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437" r:id="rId2"/>
    <p:sldId id="447" r:id="rId3"/>
    <p:sldId id="438" r:id="rId4"/>
    <p:sldId id="441" r:id="rId5"/>
    <p:sldId id="442" r:id="rId6"/>
    <p:sldId id="450" r:id="rId7"/>
    <p:sldId id="443" r:id="rId8"/>
    <p:sldId id="444" r:id="rId9"/>
    <p:sldId id="459" r:id="rId10"/>
    <p:sldId id="460" r:id="rId11"/>
    <p:sldId id="466" r:id="rId12"/>
    <p:sldId id="458" r:id="rId13"/>
    <p:sldId id="467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45" r:id="rId22"/>
    <p:sldId id="464" r:id="rId23"/>
    <p:sldId id="465" r:id="rId24"/>
    <p:sldId id="461" r:id="rId25"/>
    <p:sldId id="462" r:id="rId26"/>
    <p:sldId id="449" r:id="rId27"/>
  </p:sldIdLst>
  <p:sldSz cx="1195387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636" y="72"/>
      </p:cViewPr>
      <p:guideLst>
        <p:guide orient="horz" pos="2160"/>
        <p:guide pos="37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CB129-484A-4017-890E-D788E3035B1A}" type="datetimeFigureOut">
              <a:rPr lang="pt-BR" smtClean="0"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1143000"/>
            <a:ext cx="5378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52DED-308B-436D-A914-997275785C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84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52DED-308B-436D-A914-997275785C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75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87855" y="0"/>
            <a:ext cx="777938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76723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0796" y="3428999"/>
            <a:ext cx="5410291" cy="2268559"/>
          </a:xfrm>
        </p:spPr>
        <p:txBody>
          <a:bodyPr anchor="t">
            <a:normAutofit/>
          </a:bodyPr>
          <a:lstStyle>
            <a:lvl1pPr algn="r">
              <a:defRPr sz="588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8128" y="2268787"/>
            <a:ext cx="5252959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765" b="0">
                <a:solidFill>
                  <a:schemeClr val="tx1"/>
                </a:solidFill>
              </a:defRPr>
            </a:lvl1pPr>
            <a:lvl2pPr marL="448285" indent="0" algn="ctr">
              <a:buNone/>
              <a:defRPr sz="1765"/>
            </a:lvl2pPr>
            <a:lvl3pPr marL="896569" indent="0" algn="ctr">
              <a:buNone/>
              <a:defRPr sz="1765"/>
            </a:lvl3pPr>
            <a:lvl4pPr marL="1344854" indent="0" algn="ctr">
              <a:buNone/>
              <a:defRPr sz="1569"/>
            </a:lvl4pPr>
            <a:lvl5pPr marL="1793138" indent="0" algn="ctr">
              <a:buNone/>
              <a:defRPr sz="1569"/>
            </a:lvl5pPr>
            <a:lvl6pPr marL="2241423" indent="0" algn="ctr">
              <a:buNone/>
              <a:defRPr sz="1569"/>
            </a:lvl6pPr>
            <a:lvl7pPr marL="2689708" indent="0" algn="ctr">
              <a:buNone/>
              <a:defRPr sz="1569"/>
            </a:lvl7pPr>
            <a:lvl8pPr marL="3137992" indent="0" algn="ctr">
              <a:buNone/>
              <a:defRPr sz="1569"/>
            </a:lvl8pPr>
            <a:lvl9pPr marL="3586277" indent="0" algn="ctr">
              <a:buNone/>
              <a:defRPr sz="15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8484" y="3262853"/>
            <a:ext cx="407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2353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2353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2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51380" y="641225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796" y="808057"/>
            <a:ext cx="7798738" cy="107722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29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131185" y="419668"/>
            <a:ext cx="415636" cy="362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8924" y="805818"/>
            <a:ext cx="1300610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7799" y="970410"/>
            <a:ext cx="6340596" cy="507953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88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2073" y="641225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91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49034" y="2962586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99" y="3147254"/>
            <a:ext cx="7801158" cy="1424746"/>
          </a:xfrm>
        </p:spPr>
        <p:txBody>
          <a:bodyPr anchor="t">
            <a:normAutofit/>
          </a:bodyPr>
          <a:lstStyle>
            <a:lvl1pPr algn="r">
              <a:defRPr sz="31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9789" y="2268786"/>
            <a:ext cx="7639745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765">
                <a:solidFill>
                  <a:schemeClr val="tx1"/>
                </a:solidFill>
              </a:defRPr>
            </a:lvl1pPr>
            <a:lvl2pPr marL="44828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2pPr>
            <a:lvl3pPr marL="896569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3pPr>
            <a:lvl4pPr marL="1344854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4pPr>
            <a:lvl5pPr marL="1793138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5pPr>
            <a:lvl6pPr marL="2241423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6pPr>
            <a:lvl7pPr marL="2689708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7pPr>
            <a:lvl8pPr marL="3137992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8pPr>
            <a:lvl9pPr marL="3586277" indent="0">
              <a:buNone/>
              <a:defRPr sz="15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6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99" y="805818"/>
            <a:ext cx="7795691" cy="108170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4488" y="2052116"/>
            <a:ext cx="3815945" cy="399782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6428" y="2052115"/>
            <a:ext cx="3818163" cy="399782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3278" y="641223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1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50805" y="636424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99" y="805818"/>
            <a:ext cx="7801158" cy="107834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8323" y="2052115"/>
            <a:ext cx="3820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157" b="0" cap="none" baseline="0">
                <a:solidFill>
                  <a:schemeClr val="accent6"/>
                </a:solidFill>
              </a:defRPr>
            </a:lvl1pPr>
            <a:lvl2pPr marL="448285" indent="0">
              <a:buNone/>
              <a:defRPr sz="1961" b="1"/>
            </a:lvl2pPr>
            <a:lvl3pPr marL="896569" indent="0">
              <a:buNone/>
              <a:defRPr sz="1765" b="1"/>
            </a:lvl3pPr>
            <a:lvl4pPr marL="1344854" indent="0">
              <a:buNone/>
              <a:defRPr sz="1569" b="1"/>
            </a:lvl4pPr>
            <a:lvl5pPr marL="1793138" indent="0">
              <a:buNone/>
              <a:defRPr sz="1569" b="1"/>
            </a:lvl5pPr>
            <a:lvl6pPr marL="2241423" indent="0">
              <a:buNone/>
              <a:defRPr sz="1569" b="1"/>
            </a:lvl6pPr>
            <a:lvl7pPr marL="2689708" indent="0">
              <a:buNone/>
              <a:defRPr sz="1569" b="1"/>
            </a:lvl7pPr>
            <a:lvl8pPr marL="3137992" indent="0">
              <a:buNone/>
              <a:defRPr sz="1569" b="1"/>
            </a:lvl8pPr>
            <a:lvl9pPr marL="3586277" indent="0">
              <a:buNone/>
              <a:defRPr sz="15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8323" y="2851331"/>
            <a:ext cx="3817576" cy="307143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6426" y="2052115"/>
            <a:ext cx="3823630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157" b="0" cap="none" baseline="0">
                <a:solidFill>
                  <a:schemeClr val="accent6"/>
                </a:solidFill>
              </a:defRPr>
            </a:lvl1pPr>
            <a:lvl2pPr marL="448285" indent="0">
              <a:buNone/>
              <a:defRPr sz="1961" b="1"/>
            </a:lvl2pPr>
            <a:lvl3pPr marL="896569" indent="0">
              <a:buNone/>
              <a:defRPr sz="1765" b="1"/>
            </a:lvl3pPr>
            <a:lvl4pPr marL="1344854" indent="0">
              <a:buNone/>
              <a:defRPr sz="1569" b="1"/>
            </a:lvl4pPr>
            <a:lvl5pPr marL="1793138" indent="0">
              <a:buNone/>
              <a:defRPr sz="1569" b="1"/>
            </a:lvl5pPr>
            <a:lvl6pPr marL="2241423" indent="0">
              <a:buNone/>
              <a:defRPr sz="1569" b="1"/>
            </a:lvl6pPr>
            <a:lvl7pPr marL="2689708" indent="0">
              <a:buNone/>
              <a:defRPr sz="1569" b="1"/>
            </a:lvl7pPr>
            <a:lvl8pPr marL="3137992" indent="0">
              <a:buNone/>
              <a:defRPr sz="1569" b="1"/>
            </a:lvl8pPr>
            <a:lvl9pPr marL="3586277" indent="0">
              <a:buNone/>
              <a:defRPr sz="15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6427" y="2851331"/>
            <a:ext cx="3823630" cy="307143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76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3278" y="641226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21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3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23799" y="1127550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40" y="1282452"/>
            <a:ext cx="2612323" cy="1903241"/>
          </a:xfrm>
        </p:spPr>
        <p:txBody>
          <a:bodyPr anchor="b">
            <a:normAutofit/>
          </a:bodyPr>
          <a:lstStyle>
            <a:lvl1pPr algn="l">
              <a:defRPr sz="2353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0151" y="805818"/>
            <a:ext cx="5339905" cy="5244126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1839" y="3186155"/>
            <a:ext cx="2612323" cy="2386397"/>
          </a:xfrm>
        </p:spPr>
        <p:txBody>
          <a:bodyPr/>
          <a:lstStyle>
            <a:lvl1pPr marL="0" indent="0" algn="l">
              <a:buNone/>
              <a:defRPr sz="1569"/>
            </a:lvl1pPr>
            <a:lvl2pPr marL="448285" indent="0">
              <a:buNone/>
              <a:defRPr sz="1373"/>
            </a:lvl2pPr>
            <a:lvl3pPr marL="896569" indent="0">
              <a:buNone/>
              <a:defRPr sz="1177"/>
            </a:lvl3pPr>
            <a:lvl4pPr marL="1344854" indent="0">
              <a:buNone/>
              <a:defRPr sz="981"/>
            </a:lvl4pPr>
            <a:lvl5pPr marL="1793138" indent="0">
              <a:buNone/>
              <a:defRPr sz="981"/>
            </a:lvl5pPr>
            <a:lvl6pPr marL="2241423" indent="0">
              <a:buNone/>
              <a:defRPr sz="981"/>
            </a:lvl6pPr>
            <a:lvl7pPr marL="2689708" indent="0">
              <a:buNone/>
              <a:defRPr sz="981"/>
            </a:lvl7pPr>
            <a:lvl8pPr marL="3137992" indent="0">
              <a:buNone/>
              <a:defRPr sz="981"/>
            </a:lvl8pPr>
            <a:lvl9pPr marL="3586277" indent="0">
              <a:buNone/>
              <a:defRPr sz="98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2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984860" y="0"/>
            <a:ext cx="10169732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155115" y="0"/>
            <a:ext cx="2689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15283" y="3229"/>
            <a:ext cx="4539310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745"/>
            </a:lvl1pPr>
            <a:lvl2pPr marL="448285" indent="0">
              <a:buNone/>
              <a:defRPr sz="2745"/>
            </a:lvl2pPr>
            <a:lvl3pPr marL="896569" indent="0">
              <a:buNone/>
              <a:defRPr sz="2353"/>
            </a:lvl3pPr>
            <a:lvl4pPr marL="1344854" indent="0">
              <a:buNone/>
              <a:defRPr sz="1961"/>
            </a:lvl4pPr>
            <a:lvl5pPr marL="1793138" indent="0">
              <a:buNone/>
              <a:defRPr sz="1961"/>
            </a:lvl5pPr>
            <a:lvl6pPr marL="2241423" indent="0">
              <a:buNone/>
              <a:defRPr sz="1961"/>
            </a:lvl6pPr>
            <a:lvl7pPr marL="2689708" indent="0">
              <a:buNone/>
              <a:defRPr sz="1961"/>
            </a:lvl7pPr>
            <a:lvl8pPr marL="3137992" indent="0">
              <a:buNone/>
              <a:defRPr sz="1961"/>
            </a:lvl8pPr>
            <a:lvl9pPr marL="3586277" indent="0">
              <a:buNone/>
              <a:defRPr sz="1961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321" y="1127550"/>
            <a:ext cx="407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48285"/>
            <a:r>
              <a:rPr lang="en-US" sz="1765" dirty="0">
                <a:solidFill>
                  <a:srgbClr val="8EC0C1"/>
                </a:solidFill>
                <a:latin typeface="Wingdings 3" panose="05040102010807070707" pitchFamily="18" charset="2"/>
              </a:rPr>
              <a:t>z</a:t>
            </a:r>
            <a:endParaRPr lang="en-US" sz="981" dirty="0">
              <a:solidFill>
                <a:srgbClr val="8EC0C1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740" y="1282453"/>
            <a:ext cx="3893428" cy="1900473"/>
          </a:xfrm>
        </p:spPr>
        <p:txBody>
          <a:bodyPr anchor="b">
            <a:normAutofit/>
          </a:bodyPr>
          <a:lstStyle>
            <a:lvl1pPr algn="l">
              <a:defRPr sz="31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1839" y="3182928"/>
            <a:ext cx="3894298" cy="2386394"/>
          </a:xfrm>
        </p:spPr>
        <p:txBody>
          <a:bodyPr>
            <a:normAutofit/>
          </a:bodyPr>
          <a:lstStyle>
            <a:lvl1pPr marL="0" indent="0" algn="l">
              <a:buNone/>
              <a:defRPr sz="1961"/>
            </a:lvl1pPr>
            <a:lvl2pPr marL="448285" indent="0">
              <a:buNone/>
              <a:defRPr sz="1373"/>
            </a:lvl2pPr>
            <a:lvl3pPr marL="896569" indent="0">
              <a:buNone/>
              <a:defRPr sz="1177"/>
            </a:lvl3pPr>
            <a:lvl4pPr marL="1344854" indent="0">
              <a:buNone/>
              <a:defRPr sz="981"/>
            </a:lvl4pPr>
            <a:lvl5pPr marL="1793138" indent="0">
              <a:buNone/>
              <a:defRPr sz="981"/>
            </a:lvl5pPr>
            <a:lvl6pPr marL="2241423" indent="0">
              <a:buNone/>
              <a:defRPr sz="981"/>
            </a:lvl6pPr>
            <a:lvl7pPr marL="2689708" indent="0">
              <a:buNone/>
              <a:defRPr sz="981"/>
            </a:lvl7pPr>
            <a:lvl8pPr marL="3137992" indent="0">
              <a:buNone/>
              <a:defRPr sz="981"/>
            </a:lvl8pPr>
            <a:lvl9pPr marL="3586277" indent="0">
              <a:buNone/>
              <a:defRPr sz="98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white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7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86" y="2105202"/>
            <a:ext cx="9177388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51784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4534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797" y="808057"/>
            <a:ext cx="7802895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9427" y="2052116"/>
            <a:ext cx="7644264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0246" y="5272390"/>
            <a:ext cx="2662729" cy="17930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784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448285"/>
            <a:fld id="{3CBC1C18-307B-4F68-A007-B5B542270E8D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48285"/>
              <a:t>5/21/2020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0910" y="3662894"/>
            <a:ext cx="5885352" cy="1756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7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8285"/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
              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314" y="164593"/>
            <a:ext cx="624291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8285"/>
            <a:fld id="{6D22F896-40B5-4ADD-8801-0D06FADFA09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48285"/>
              <a:t>‹nº›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43253" y="0"/>
            <a:ext cx="44826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4611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896569" rtl="0" eaLnBrk="1" latinLnBrk="0" hangingPunct="1">
        <a:lnSpc>
          <a:spcPct val="90000"/>
        </a:lnSpc>
        <a:spcBef>
          <a:spcPct val="0"/>
        </a:spcBef>
        <a:buNone/>
        <a:defRPr sz="3334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37770" indent="-337770" algn="l" defTabSz="896569" rtl="0" eaLnBrk="1" latinLnBrk="0" hangingPunct="1">
        <a:lnSpc>
          <a:spcPct val="120000"/>
        </a:lnSpc>
        <a:spcBef>
          <a:spcPts val="981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961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79829" indent="-331544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765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34340" indent="-337770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569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76398" indent="-331544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373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30909" indent="-337770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77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91085" indent="-331731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7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048335" indent="-331731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7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05586" indent="-331731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7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962836" indent="-331731" algn="l" defTabSz="896569" rtl="0" eaLnBrk="1" latinLnBrk="0" hangingPunct="1">
        <a:lnSpc>
          <a:spcPct val="120000"/>
        </a:lnSpc>
        <a:spcBef>
          <a:spcPts val="490"/>
        </a:spcBef>
        <a:spcAft>
          <a:spcPts val="588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77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48285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896569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44854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793138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41423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689708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137992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586277" algn="l" defTabSz="896569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31605" y="1988840"/>
            <a:ext cx="7861394" cy="3484165"/>
          </a:xfrm>
        </p:spPr>
        <p:txBody>
          <a:bodyPr>
            <a:noAutofit/>
          </a:bodyPr>
          <a:lstStyle/>
          <a:p>
            <a:pPr lvl="0" algn="ctr">
              <a:lnSpc>
                <a:spcPct val="120000"/>
              </a:lnSpc>
              <a:spcBef>
                <a:spcPts val="981"/>
              </a:spcBef>
              <a:spcAft>
                <a:spcPts val="588"/>
              </a:spcAft>
              <a:buClr>
                <a:srgbClr val="8EC0C1"/>
              </a:buClr>
              <a:buSzPct val="90000"/>
            </a:pPr>
            <a:r>
              <a:rPr lang="pt-BR" sz="6000" b="1" u="sng" dirty="0" smtClean="0">
                <a:latin typeface="Arial Rounded MT Bold" panose="020F0704030504030204" pitchFamily="34" charset="0"/>
                <a:ea typeface="+mn-ea"/>
                <a:cs typeface="+mn-cs"/>
              </a:rPr>
              <a:t>Casamento</a:t>
            </a:r>
            <a:r>
              <a:rPr lang="pt-BR" sz="5400" b="1" u="sng" dirty="0">
                <a:latin typeface="Arial Rounded MT Bold" panose="020F0704030504030204" pitchFamily="34" charset="0"/>
                <a:ea typeface="+mn-ea"/>
                <a:cs typeface="+mn-cs"/>
              </a:rPr>
              <a:t>, Divórcio </a:t>
            </a:r>
            <a:r>
              <a:rPr lang="pt-BR" sz="5400" b="1" u="sng" dirty="0" smtClean="0">
                <a:latin typeface="Arial Rounded MT Bold" panose="020F0704030504030204" pitchFamily="34" charset="0"/>
                <a:ea typeface="+mn-ea"/>
                <a:cs typeface="+mn-cs"/>
              </a:rPr>
              <a:t>e Novo </a:t>
            </a:r>
            <a:r>
              <a:rPr lang="pt-BR" sz="5400" b="1" u="sng" dirty="0">
                <a:latin typeface="Arial Rounded MT Bold" panose="020F0704030504030204" pitchFamily="34" charset="0"/>
                <a:ea typeface="+mn-ea"/>
                <a:cs typeface="+mn-cs"/>
              </a:rPr>
              <a:t>Casamento</a:t>
            </a:r>
            <a:r>
              <a:rPr lang="pt-BR" sz="3530" u="sng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pt-BR" sz="3530" u="sng" dirty="0">
                <a:solidFill>
                  <a:prstClr val="white"/>
                </a:solidFill>
                <a:ea typeface="+mn-ea"/>
                <a:cs typeface="+mn-cs"/>
              </a:rPr>
            </a:br>
            <a:endParaRPr lang="pt-BR" sz="235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69960" y="5473005"/>
            <a:ext cx="48230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48285"/>
            <a:r>
              <a:rPr lang="pt-BR" sz="2800" dirty="0">
                <a:solidFill>
                  <a:prstClr val="white"/>
                </a:solidFill>
              </a:rPr>
              <a:t>“E conhecereis a verdade e a verdade vos libertará.”</a:t>
            </a:r>
            <a:r>
              <a:rPr lang="pt-BR" dirty="0">
                <a:solidFill>
                  <a:prstClr val="white"/>
                </a:solidFill>
              </a:rPr>
              <a:t> </a:t>
            </a:r>
            <a:r>
              <a:rPr lang="pt-BR" sz="2800" dirty="0">
                <a:solidFill>
                  <a:prstClr val="white"/>
                </a:solidFill>
              </a:rPr>
              <a:t>João 8:32</a:t>
            </a:r>
            <a:endParaRPr lang="pt-B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714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6760" y="551571"/>
            <a:ext cx="10208424" cy="1077229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Aspectos culturais e sociais </a:t>
            </a:r>
            <a:r>
              <a:rPr lang="pt-BR" dirty="0" smtClean="0">
                <a:latin typeface="Arial Rounded MT Bold" panose="020F0704030504030204" pitchFamily="34" charset="0"/>
              </a:rPr>
              <a:t>existentes nos dias de Jesus.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1628800"/>
            <a:ext cx="10225136" cy="5229199"/>
          </a:xfrm>
        </p:spPr>
        <p:txBody>
          <a:bodyPr>
            <a:normAutofit/>
          </a:bodyPr>
          <a:lstStyle/>
          <a:p>
            <a:r>
              <a:rPr lang="pt-BR" sz="2400" dirty="0" smtClean="0"/>
              <a:t>Não existia na cultura israelita o conceito “marido adúltero”</a:t>
            </a:r>
          </a:p>
          <a:p>
            <a:r>
              <a:rPr lang="pt-BR" sz="2400" dirty="0" smtClean="0"/>
              <a:t>A maioria dos israelitas apenas repudiavam suas esposas e esperavam que elas encontrarem outro homem devido as circunstâncias e então eles se divorciavam pela infidelidade dela para poderem se casar legalmente com outra mulher.</a:t>
            </a:r>
          </a:p>
          <a:p>
            <a:r>
              <a:rPr lang="pt-BR" sz="2400" dirty="0" smtClean="0"/>
              <a:t>Na cultura israelita as mulheres, crianças e jumento eram todos iguais sem alma.</a:t>
            </a:r>
          </a:p>
          <a:p>
            <a:r>
              <a:rPr lang="pt-BR" sz="2400" dirty="0" smtClean="0"/>
              <a:t>Jesus denunciou o grave erro cometido pelos homens e defendeu as mulheres que eram as vítimas da sociedade da época.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612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6" y="692696"/>
            <a:ext cx="10225136" cy="1077228"/>
          </a:xfrm>
        </p:spPr>
        <p:txBody>
          <a:bodyPr/>
          <a:lstStyle/>
          <a:p>
            <a:pPr algn="l"/>
            <a:r>
              <a:rPr lang="pt-BR" dirty="0">
                <a:latin typeface="Arial Rounded MT Bold" panose="020F0704030504030204" pitchFamily="34" charset="0"/>
              </a:rPr>
              <a:t>Por que Jesus falou sobre o assunto do repúdio e  a carta de divórcio, que aspecto ele “alterou?"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7253" y="1769923"/>
            <a:ext cx="10194259" cy="5088075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“Também </a:t>
            </a:r>
            <a:r>
              <a:rPr lang="pt-BR" sz="2400" dirty="0"/>
              <a:t>foi dito: </a:t>
            </a:r>
            <a:r>
              <a:rPr lang="pt-BR" sz="2400" dirty="0">
                <a:solidFill>
                  <a:srgbClr val="FFFF00"/>
                </a:solidFill>
              </a:rPr>
              <a:t>Qualquer que </a:t>
            </a:r>
            <a:r>
              <a:rPr lang="pt-BR" sz="2400" b="1" u="sng" dirty="0" smtClean="0">
                <a:solidFill>
                  <a:srgbClr val="FFFF00"/>
                </a:solidFill>
              </a:rPr>
              <a:t>repudiar</a:t>
            </a:r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FF00"/>
                </a:solidFill>
              </a:rPr>
              <a:t>sua mulher, dê-lhe </a:t>
            </a:r>
            <a:r>
              <a:rPr lang="pt-BR" sz="2400" b="1" u="sng" dirty="0">
                <a:solidFill>
                  <a:srgbClr val="FFFF00"/>
                </a:solidFill>
              </a:rPr>
              <a:t>carta de divórcio</a:t>
            </a:r>
            <a:r>
              <a:rPr lang="pt-BR" sz="2400" dirty="0" smtClean="0">
                <a:solidFill>
                  <a:srgbClr val="FFFF00"/>
                </a:solidFill>
              </a:rPr>
              <a:t>. </a:t>
            </a:r>
            <a:r>
              <a:rPr lang="pt-BR" sz="2400" dirty="0" smtClean="0"/>
              <a:t>(deuteronômio 24)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Eu</a:t>
            </a:r>
            <a:r>
              <a:rPr lang="pt-BR" sz="2400" dirty="0"/>
              <a:t>, porém, vos digo que qualquer que </a:t>
            </a:r>
            <a:r>
              <a:rPr lang="pt-BR" sz="2400" b="1" u="sng" dirty="0">
                <a:solidFill>
                  <a:srgbClr val="FFFF00"/>
                </a:solidFill>
              </a:rPr>
              <a:t>repudiar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/>
              <a:t>sua mulher, a não ser por causa de </a:t>
            </a:r>
            <a:r>
              <a:rPr lang="pt-BR" sz="2400" dirty="0" smtClean="0">
                <a:solidFill>
                  <a:srgbClr val="FFFF00"/>
                </a:solidFill>
              </a:rPr>
              <a:t>relações ilícitas </a:t>
            </a:r>
            <a:r>
              <a:rPr lang="pt-BR" sz="2400" dirty="0" smtClean="0"/>
              <a:t>(</a:t>
            </a:r>
            <a:r>
              <a:rPr lang="pt-BR" sz="2400" dirty="0" err="1" smtClean="0"/>
              <a:t>porneia</a:t>
            </a:r>
            <a:r>
              <a:rPr lang="pt-BR" sz="2400" dirty="0" smtClean="0"/>
              <a:t>), </a:t>
            </a:r>
            <a:r>
              <a:rPr lang="pt-BR" sz="2400" b="1" u="sng" dirty="0">
                <a:solidFill>
                  <a:srgbClr val="FFFF00"/>
                </a:solidFill>
              </a:rPr>
              <a:t>faz que ela cometa adultério</a:t>
            </a:r>
            <a:r>
              <a:rPr lang="pt-BR" sz="2400" dirty="0"/>
              <a:t>, e qualquer que casar com a </a:t>
            </a:r>
            <a:r>
              <a:rPr lang="pt-BR" sz="2400" dirty="0">
                <a:solidFill>
                  <a:srgbClr val="FFFF00"/>
                </a:solidFill>
              </a:rPr>
              <a:t>repudiada </a:t>
            </a:r>
            <a:r>
              <a:rPr lang="pt-BR" sz="2400" b="1" u="sng" dirty="0">
                <a:solidFill>
                  <a:srgbClr val="FFFF00"/>
                </a:solidFill>
              </a:rPr>
              <a:t>comete adultério</a:t>
            </a:r>
            <a:r>
              <a:rPr lang="pt-BR" sz="2400" dirty="0" smtClean="0"/>
              <a:t>.” Mateus 5:31, 32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507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4905" y="907143"/>
            <a:ext cx="10225136" cy="721658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Cristo proibiu o novo casamento?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4905" y="1988840"/>
            <a:ext cx="10196608" cy="4869159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“E </a:t>
            </a:r>
            <a:r>
              <a:rPr lang="pt-BR" sz="2400" dirty="0"/>
              <a:t>é mais fácil passar o céu e a terra do que cair um til da lei.</a:t>
            </a:r>
          </a:p>
          <a:p>
            <a:pPr marL="0" indent="0">
              <a:buNone/>
            </a:pPr>
            <a:r>
              <a:rPr lang="pt-BR" sz="2400" dirty="0" smtClean="0"/>
              <a:t>Qualquer </a:t>
            </a:r>
            <a:r>
              <a:rPr lang="pt-BR" sz="2400" dirty="0"/>
              <a:t>que </a:t>
            </a:r>
            <a:r>
              <a:rPr lang="pt-BR" sz="2400" dirty="0" smtClean="0">
                <a:solidFill>
                  <a:srgbClr val="FFFF00"/>
                </a:solidFill>
              </a:rPr>
              <a:t>repudia </a:t>
            </a:r>
            <a:r>
              <a:rPr lang="pt-BR" sz="2400" dirty="0">
                <a:solidFill>
                  <a:srgbClr val="FFFF00"/>
                </a:solidFill>
              </a:rPr>
              <a:t>sua mulher</a:t>
            </a:r>
            <a:r>
              <a:rPr lang="pt-BR" sz="2400" dirty="0"/>
              <a:t>, e casa com outra, adultera; e aquele que casa com a </a:t>
            </a:r>
            <a:r>
              <a:rPr lang="pt-BR" sz="2400" dirty="0">
                <a:solidFill>
                  <a:srgbClr val="FFFF00"/>
                </a:solidFill>
              </a:rPr>
              <a:t>repudiada pelo marido</a:t>
            </a:r>
            <a:r>
              <a:rPr lang="pt-BR" sz="2400" dirty="0"/>
              <a:t>, adultera </a:t>
            </a:r>
            <a:r>
              <a:rPr lang="pt-BR" sz="2400" i="1" dirty="0"/>
              <a:t>também</a:t>
            </a:r>
            <a:r>
              <a:rPr lang="pt-BR" sz="2400" i="1" dirty="0" smtClean="0"/>
              <a:t>.” </a:t>
            </a:r>
            <a:r>
              <a:rPr lang="pt-BR" sz="2400" dirty="0" smtClean="0"/>
              <a:t>Lucas 16:17, 18</a:t>
            </a:r>
            <a:endParaRPr lang="pt-BR" sz="2400" dirty="0"/>
          </a:p>
          <a:p>
            <a:pPr marL="0" indent="0" algn="ctr">
              <a:buNone/>
            </a:pPr>
            <a:r>
              <a:rPr lang="pt-BR" sz="2400" b="1" dirty="0" smtClean="0"/>
              <a:t>Apoluo: Repúdio</a:t>
            </a:r>
          </a:p>
          <a:p>
            <a:pPr marL="0" indent="0" algn="ctr">
              <a:buNone/>
            </a:pPr>
            <a:r>
              <a:rPr lang="pt-BR" sz="2400" b="1" dirty="0" smtClean="0"/>
              <a:t>Apostasion: Divórcio</a:t>
            </a:r>
          </a:p>
        </p:txBody>
      </p:sp>
    </p:spTree>
    <p:extLst>
      <p:ext uri="{BB962C8B-B14F-4D97-AF65-F5344CB8AC3E}">
        <p14:creationId xmlns:p14="http://schemas.microsoft.com/office/powerpoint/2010/main" val="154421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6" y="692696"/>
            <a:ext cx="10225136" cy="1077228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Por que Jesus falou sobre </a:t>
            </a:r>
            <a:r>
              <a:rPr lang="pt-BR" dirty="0">
                <a:latin typeface="Arial Rounded MT Bold" panose="020F0704030504030204" pitchFamily="34" charset="0"/>
              </a:rPr>
              <a:t>o</a:t>
            </a:r>
            <a:r>
              <a:rPr lang="pt-BR" dirty="0" smtClean="0">
                <a:latin typeface="Arial Rounded MT Bold" panose="020F0704030504030204" pitchFamily="34" charset="0"/>
              </a:rPr>
              <a:t> assunto do adultério e que ponto ou aspecto ele “alterou?"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7253" y="1769923"/>
            <a:ext cx="10194259" cy="5088075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“Também </a:t>
            </a:r>
            <a:r>
              <a:rPr lang="pt-BR" sz="2400" dirty="0"/>
              <a:t>foi dito: </a:t>
            </a:r>
            <a:r>
              <a:rPr lang="pt-BR" sz="2400" dirty="0">
                <a:solidFill>
                  <a:srgbClr val="FFFF00"/>
                </a:solidFill>
              </a:rPr>
              <a:t>Qualquer que </a:t>
            </a:r>
            <a:r>
              <a:rPr lang="pt-BR" sz="2400" b="1" u="sng" dirty="0" smtClean="0">
                <a:solidFill>
                  <a:srgbClr val="FFFF00"/>
                </a:solidFill>
              </a:rPr>
              <a:t>repudiar</a:t>
            </a:r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FF00"/>
                </a:solidFill>
              </a:rPr>
              <a:t>sua mulher, dê-lhe </a:t>
            </a:r>
            <a:r>
              <a:rPr lang="pt-BR" sz="2400" b="1" u="sng" dirty="0">
                <a:solidFill>
                  <a:srgbClr val="FFFF00"/>
                </a:solidFill>
              </a:rPr>
              <a:t>carta de divórcio</a:t>
            </a:r>
            <a:r>
              <a:rPr lang="pt-BR" sz="2400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pt-BR" sz="2400" dirty="0" smtClean="0"/>
              <a:t>Eu</a:t>
            </a:r>
            <a:r>
              <a:rPr lang="pt-BR" sz="2400" dirty="0"/>
              <a:t>, porém, vos digo que qualquer que </a:t>
            </a:r>
            <a:r>
              <a:rPr lang="pt-BR" sz="2400" b="1" u="sng" dirty="0">
                <a:solidFill>
                  <a:srgbClr val="FFFF00"/>
                </a:solidFill>
              </a:rPr>
              <a:t>repudiar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/>
              <a:t>sua mulher, a não ser por causa de </a:t>
            </a:r>
            <a:r>
              <a:rPr lang="pt-BR" sz="2400" dirty="0" smtClean="0">
                <a:solidFill>
                  <a:srgbClr val="FFFF00"/>
                </a:solidFill>
              </a:rPr>
              <a:t>relações ilícitas </a:t>
            </a:r>
            <a:r>
              <a:rPr lang="pt-BR" sz="2400" dirty="0" smtClean="0"/>
              <a:t>(</a:t>
            </a:r>
            <a:r>
              <a:rPr lang="pt-BR" sz="2400" dirty="0" err="1" smtClean="0"/>
              <a:t>porneia</a:t>
            </a:r>
            <a:r>
              <a:rPr lang="pt-BR" sz="2400" dirty="0" smtClean="0"/>
              <a:t>), </a:t>
            </a:r>
            <a:r>
              <a:rPr lang="pt-BR" sz="2400" b="1" u="sng" dirty="0">
                <a:solidFill>
                  <a:srgbClr val="FFFF00"/>
                </a:solidFill>
              </a:rPr>
              <a:t>faz que ela cometa adultério</a:t>
            </a:r>
            <a:r>
              <a:rPr lang="pt-BR" sz="2400" dirty="0"/>
              <a:t>, e qualquer que casar com a </a:t>
            </a:r>
            <a:r>
              <a:rPr lang="pt-BR" sz="2400" dirty="0">
                <a:solidFill>
                  <a:srgbClr val="FFFF00"/>
                </a:solidFill>
              </a:rPr>
              <a:t>repudiada </a:t>
            </a:r>
            <a:r>
              <a:rPr lang="pt-BR" sz="2400" b="1" u="sng" dirty="0">
                <a:solidFill>
                  <a:srgbClr val="FFFF00"/>
                </a:solidFill>
              </a:rPr>
              <a:t>comete adultério</a:t>
            </a:r>
            <a:r>
              <a:rPr lang="pt-BR" sz="2400" dirty="0" smtClean="0"/>
              <a:t>.” Mateus 5:31, 32</a:t>
            </a:r>
            <a:endParaRPr lang="pt-BR" sz="2400" dirty="0"/>
          </a:p>
        </p:txBody>
      </p:sp>
      <p:sp>
        <p:nvSpPr>
          <p:cNvPr id="4" name="Seta em curva para cima 3"/>
          <p:cNvSpPr/>
          <p:nvPr/>
        </p:nvSpPr>
        <p:spPr>
          <a:xfrm>
            <a:off x="3816697" y="5013176"/>
            <a:ext cx="2088232" cy="9361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6" y="620688"/>
            <a:ext cx="10225136" cy="648072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A velha questão, </a:t>
            </a:r>
            <a:r>
              <a:rPr lang="pt-BR" dirty="0" err="1" smtClean="0">
                <a:latin typeface="Arial Rounded MT Bold" panose="020F0704030504030204" pitchFamily="34" charset="0"/>
              </a:rPr>
              <a:t>Porneia</a:t>
            </a:r>
            <a:r>
              <a:rPr lang="pt-BR" dirty="0" smtClean="0">
                <a:latin typeface="Arial Rounded MT Bold" panose="020F0704030504030204" pitchFamily="34" charset="0"/>
              </a:rPr>
              <a:t> ou </a:t>
            </a:r>
            <a:r>
              <a:rPr lang="pt-BR" dirty="0" err="1" smtClean="0">
                <a:latin typeface="Arial Rounded MT Bold" panose="020F0704030504030204" pitchFamily="34" charset="0"/>
              </a:rPr>
              <a:t>Moicheia</a:t>
            </a:r>
            <a:r>
              <a:rPr lang="pt-BR" dirty="0" smtClean="0">
                <a:latin typeface="Arial Rounded MT Bold" panose="020F0704030504030204" pitchFamily="34" charset="0"/>
              </a:rPr>
              <a:t>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585" y="1268760"/>
            <a:ext cx="10205927" cy="5589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Irineu</a:t>
            </a:r>
            <a:r>
              <a:rPr lang="pt-BR" sz="2400" dirty="0"/>
              <a:t> (185 d. C.) Contra os hereges, livro III. Capítulo 1.1 diz que: </a:t>
            </a:r>
            <a:r>
              <a:rPr lang="pt-BR" sz="2400" b="1" dirty="0"/>
              <a:t>“</a:t>
            </a:r>
            <a:r>
              <a:rPr lang="pt-BR" sz="2400" b="1" i="1" dirty="0"/>
              <a:t>Mateus publicou um evangelho </a:t>
            </a:r>
            <a:r>
              <a:rPr lang="pt-BR" sz="2400" b="1" i="1" u="sng" dirty="0">
                <a:solidFill>
                  <a:srgbClr val="FFFF00"/>
                </a:solidFill>
              </a:rPr>
              <a:t>escrito</a:t>
            </a:r>
            <a:r>
              <a:rPr lang="pt-BR" sz="2400" b="1" i="1" dirty="0"/>
              <a:t> para os Hebreus </a:t>
            </a:r>
            <a:r>
              <a:rPr lang="pt-BR" sz="2400" b="1" i="1" u="sng" dirty="0">
                <a:solidFill>
                  <a:srgbClr val="FFFF00"/>
                </a:solidFill>
              </a:rPr>
              <a:t>em seu próprio dialeto</a:t>
            </a:r>
            <a:r>
              <a:rPr lang="pt-BR" sz="2400" b="1" dirty="0"/>
              <a:t>”.</a:t>
            </a:r>
          </a:p>
          <a:p>
            <a:pPr marL="0" indent="0">
              <a:buNone/>
            </a:pPr>
            <a:r>
              <a:rPr lang="pt-BR" sz="2400" b="1" dirty="0"/>
              <a:t>Eusébio</a:t>
            </a:r>
            <a:r>
              <a:rPr lang="pt-BR" sz="2400" dirty="0"/>
              <a:t> (325 D.C.) Historia Eclesiástica livro III. Capítulo 24. 6 diz: </a:t>
            </a:r>
            <a:r>
              <a:rPr lang="pt-BR" sz="2400" b="1" dirty="0"/>
              <a:t>“</a:t>
            </a:r>
            <a:r>
              <a:rPr lang="pt-BR" sz="2400" b="1" i="1" dirty="0"/>
              <a:t>Efetivamente, Mateus, primeiramente havia pregado aos hebreus, quando estava a ponto de sair para pregar aos gentios, </a:t>
            </a:r>
            <a:r>
              <a:rPr lang="pt-BR" sz="2400" b="1" i="1" u="sng" dirty="0">
                <a:solidFill>
                  <a:srgbClr val="FFFF00"/>
                </a:solidFill>
              </a:rPr>
              <a:t>entregou por escrito o seu Evangelho, em sua língua materna</a:t>
            </a:r>
            <a:r>
              <a:rPr lang="pt-BR" sz="2400" b="1" i="1" dirty="0"/>
              <a:t>, suprindo assim por meio da escrita o que faltava para aqueles que estavam longe</a:t>
            </a:r>
            <a:r>
              <a:rPr lang="pt-BR" sz="2400" b="1" dirty="0" smtClean="0"/>
              <a:t>”.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5114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228"/>
            <a:ext cx="10225136" cy="6857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/>
              <a:t>“</a:t>
            </a:r>
            <a:r>
              <a:rPr lang="pt-BR" sz="2400" b="1" i="1" dirty="0"/>
              <a:t>De fato, Mateus, dentre os hebreus em </a:t>
            </a:r>
            <a:r>
              <a:rPr lang="pt-BR" sz="2400" b="1" i="1" u="sng" dirty="0">
                <a:solidFill>
                  <a:srgbClr val="FFFF00"/>
                </a:solidFill>
              </a:rPr>
              <a:t>seu próprio dialeto</a:t>
            </a:r>
            <a:r>
              <a:rPr lang="pt-BR" sz="2400" b="1" i="1" dirty="0"/>
              <a:t>, também produziu um evangelho…</a:t>
            </a:r>
            <a:r>
              <a:rPr lang="pt-BR" sz="2400" b="1" dirty="0"/>
              <a:t>” </a:t>
            </a:r>
            <a:r>
              <a:rPr lang="pt-BR" sz="2400" dirty="0"/>
              <a:t>(Contra Heresias 3:1:1)</a:t>
            </a:r>
          </a:p>
          <a:p>
            <a:pPr marL="0" indent="0">
              <a:buNone/>
            </a:pPr>
            <a:r>
              <a:rPr lang="pt-BR" sz="2400" b="1" dirty="0"/>
              <a:t>Epifanio</a:t>
            </a:r>
            <a:r>
              <a:rPr lang="pt-BR" sz="2400" dirty="0"/>
              <a:t> de </a:t>
            </a:r>
            <a:r>
              <a:rPr lang="pt-BR" sz="2400" dirty="0" err="1"/>
              <a:t>Salamina</a:t>
            </a:r>
            <a:r>
              <a:rPr lang="pt-BR" sz="2400" dirty="0"/>
              <a:t> (315-403 d. C.), ao referir-se ao evangelho usado pelos </a:t>
            </a:r>
            <a:r>
              <a:rPr lang="pt-BR" sz="2400" dirty="0" err="1"/>
              <a:t>Ebionitas</a:t>
            </a:r>
            <a:r>
              <a:rPr lang="pt-BR" sz="2400" dirty="0"/>
              <a:t> disse: </a:t>
            </a:r>
            <a:r>
              <a:rPr lang="pt-BR" sz="2400" b="1" dirty="0"/>
              <a:t>“</a:t>
            </a:r>
            <a:r>
              <a:rPr lang="pt-BR" sz="2400" b="1" i="1" dirty="0"/>
              <a:t>Mateus escreveu seu Evangelho </a:t>
            </a:r>
            <a:r>
              <a:rPr lang="pt-BR" sz="2400" b="1" i="1" u="sng" dirty="0">
                <a:solidFill>
                  <a:srgbClr val="FFFF00"/>
                </a:solidFill>
              </a:rPr>
              <a:t>na língua </a:t>
            </a:r>
            <a:r>
              <a:rPr lang="pt-BR" sz="2400" b="1" i="1" u="sng" dirty="0" err="1">
                <a:solidFill>
                  <a:srgbClr val="FFFF00"/>
                </a:solidFill>
              </a:rPr>
              <a:t>hebréia</a:t>
            </a:r>
            <a:r>
              <a:rPr lang="pt-BR" sz="2400" b="1" dirty="0"/>
              <a:t>”.</a:t>
            </a:r>
          </a:p>
          <a:p>
            <a:pPr marL="0" indent="0">
              <a:buNone/>
            </a:pPr>
            <a:r>
              <a:rPr lang="pt-BR" sz="2800" b="1" dirty="0"/>
              <a:t>Orígenes</a:t>
            </a:r>
            <a:r>
              <a:rPr lang="pt-BR" sz="2800" dirty="0"/>
              <a:t> – século III </a:t>
            </a:r>
            <a:r>
              <a:rPr lang="pt-BR" sz="2800" b="1" dirty="0"/>
              <a:t>“… </a:t>
            </a:r>
            <a:r>
              <a:rPr lang="pt-BR" sz="2800" b="1" i="1" dirty="0"/>
              <a:t>o primeiro [evangelho] …foi escrito por um publicano, Mateus, que o publicou para aqueles do Judaísmo que haviam crido, </a:t>
            </a:r>
            <a:r>
              <a:rPr lang="pt-BR" sz="2800" b="1" i="1" u="sng" dirty="0">
                <a:solidFill>
                  <a:srgbClr val="FFFF00"/>
                </a:solidFill>
              </a:rPr>
              <a:t>ordenado e reunido em letras hebraicas</a:t>
            </a:r>
            <a:r>
              <a:rPr lang="pt-BR" sz="2800" b="1" dirty="0"/>
              <a:t>.” </a:t>
            </a:r>
            <a:r>
              <a:rPr lang="pt-BR" sz="2800" dirty="0"/>
              <a:t>(Comentário de Mateus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9333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722"/>
            <a:ext cx="10225136" cy="685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“A referência mais importante e precoce é a de </a:t>
            </a:r>
            <a:r>
              <a:rPr lang="pt-BR" sz="2400" b="1" dirty="0" err="1"/>
              <a:t>Papias</a:t>
            </a:r>
            <a:r>
              <a:rPr lang="pt-BR" sz="2400" b="1" dirty="0"/>
              <a:t> de </a:t>
            </a:r>
            <a:r>
              <a:rPr lang="pt-BR" sz="2400" b="1" dirty="0" err="1"/>
              <a:t>Hirrapolis</a:t>
            </a:r>
            <a:r>
              <a:rPr lang="pt-BR" sz="2400" dirty="0"/>
              <a:t> (125 </a:t>
            </a:r>
            <a:r>
              <a:rPr lang="pt-BR" sz="2400" dirty="0" err="1"/>
              <a:t>dC</a:t>
            </a:r>
            <a:r>
              <a:rPr lang="pt-BR" sz="2400" dirty="0"/>
              <a:t> – 150 </a:t>
            </a:r>
            <a:r>
              <a:rPr lang="pt-BR" sz="2400" dirty="0" err="1"/>
              <a:t>dC</a:t>
            </a:r>
            <a:r>
              <a:rPr lang="pt-BR" sz="2400" dirty="0"/>
              <a:t>), um dos primeiros autores cristãos, que escreveu: </a:t>
            </a:r>
            <a:r>
              <a:rPr lang="pt-BR" sz="2400" b="1" dirty="0"/>
              <a:t>“</a:t>
            </a:r>
            <a:r>
              <a:rPr lang="pt-BR" sz="2400" b="1" i="1" dirty="0"/>
              <a:t>Mateus reuniu os oráculos </a:t>
            </a:r>
            <a:r>
              <a:rPr lang="pt-BR" sz="2400" b="1" i="1" u="sng" dirty="0">
                <a:solidFill>
                  <a:srgbClr val="FFFF00"/>
                </a:solidFill>
              </a:rPr>
              <a:t>em língua hebraica</a:t>
            </a:r>
            <a:r>
              <a:rPr lang="pt-BR" sz="2400" b="1" i="1" dirty="0">
                <a:solidFill>
                  <a:srgbClr val="FFFF00"/>
                </a:solidFill>
              </a:rPr>
              <a:t> </a:t>
            </a:r>
            <a:r>
              <a:rPr lang="pt-BR" sz="2400" b="1" i="1" dirty="0"/>
              <a:t>e interpretou cada um deles da melhor maneira que podia”. Isso significa que nós temos um testemunho primitivo Cristão sobre o documento que Mateus recolheu dos ditos de </a:t>
            </a:r>
            <a:r>
              <a:rPr lang="pt-BR" sz="2400" b="1" i="1" dirty="0" smtClean="0"/>
              <a:t>Jesus.</a:t>
            </a:r>
            <a:r>
              <a:rPr lang="pt-BR" sz="2400" b="1" dirty="0" smtClean="0"/>
              <a:t>”</a:t>
            </a:r>
            <a:endParaRPr lang="pt-BR" sz="2400" b="1" dirty="0"/>
          </a:p>
          <a:p>
            <a:pPr marL="0" indent="0">
              <a:buNone/>
            </a:pPr>
            <a:r>
              <a:rPr lang="pt-BR" sz="2400" b="1" dirty="0"/>
              <a:t>Jerônimo – século V</a:t>
            </a:r>
          </a:p>
          <a:p>
            <a:pPr marL="0" indent="0">
              <a:buNone/>
            </a:pPr>
            <a:r>
              <a:rPr lang="pt-BR" sz="2400" b="1" dirty="0"/>
              <a:t>Rabanus </a:t>
            </a:r>
            <a:r>
              <a:rPr lang="pt-BR" sz="2400" b="1" dirty="0" err="1"/>
              <a:t>Maurus</a:t>
            </a:r>
            <a:r>
              <a:rPr lang="pt-BR" sz="2400" b="1" dirty="0"/>
              <a:t> – século </a:t>
            </a:r>
            <a:r>
              <a:rPr lang="pt-BR" sz="2400" b="1" dirty="0" smtClean="0"/>
              <a:t>IX</a:t>
            </a:r>
          </a:p>
          <a:p>
            <a:pPr marL="0" indent="0">
              <a:buNone/>
            </a:pPr>
            <a:r>
              <a:rPr lang="pt-BR" sz="2400" b="1" dirty="0" smtClean="0"/>
              <a:t>Conclusão: </a:t>
            </a:r>
            <a:r>
              <a:rPr lang="pt-BR" sz="2400" dirty="0" smtClean="0"/>
              <a:t>A discussão do assunto sobre qual palavra é mais adequada fica inviável, no entanto o contexto histórico e cultural é muito mais aproveitável para se compreender o que realmente Cristo estava dizendo.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6288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6268" y="404664"/>
            <a:ext cx="10225136" cy="1368152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Algum tempo depois do Sermão da Montanha Jesus foi tentado pelos fariseus sobre o tema do repúdio. Por que eles tentaram Jesus nesse tema em especial?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1419" y="1772816"/>
            <a:ext cx="10200093" cy="5085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“Então </a:t>
            </a:r>
            <a:r>
              <a:rPr lang="pt-BR" sz="2400" dirty="0"/>
              <a:t>chegaram a ele os fariseus, </a:t>
            </a:r>
            <a:r>
              <a:rPr lang="pt-BR" sz="2400" dirty="0">
                <a:solidFill>
                  <a:srgbClr val="FFFF00"/>
                </a:solidFill>
              </a:rPr>
              <a:t>tentando-o</a:t>
            </a:r>
            <a:r>
              <a:rPr lang="pt-BR" sz="2400" dirty="0"/>
              <a:t>, e dizendo-lhe: </a:t>
            </a:r>
            <a:r>
              <a:rPr lang="pt-BR" sz="2400" b="1" u="sng" dirty="0">
                <a:solidFill>
                  <a:srgbClr val="FFFF00"/>
                </a:solidFill>
              </a:rPr>
              <a:t>É lícito ao homem repudiar sua mulher por qualquer motivo</a:t>
            </a:r>
            <a:r>
              <a:rPr lang="pt-BR" sz="2400" b="1" u="sng" dirty="0" smtClean="0">
                <a:solidFill>
                  <a:srgbClr val="FFFF00"/>
                </a:solidFill>
              </a:rPr>
              <a:t>?</a:t>
            </a:r>
            <a:r>
              <a:rPr lang="pt-BR" sz="2400" dirty="0" smtClean="0"/>
              <a:t>” Mateus 19:3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800" b="1" u="sng" dirty="0" err="1" smtClean="0"/>
              <a:t>Shammai</a:t>
            </a:r>
            <a:r>
              <a:rPr lang="pt-BR" sz="2400" dirty="0" smtClean="0"/>
              <a:t>: Apenas o adultério servia de motivo para o divórcio.</a:t>
            </a: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800" b="1" u="sng" dirty="0" err="1" smtClean="0"/>
              <a:t>Hillel</a:t>
            </a:r>
            <a:r>
              <a:rPr lang="pt-BR" sz="2400" dirty="0" smtClean="0"/>
              <a:t>: </a:t>
            </a:r>
            <a:r>
              <a:rPr lang="pt-BR" sz="2400" b="1" dirty="0" smtClean="0">
                <a:solidFill>
                  <a:srgbClr val="FFFF00"/>
                </a:solidFill>
              </a:rPr>
              <a:t>1)</a:t>
            </a:r>
            <a:r>
              <a:rPr lang="pt-BR" sz="2400" dirty="0" smtClean="0"/>
              <a:t> Se a mulher estragasse o jantar colocando muito sal na comida. </a:t>
            </a:r>
            <a:r>
              <a:rPr lang="pt-BR" sz="2400" b="1" dirty="0" smtClean="0">
                <a:solidFill>
                  <a:srgbClr val="FFFF00"/>
                </a:solidFill>
              </a:rPr>
              <a:t>2)</a:t>
            </a:r>
            <a:r>
              <a:rPr lang="pt-BR" sz="2400" dirty="0" smtClean="0"/>
              <a:t> Ficar em público sem o véu. </a:t>
            </a:r>
            <a:r>
              <a:rPr lang="pt-BR" sz="2400" b="1" dirty="0" smtClean="0">
                <a:solidFill>
                  <a:srgbClr val="FFFF00"/>
                </a:solidFill>
              </a:rPr>
              <a:t>3)</a:t>
            </a:r>
            <a:r>
              <a:rPr lang="pt-BR" sz="2400" dirty="0" smtClean="0"/>
              <a:t> Falar com outro homem na rua. </a:t>
            </a:r>
            <a:r>
              <a:rPr lang="pt-BR" sz="2400" b="1" dirty="0" smtClean="0">
                <a:solidFill>
                  <a:srgbClr val="FFFF00"/>
                </a:solidFill>
              </a:rPr>
              <a:t>4)</a:t>
            </a:r>
            <a:r>
              <a:rPr lang="pt-BR" sz="2400" dirty="0" smtClean="0"/>
              <a:t> Se a mulher fosse briguenta. </a:t>
            </a:r>
            <a:r>
              <a:rPr lang="pt-BR" sz="2400" b="1" dirty="0" smtClean="0">
                <a:solidFill>
                  <a:srgbClr val="FFFF00"/>
                </a:solidFill>
              </a:rPr>
              <a:t>5)</a:t>
            </a:r>
            <a:r>
              <a:rPr lang="pt-BR" sz="2400" dirty="0" smtClean="0"/>
              <a:t> Falar de forma desrespeitosa dos pais do marido em sua presença. </a:t>
            </a:r>
            <a:r>
              <a:rPr lang="pt-BR" sz="2400" b="1" dirty="0" smtClean="0">
                <a:solidFill>
                  <a:srgbClr val="FFFF00"/>
                </a:solidFill>
              </a:rPr>
              <a:t>6)</a:t>
            </a:r>
            <a:r>
              <a:rPr lang="pt-BR" sz="2400" dirty="0" smtClean="0"/>
              <a:t> Se a mulher fosse problemática.</a:t>
            </a:r>
          </a:p>
        </p:txBody>
      </p:sp>
    </p:spTree>
    <p:extLst>
      <p:ext uri="{BB962C8B-B14F-4D97-AF65-F5344CB8AC3E}">
        <p14:creationId xmlns:p14="http://schemas.microsoft.com/office/powerpoint/2010/main" val="10292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332656"/>
            <a:ext cx="10225136" cy="1077229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Qual foi a resposta de Jesus ao questionamento dos fariseus?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1409885"/>
            <a:ext cx="10225136" cy="5448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Ele, porém, respondendo, disse-lhes: </a:t>
            </a:r>
            <a:r>
              <a:rPr lang="pt-BR" sz="2400" b="1" dirty="0">
                <a:solidFill>
                  <a:srgbClr val="FFFF00"/>
                </a:solidFill>
              </a:rPr>
              <a:t>Não tendes lido</a:t>
            </a:r>
            <a:r>
              <a:rPr lang="pt-BR" sz="2400" dirty="0"/>
              <a:t> que aquele que </a:t>
            </a:r>
            <a:r>
              <a:rPr lang="pt-BR" sz="2400" i="1" dirty="0"/>
              <a:t>os</a:t>
            </a:r>
            <a:r>
              <a:rPr lang="pt-BR" sz="2400" dirty="0"/>
              <a:t> fez no princípio macho e fêmea os fez,</a:t>
            </a:r>
          </a:p>
          <a:p>
            <a:pPr marL="0" indent="0">
              <a:buNone/>
            </a:pPr>
            <a:r>
              <a:rPr lang="pt-BR" sz="2400" dirty="0"/>
              <a:t> E disse: Portanto, deixará o homem pai e mãe, e se unirá à sua mulher, e </a:t>
            </a:r>
            <a:r>
              <a:rPr lang="pt-BR" sz="2400" b="1" dirty="0">
                <a:solidFill>
                  <a:srgbClr val="FFFF00"/>
                </a:solidFill>
              </a:rPr>
              <a:t>serão os dois em uma carne</a:t>
            </a:r>
            <a:r>
              <a:rPr lang="pt-BR" sz="2400" dirty="0"/>
              <a:t>?</a:t>
            </a:r>
          </a:p>
          <a:p>
            <a:pPr marL="0" indent="0">
              <a:buNone/>
            </a:pPr>
            <a:r>
              <a:rPr lang="pt-BR" sz="2400" dirty="0" smtClean="0"/>
              <a:t>Assim </a:t>
            </a:r>
            <a:r>
              <a:rPr lang="pt-BR" sz="2400" dirty="0"/>
              <a:t>não são mais dois, </a:t>
            </a:r>
            <a:r>
              <a:rPr lang="pt-BR" sz="2400" b="1" dirty="0">
                <a:solidFill>
                  <a:srgbClr val="FFFF00"/>
                </a:solidFill>
              </a:rPr>
              <a:t>mas uma só carne</a:t>
            </a:r>
            <a:r>
              <a:rPr lang="pt-BR" sz="2400" dirty="0"/>
              <a:t>. Portanto, o que Deus ajuntou </a:t>
            </a:r>
            <a:r>
              <a:rPr lang="pt-BR" sz="2400" b="1" dirty="0">
                <a:solidFill>
                  <a:srgbClr val="FFFF00"/>
                </a:solidFill>
              </a:rPr>
              <a:t>não o separe o homem</a:t>
            </a:r>
            <a:r>
              <a:rPr lang="pt-BR" sz="2400" dirty="0" smtClean="0"/>
              <a:t>.” Mateus 19:4-6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7535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551721"/>
            <a:ext cx="10225136" cy="1077229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Ainda o que os fariseus questionaram ao ouvirem a resposta clara de Jesus?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1628950"/>
            <a:ext cx="10225136" cy="52290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“Disseram-lhe </a:t>
            </a:r>
            <a:r>
              <a:rPr lang="pt-BR" sz="2400" dirty="0"/>
              <a:t>eles: Então, por que mandou Moisés </a:t>
            </a:r>
            <a:r>
              <a:rPr lang="pt-BR" sz="2400" b="1" dirty="0">
                <a:solidFill>
                  <a:srgbClr val="FFFF00"/>
                </a:solidFill>
              </a:rPr>
              <a:t>dar-lhe carta de divórcio, e repudiá-la</a:t>
            </a:r>
            <a:r>
              <a:rPr lang="pt-BR" sz="2400" dirty="0" smtClean="0"/>
              <a:t>?” Mateus 19:7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4347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6" y="404664"/>
            <a:ext cx="10225136" cy="2052115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>
                <a:latin typeface="Arial Rounded MT Bold" panose="020F0704030504030204" pitchFamily="34" charset="0"/>
              </a:rPr>
              <a:t>O projeto original de Deus sobre o casamento.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2761" y="2456779"/>
            <a:ext cx="10208751" cy="37085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b="1" dirty="0" smtClean="0">
                <a:solidFill>
                  <a:srgbClr val="FFFF00"/>
                </a:solidFill>
              </a:rPr>
              <a:t>O casamento</a:t>
            </a:r>
            <a:r>
              <a:rPr lang="pt-BR" sz="2400" dirty="0" smtClean="0"/>
              <a:t> nasceu na mente de Deus nosso Pai.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Muita tristeza, dor e sofrimento são causados pela má compreensão deste assunto.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3152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548680"/>
            <a:ext cx="10225136" cy="1077229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Qual foi a resposta final de Jesus?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1625909"/>
            <a:ext cx="10225136" cy="5232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“Disse-lhes </a:t>
            </a:r>
            <a:r>
              <a:rPr lang="pt-BR" sz="2400" dirty="0"/>
              <a:t>ele: Moisés, </a:t>
            </a:r>
            <a:r>
              <a:rPr lang="pt-BR" sz="2400" b="1" dirty="0">
                <a:solidFill>
                  <a:srgbClr val="FFFF00"/>
                </a:solidFill>
              </a:rPr>
              <a:t>por causa da dureza dos vossos corações</a:t>
            </a:r>
            <a:r>
              <a:rPr lang="pt-BR" sz="2400" dirty="0"/>
              <a:t>, vos permitiu repudiar vossas mulheres; </a:t>
            </a:r>
            <a:r>
              <a:rPr lang="pt-BR" sz="2400" dirty="0">
                <a:solidFill>
                  <a:srgbClr val="FFFF00"/>
                </a:solidFill>
              </a:rPr>
              <a:t>mas ao princípio não foi assim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r>
              <a:rPr lang="pt-BR" sz="2400" dirty="0" smtClean="0"/>
              <a:t>Eu </a:t>
            </a:r>
            <a:r>
              <a:rPr lang="pt-BR" sz="2400" dirty="0"/>
              <a:t>vos digo, porém, que qualquer que repudiar sua mulher, não sendo por causa de fornicação, </a:t>
            </a:r>
            <a:r>
              <a:rPr lang="pt-BR" sz="2400" dirty="0">
                <a:solidFill>
                  <a:srgbClr val="FFFF00"/>
                </a:solidFill>
              </a:rPr>
              <a:t>e casar com outra, comete adultério</a:t>
            </a:r>
            <a:r>
              <a:rPr lang="pt-BR" sz="2400" dirty="0"/>
              <a:t>; e o que casar com a repudiada </a:t>
            </a:r>
            <a:r>
              <a:rPr lang="pt-BR" sz="2400" i="1" dirty="0">
                <a:solidFill>
                  <a:srgbClr val="FFFF00"/>
                </a:solidFill>
              </a:rPr>
              <a:t>também</a:t>
            </a:r>
            <a:r>
              <a:rPr lang="pt-BR" sz="2400" dirty="0">
                <a:solidFill>
                  <a:srgbClr val="FFFF00"/>
                </a:solidFill>
              </a:rPr>
              <a:t> comete adultério</a:t>
            </a:r>
            <a:r>
              <a:rPr lang="pt-BR" sz="2400" dirty="0" smtClean="0"/>
              <a:t>.” Mateus 19:8 e 9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Conclusão:</a:t>
            </a:r>
            <a:r>
              <a:rPr lang="pt-BR" sz="2400" dirty="0" smtClean="0"/>
              <a:t> Jesus não condenou o divórcio, mas a forma errada usada em seus dias pelos fariseus.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0089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332656"/>
            <a:ext cx="10225136" cy="1077229"/>
          </a:xfrm>
        </p:spPr>
        <p:txBody>
          <a:bodyPr>
            <a:normAutofit fontScale="90000"/>
          </a:bodyPr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Que outros versos são usados para tentar dizer que não existe novo casamento a não ser pela morte?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3955" y="1428256"/>
            <a:ext cx="10207557" cy="5429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“Aquele </a:t>
            </a:r>
            <a:r>
              <a:rPr lang="pt-BR" sz="2400" dirty="0"/>
              <a:t>que for irrepreensível, </a:t>
            </a:r>
            <a:r>
              <a:rPr lang="pt-BR" sz="2400" dirty="0">
                <a:solidFill>
                  <a:srgbClr val="FFFF00"/>
                </a:solidFill>
              </a:rPr>
              <a:t>marido de uma mulher</a:t>
            </a:r>
            <a:r>
              <a:rPr lang="pt-BR" sz="2400" dirty="0"/>
              <a:t>, que tenha filhos fiéis, que não possam ser acusados de dissolução nem são desobedientes</a:t>
            </a:r>
            <a:r>
              <a:rPr lang="pt-BR" sz="2400" dirty="0" smtClean="0"/>
              <a:t>.” Tito 1:6</a:t>
            </a:r>
          </a:p>
          <a:p>
            <a:pPr marL="0" indent="0">
              <a:buNone/>
            </a:pPr>
            <a:r>
              <a:rPr lang="pt-BR" sz="2400" dirty="0" smtClean="0"/>
              <a:t>“Os </a:t>
            </a:r>
            <a:r>
              <a:rPr lang="pt-BR" sz="2400" dirty="0"/>
              <a:t>diáconos sejam </a:t>
            </a:r>
            <a:r>
              <a:rPr lang="pt-BR" sz="2400" dirty="0">
                <a:solidFill>
                  <a:srgbClr val="FFFF00"/>
                </a:solidFill>
              </a:rPr>
              <a:t>maridos de uma só mulher</a:t>
            </a:r>
            <a:r>
              <a:rPr lang="pt-BR" sz="2400" dirty="0"/>
              <a:t>, e governem bem a seus filhos e suas próprias casas</a:t>
            </a:r>
            <a:r>
              <a:rPr lang="pt-BR" sz="2400" dirty="0" smtClean="0"/>
              <a:t>.” 1º Timóteo 3:12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“É </a:t>
            </a:r>
            <a:r>
              <a:rPr lang="pt-BR" sz="2400" dirty="0"/>
              <a:t>necessário, pois, que o bispo seja irrepreensível, </a:t>
            </a:r>
            <a:r>
              <a:rPr lang="pt-BR" sz="2400" dirty="0">
                <a:solidFill>
                  <a:srgbClr val="FFFF00"/>
                </a:solidFill>
              </a:rPr>
              <a:t>marido de uma mulher</a:t>
            </a:r>
            <a:r>
              <a:rPr lang="pt-BR" sz="2400" dirty="0"/>
              <a:t>, vigilante, sóbrio, honesto, hospitaleiro, apto para ensinar</a:t>
            </a:r>
            <a:r>
              <a:rPr lang="pt-BR" sz="2400" dirty="0" smtClean="0"/>
              <a:t>;” 1ºTimóteo 3:2</a:t>
            </a:r>
          </a:p>
        </p:txBody>
      </p:sp>
    </p:spTree>
    <p:extLst>
      <p:ext uri="{BB962C8B-B14F-4D97-AF65-F5344CB8AC3E}">
        <p14:creationId xmlns:p14="http://schemas.microsoft.com/office/powerpoint/2010/main" val="127634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332656"/>
            <a:ext cx="10225136" cy="1077229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Qual é o tema de Paulo em Romanos 7:1-3?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3955" y="1428256"/>
            <a:ext cx="10207557" cy="5429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cap="all" dirty="0" smtClean="0"/>
              <a:t>“NÃO</a:t>
            </a:r>
            <a:r>
              <a:rPr lang="pt-BR" sz="2400" cap="all" dirty="0"/>
              <a:t> </a:t>
            </a:r>
            <a:r>
              <a:rPr lang="pt-BR" sz="2400" dirty="0"/>
              <a:t>sabeis vós, </a:t>
            </a:r>
            <a:r>
              <a:rPr lang="pt-BR" sz="2400" dirty="0" smtClean="0"/>
              <a:t>irmãos, </a:t>
            </a:r>
            <a:r>
              <a:rPr lang="pt-BR" sz="2400" dirty="0"/>
              <a:t>que </a:t>
            </a:r>
            <a:r>
              <a:rPr lang="pt-BR" sz="2400" dirty="0">
                <a:solidFill>
                  <a:srgbClr val="FFFF00"/>
                </a:solidFill>
              </a:rPr>
              <a:t>a lei tem domínio sobre o homem por todo o tempo que vive</a:t>
            </a:r>
            <a:r>
              <a:rPr lang="pt-BR" sz="2400" dirty="0"/>
              <a:t>?</a:t>
            </a:r>
          </a:p>
          <a:p>
            <a:pPr marL="0" indent="0">
              <a:buNone/>
            </a:pPr>
            <a:r>
              <a:rPr lang="pt-BR" sz="2400" dirty="0" smtClean="0"/>
              <a:t>Porque </a:t>
            </a:r>
            <a:r>
              <a:rPr lang="pt-BR" sz="2400" dirty="0"/>
              <a:t>a mulher que está sujeita ao marido, enquanto ele viver, está-lhe ligada pela lei; mas, morto o marido, está livre da lei do marido.</a:t>
            </a:r>
          </a:p>
          <a:p>
            <a:pPr marL="0" indent="0">
              <a:buNone/>
            </a:pPr>
            <a:r>
              <a:rPr lang="pt-BR" sz="2400" dirty="0" smtClean="0"/>
              <a:t>De </a:t>
            </a:r>
            <a:r>
              <a:rPr lang="pt-BR" sz="2400" dirty="0"/>
              <a:t>sorte que, vivendo o marido, será chamada adúltera se for de outro homem; mas, morto o marido, livre está da lei, e assim não será adúltera, se for de outro marido</a:t>
            </a:r>
            <a:r>
              <a:rPr lang="pt-BR" sz="2400" dirty="0" smtClean="0"/>
              <a:t>.” Romanos 7:1-3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584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3955" y="764704"/>
            <a:ext cx="10225136" cy="1077229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Qual é o tema de Paulo em 1º Coríntios 7:10, 11?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3955" y="1428256"/>
            <a:ext cx="10207557" cy="5429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“Todavia</a:t>
            </a:r>
            <a:r>
              <a:rPr lang="pt-BR" sz="2400" dirty="0"/>
              <a:t>, aos casados mando, não eu mas o Senhor, que a mulher </a:t>
            </a:r>
            <a:r>
              <a:rPr lang="pt-BR" sz="2400" dirty="0">
                <a:solidFill>
                  <a:srgbClr val="FFFF00"/>
                </a:solidFill>
              </a:rPr>
              <a:t>não se aparte do marido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r>
              <a:rPr lang="pt-BR" sz="2400" dirty="0" smtClean="0"/>
              <a:t>Se</a:t>
            </a:r>
            <a:r>
              <a:rPr lang="pt-BR" sz="2400" dirty="0"/>
              <a:t>, porém, </a:t>
            </a:r>
            <a:r>
              <a:rPr lang="pt-BR" sz="2400" dirty="0">
                <a:solidFill>
                  <a:srgbClr val="FFFF00"/>
                </a:solidFill>
              </a:rPr>
              <a:t>se apartar, que fique sem casar</a:t>
            </a:r>
            <a:r>
              <a:rPr lang="pt-BR" sz="2400" dirty="0"/>
              <a:t>, ou que se reconcilie com o marido; e que </a:t>
            </a:r>
            <a:r>
              <a:rPr lang="pt-BR" sz="2400" dirty="0">
                <a:solidFill>
                  <a:srgbClr val="FFFF00"/>
                </a:solidFill>
              </a:rPr>
              <a:t>o marido não deixe a mulher</a:t>
            </a:r>
            <a:r>
              <a:rPr lang="pt-BR" sz="2400" dirty="0" smtClean="0"/>
              <a:t>.” 1º Coríntios 7:10 e </a:t>
            </a:r>
            <a:r>
              <a:rPr lang="pt-BR" sz="2400" dirty="0" smtClean="0"/>
              <a:t>11</a:t>
            </a:r>
          </a:p>
          <a:p>
            <a:pPr marL="0" indent="0">
              <a:buNone/>
            </a:pPr>
            <a:r>
              <a:rPr lang="pt-BR" sz="2400" b="1" dirty="0" smtClean="0"/>
              <a:t>A QUESTÃO DO DESERÇÃO:</a:t>
            </a:r>
            <a:endParaRPr lang="pt-BR" sz="2400" b="1" dirty="0" smtClean="0"/>
          </a:p>
          <a:p>
            <a:pPr marL="0" indent="0">
              <a:buNone/>
            </a:pPr>
            <a:r>
              <a:rPr lang="pt-BR" sz="2400" dirty="0" smtClean="0"/>
              <a:t>“Mas</a:t>
            </a:r>
            <a:r>
              <a:rPr lang="pt-BR" sz="2400" dirty="0"/>
              <a:t>, se o descrente se apartar, </a:t>
            </a:r>
            <a:r>
              <a:rPr lang="pt-BR" sz="2400" b="1" dirty="0">
                <a:solidFill>
                  <a:srgbClr val="FFFF00"/>
                </a:solidFill>
              </a:rPr>
              <a:t>aparte-se</a:t>
            </a:r>
            <a:r>
              <a:rPr lang="pt-BR" sz="2400" dirty="0"/>
              <a:t>; porque neste </a:t>
            </a:r>
            <a:r>
              <a:rPr lang="pt-BR" sz="2400" i="1" dirty="0"/>
              <a:t>caso </a:t>
            </a:r>
            <a:r>
              <a:rPr lang="pt-BR" sz="2400" dirty="0"/>
              <a:t>o irmão, ou irmã, </a:t>
            </a:r>
            <a:r>
              <a:rPr lang="pt-BR" sz="2400" b="1" dirty="0">
                <a:solidFill>
                  <a:srgbClr val="FFFF00"/>
                </a:solidFill>
              </a:rPr>
              <a:t>não está sujeito à servidão</a:t>
            </a:r>
            <a:r>
              <a:rPr lang="pt-BR" sz="2400" dirty="0"/>
              <a:t>; mas Deus </a:t>
            </a:r>
            <a:r>
              <a:rPr lang="pt-BR" sz="2400" dirty="0">
                <a:solidFill>
                  <a:srgbClr val="FFFF00"/>
                </a:solidFill>
              </a:rPr>
              <a:t>chamou-nos para a paz</a:t>
            </a:r>
            <a:r>
              <a:rPr lang="pt-BR" sz="2400" dirty="0" smtClean="0"/>
              <a:t>.” 1º Coríntios 7:15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6566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548680"/>
            <a:ext cx="10225136" cy="1077229"/>
          </a:xfrm>
        </p:spPr>
        <p:txBody>
          <a:bodyPr/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Segundo Paulo, que aconteceria nos últimos dias?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1625908"/>
            <a:ext cx="10225136" cy="5232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“</a:t>
            </a:r>
            <a:r>
              <a:rPr lang="pt-BR" sz="2400" cap="all" dirty="0" smtClean="0"/>
              <a:t>MAS</a:t>
            </a:r>
            <a:r>
              <a:rPr lang="pt-BR" sz="2400" cap="all" dirty="0"/>
              <a:t> </a:t>
            </a:r>
            <a:r>
              <a:rPr lang="pt-BR" sz="2400" dirty="0"/>
              <a:t>o Espírito expressamente diz que nos últimos tempos apostatarão alguns da fé, dando ouvidos a espíritos enganadores, e a doutrinas de demônios;</a:t>
            </a:r>
          </a:p>
          <a:p>
            <a:pPr marL="0" indent="0">
              <a:buNone/>
            </a:pPr>
            <a:r>
              <a:rPr lang="pt-BR" sz="2400" dirty="0" smtClean="0"/>
              <a:t>Pela </a:t>
            </a:r>
            <a:r>
              <a:rPr lang="pt-BR" sz="2400" dirty="0"/>
              <a:t>hipocrisia de homens que falam mentiras, tendo cauterizada a sua própria consciência;</a:t>
            </a:r>
          </a:p>
          <a:p>
            <a:pPr marL="0" indent="0">
              <a:buNone/>
            </a:pPr>
            <a:r>
              <a:rPr lang="pt-BR" sz="2400" b="1" u="sng" dirty="0" smtClean="0">
                <a:solidFill>
                  <a:srgbClr val="FFFF00"/>
                </a:solidFill>
              </a:rPr>
              <a:t>Proibindo </a:t>
            </a:r>
            <a:r>
              <a:rPr lang="pt-BR" sz="2400" b="1" u="sng" dirty="0">
                <a:solidFill>
                  <a:srgbClr val="FFFF00"/>
                </a:solidFill>
              </a:rPr>
              <a:t>o casamento</a:t>
            </a:r>
            <a:r>
              <a:rPr lang="pt-BR" sz="2400" dirty="0"/>
              <a:t>, </a:t>
            </a:r>
            <a:r>
              <a:rPr lang="pt-BR" sz="2400" i="1" dirty="0"/>
              <a:t>e</a:t>
            </a:r>
            <a:r>
              <a:rPr lang="pt-BR" sz="2400" dirty="0"/>
              <a:t> </a:t>
            </a:r>
            <a:r>
              <a:rPr lang="pt-BR" sz="2400" dirty="0">
                <a:solidFill>
                  <a:srgbClr val="FFFF00"/>
                </a:solidFill>
              </a:rPr>
              <a:t>ordenando a abstinência dos alimentos</a:t>
            </a:r>
            <a:r>
              <a:rPr lang="pt-BR" sz="2400" dirty="0"/>
              <a:t> que Deus criou para os fiéis, e para os que conhecem a verdade, a fim de usarem deles com ações de graças</a:t>
            </a:r>
            <a:r>
              <a:rPr lang="pt-BR" sz="2400" dirty="0" smtClean="0"/>
              <a:t>;” 1º Timóteo 4:1-3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853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620688"/>
            <a:ext cx="10225136" cy="6237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>
                <a:solidFill>
                  <a:srgbClr val="FFFF00"/>
                </a:solidFill>
              </a:rPr>
              <a:t>“Venerado </a:t>
            </a:r>
            <a:r>
              <a:rPr lang="pt-BR" sz="4000" dirty="0">
                <a:solidFill>
                  <a:srgbClr val="FFFF00"/>
                </a:solidFill>
              </a:rPr>
              <a:t>seja entre todos o matrimônio e o leito sem mácula</a:t>
            </a:r>
            <a:r>
              <a:rPr lang="pt-BR" sz="4000" dirty="0"/>
              <a:t>; porém, aos </a:t>
            </a:r>
            <a:r>
              <a:rPr lang="pt-BR" sz="4000" dirty="0" err="1"/>
              <a:t>fornicadores</a:t>
            </a:r>
            <a:r>
              <a:rPr lang="pt-BR" sz="4000" dirty="0"/>
              <a:t>, e aos adúlteros, Deus os julgará</a:t>
            </a:r>
            <a:r>
              <a:rPr lang="pt-BR" sz="4000" dirty="0" smtClean="0"/>
              <a:t>.”</a:t>
            </a:r>
          </a:p>
          <a:p>
            <a:pPr marL="0" indent="0" algn="ctr">
              <a:buNone/>
            </a:pPr>
            <a:endParaRPr lang="pt-BR" sz="2000" dirty="0" smtClean="0"/>
          </a:p>
          <a:p>
            <a:pPr marL="0" indent="0" algn="ctr">
              <a:buNone/>
            </a:pPr>
            <a:r>
              <a:rPr lang="pt-BR" sz="4000" dirty="0" smtClean="0"/>
              <a:t>Hebreus 13:4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9237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"/>
            <a:ext cx="11953875" cy="6857772"/>
          </a:xfrm>
        </p:spPr>
      </p:pic>
    </p:spTree>
    <p:extLst>
      <p:ext uri="{BB962C8B-B14F-4D97-AF65-F5344CB8AC3E}">
        <p14:creationId xmlns:p14="http://schemas.microsoft.com/office/powerpoint/2010/main" val="29973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7053" y="260648"/>
            <a:ext cx="10225136" cy="1077229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>
                <a:latin typeface="Arial Rounded MT Bold" panose="020F0704030504030204" pitchFamily="34" charset="0"/>
              </a:rPr>
              <a:t>Quando e como foi criado o casamento?</a:t>
            </a:r>
            <a:br>
              <a:rPr lang="pt-BR" sz="3600" dirty="0" smtClean="0">
                <a:latin typeface="Arial Rounded MT Bold" panose="020F0704030504030204" pitchFamily="34" charset="0"/>
              </a:rPr>
            </a:br>
            <a:r>
              <a:rPr lang="pt-BR" sz="3600" dirty="0" smtClean="0">
                <a:latin typeface="Arial Rounded MT Bold" panose="020F0704030504030204" pitchFamily="34" charset="0"/>
              </a:rPr>
              <a:t>Para que missão Deus instituiu o casamento?</a:t>
            </a:r>
            <a:endParaRPr lang="pt-BR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9115" y="1077229"/>
            <a:ext cx="10222398" cy="5780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“E </a:t>
            </a:r>
            <a:r>
              <a:rPr lang="pt-BR" sz="2400" dirty="0"/>
              <a:t>criou Deus o homem à sua imagem; à imagem de Deus o criou; </a:t>
            </a:r>
            <a:r>
              <a:rPr lang="pt-BR" sz="2400" dirty="0">
                <a:solidFill>
                  <a:srgbClr val="FFFF00"/>
                </a:solidFill>
              </a:rPr>
              <a:t>homem e mulher os </a:t>
            </a:r>
            <a:r>
              <a:rPr lang="pt-BR" sz="2400" dirty="0" smtClean="0">
                <a:solidFill>
                  <a:srgbClr val="FFFF00"/>
                </a:solidFill>
              </a:rPr>
              <a:t>criou</a:t>
            </a:r>
            <a:r>
              <a:rPr lang="pt-BR" sz="2400" dirty="0" smtClean="0"/>
              <a:t>. E </a:t>
            </a:r>
            <a:r>
              <a:rPr lang="pt-BR" sz="2400" dirty="0"/>
              <a:t>Deus os abençoou, e Deus lhes disse: </a:t>
            </a:r>
            <a:r>
              <a:rPr lang="pt-BR" sz="2400" u="sng" dirty="0">
                <a:solidFill>
                  <a:srgbClr val="FFFF00"/>
                </a:solidFill>
              </a:rPr>
              <a:t>Frutificai e multiplicai-vos, e enchei a terra, e sujeitai-a</a:t>
            </a:r>
            <a:r>
              <a:rPr lang="pt-BR" sz="2400" dirty="0"/>
              <a:t>; e dominai sobre os peixes do mar e sobre as aves dos céus, e sobre todo o animal que se move sobre a terra</a:t>
            </a:r>
            <a:r>
              <a:rPr lang="pt-BR" sz="2400" dirty="0" smtClean="0"/>
              <a:t>.” Gênesis 1:27 e 28</a:t>
            </a:r>
          </a:p>
          <a:p>
            <a:pPr marL="0" indent="0">
              <a:buNone/>
            </a:pPr>
            <a:r>
              <a:rPr lang="pt-BR" sz="2400" dirty="0" smtClean="0"/>
              <a:t>“E </a:t>
            </a:r>
            <a:r>
              <a:rPr lang="pt-BR" sz="2400" dirty="0"/>
              <a:t>disse o </a:t>
            </a:r>
            <a:r>
              <a:rPr lang="pt-BR" sz="2400" cap="small" dirty="0"/>
              <a:t>Senhor</a:t>
            </a:r>
            <a:r>
              <a:rPr lang="pt-BR" sz="2400" dirty="0"/>
              <a:t> Deus: </a:t>
            </a:r>
            <a:r>
              <a:rPr lang="pt-BR" sz="2400" dirty="0">
                <a:solidFill>
                  <a:srgbClr val="FFFF00"/>
                </a:solidFill>
              </a:rPr>
              <a:t>Não é bom que o homem esteja só</a:t>
            </a:r>
            <a:r>
              <a:rPr lang="pt-BR" sz="2400" dirty="0"/>
              <a:t>; far-lhe-ei uma </a:t>
            </a:r>
            <a:r>
              <a:rPr lang="pt-BR" sz="2400" dirty="0">
                <a:solidFill>
                  <a:srgbClr val="FFFF00"/>
                </a:solidFill>
              </a:rPr>
              <a:t>ajudadora idônea</a:t>
            </a:r>
            <a:r>
              <a:rPr lang="pt-BR" sz="2400" dirty="0"/>
              <a:t> para ele</a:t>
            </a:r>
            <a:r>
              <a:rPr lang="pt-BR" sz="2400" dirty="0" smtClean="0"/>
              <a:t>.” Gênesis 2:18</a:t>
            </a:r>
          </a:p>
          <a:p>
            <a:pPr marL="0" indent="0">
              <a:buNone/>
            </a:pPr>
            <a:r>
              <a:rPr lang="pt-BR" sz="2400" dirty="0" smtClean="0"/>
              <a:t>[</a:t>
            </a:r>
            <a:r>
              <a:rPr lang="pt-BR" sz="2400" dirty="0" smtClean="0">
                <a:solidFill>
                  <a:srgbClr val="FFFF00"/>
                </a:solidFill>
              </a:rPr>
              <a:t>Companheira adequada</a:t>
            </a:r>
            <a:r>
              <a:rPr lang="pt-BR" sz="2400" dirty="0" smtClean="0"/>
              <a:t>]</a:t>
            </a:r>
            <a:endParaRPr lang="pt-BR" sz="2400" dirty="0"/>
          </a:p>
        </p:txBody>
      </p:sp>
      <p:sp>
        <p:nvSpPr>
          <p:cNvPr id="4" name="Seta para baixo 3"/>
          <p:cNvSpPr/>
          <p:nvPr/>
        </p:nvSpPr>
        <p:spPr>
          <a:xfrm>
            <a:off x="2736577" y="522920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61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385" y="764704"/>
            <a:ext cx="10153128" cy="1152128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latin typeface="Arial Rounded MT Bold" panose="020F0704030504030204" pitchFamily="34" charset="0"/>
              </a:rPr>
              <a:t>Que mudou após o pecado</a:t>
            </a:r>
            <a:r>
              <a:rPr lang="pt-BR" sz="3600" dirty="0" smtClean="0">
                <a:latin typeface="Arial Rounded MT Bold" panose="020F0704030504030204" pitchFamily="34" charset="0"/>
              </a:rPr>
              <a:t>?</a:t>
            </a:r>
            <a:br>
              <a:rPr lang="pt-BR" sz="3600" dirty="0" smtClean="0">
                <a:latin typeface="Arial Rounded MT Bold" panose="020F0704030504030204" pitchFamily="34" charset="0"/>
              </a:rPr>
            </a:br>
            <a:r>
              <a:rPr lang="pt-BR" sz="3600" dirty="0" smtClean="0">
                <a:latin typeface="Arial Rounded MT Bold" panose="020F0704030504030204" pitchFamily="34" charset="0"/>
              </a:rPr>
              <a:t>O divórcio estava no plano original de Deus? </a:t>
            </a:r>
            <a:endParaRPr lang="pt-BR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8921" y="2348880"/>
            <a:ext cx="10159751" cy="3672407"/>
          </a:xfrm>
        </p:spPr>
        <p:txBody>
          <a:bodyPr/>
          <a:lstStyle/>
          <a:p>
            <a:pPr marL="0" indent="0">
              <a:buNone/>
            </a:pPr>
            <a:r>
              <a:rPr lang="pt-BR" sz="2400" cap="all" dirty="0"/>
              <a:t>“E ABENÇOOU</a:t>
            </a:r>
            <a:r>
              <a:rPr lang="pt-BR" sz="2400" dirty="0"/>
              <a:t> Deus a Noé e a seus filhos, e disse-lhes: </a:t>
            </a:r>
            <a:r>
              <a:rPr lang="pt-BR" sz="2400" dirty="0">
                <a:solidFill>
                  <a:srgbClr val="FFFF00"/>
                </a:solidFill>
              </a:rPr>
              <a:t>Frutificai e multiplicai-vos e enchei a terra</a:t>
            </a:r>
            <a:r>
              <a:rPr lang="pt-BR" sz="2400" dirty="0"/>
              <a:t>.” Gênesis 9:1</a:t>
            </a:r>
          </a:p>
          <a:p>
            <a:pPr marL="0" indent="0">
              <a:buNone/>
            </a:pPr>
            <a:r>
              <a:rPr lang="pt-BR" sz="2400" dirty="0"/>
              <a:t>“Assim não são mais dois, mas </a:t>
            </a:r>
            <a:r>
              <a:rPr lang="pt-BR" sz="2400" dirty="0">
                <a:solidFill>
                  <a:srgbClr val="FFFF00"/>
                </a:solidFill>
              </a:rPr>
              <a:t>uma só carne</a:t>
            </a:r>
            <a:r>
              <a:rPr lang="pt-BR" sz="2400" dirty="0"/>
              <a:t>. Portanto, o que Deus ajuntou </a:t>
            </a:r>
            <a:r>
              <a:rPr lang="pt-BR" sz="2400" dirty="0">
                <a:solidFill>
                  <a:srgbClr val="FFFF00"/>
                </a:solidFill>
              </a:rPr>
              <a:t>não o separe o homem</a:t>
            </a:r>
            <a:r>
              <a:rPr lang="pt-BR" sz="2400" dirty="0"/>
              <a:t>.” Mateus </a:t>
            </a:r>
            <a:r>
              <a:rPr lang="pt-BR" sz="2400" dirty="0" smtClean="0"/>
              <a:t>19:6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5868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0"/>
            <a:ext cx="10225136" cy="1700808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>
                <a:latin typeface="Arial Rounded MT Bold" panose="020F0704030504030204" pitchFamily="34" charset="0"/>
              </a:rPr>
              <a:t>As variantes sobre divórcio e o novo casamento</a:t>
            </a:r>
            <a:endParaRPr lang="pt-BR" sz="54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0697" y="1700808"/>
            <a:ext cx="10190816" cy="515719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Não pode divorciar, é um sacramento, novo casamento apenas se um dos dois falecer. Tese defendida principalmente pela ICAR.</a:t>
            </a:r>
            <a:endParaRPr lang="pt-BR" sz="2400" dirty="0"/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Pode divorciar, porém não pode casar outra vez. Tese defendida por pequena parte dos protestantes.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 smtClean="0"/>
              <a:t>Divórcio e novo casamento apenas sob adultério ou deserção, baseado em 1º Coríntios 7:15.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/>
              <a:t>D</a:t>
            </a:r>
            <a:r>
              <a:rPr lang="pt-BR" sz="2400" dirty="0" smtClean="0"/>
              <a:t>ivórcio </a:t>
            </a:r>
            <a:r>
              <a:rPr lang="pt-BR" sz="2400" dirty="0"/>
              <a:t>e novo casamento sob uma variedade de </a:t>
            </a:r>
            <a:r>
              <a:rPr lang="pt-BR" sz="2400" dirty="0" smtClean="0"/>
              <a:t>circunstâncias. Tese defendida pelo pastor </a:t>
            </a:r>
            <a:r>
              <a:rPr lang="pt-BR" sz="2400" dirty="0"/>
              <a:t>Larry </a:t>
            </a:r>
            <a:r>
              <a:rPr lang="pt-BR" sz="2400" dirty="0" smtClean="0"/>
              <a:t>Richards, sem apoio bibliográfico.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1403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476672"/>
            <a:ext cx="10225136" cy="1080120"/>
          </a:xfrm>
        </p:spPr>
        <p:txBody>
          <a:bodyPr>
            <a:noAutofit/>
          </a:bodyPr>
          <a:lstStyle/>
          <a:p>
            <a:pPr algn="l"/>
            <a:r>
              <a:rPr lang="pt-BR" sz="3600" dirty="0" smtClean="0">
                <a:latin typeface="Arial Rounded MT Bold" panose="020F0704030504030204" pitchFamily="34" charset="0"/>
              </a:rPr>
              <a:t>Jesus aboliu a “carta de divórcio” no Sermão do Monte? </a:t>
            </a:r>
            <a:endParaRPr lang="pt-BR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8" y="1556792"/>
            <a:ext cx="10225136" cy="5301208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/>
              <a:t>“</a:t>
            </a:r>
            <a:r>
              <a:rPr lang="pt-BR" sz="2400" dirty="0">
                <a:solidFill>
                  <a:srgbClr val="FFFF00"/>
                </a:solidFill>
              </a:rPr>
              <a:t>Não cuideis que vim destruir a lei</a:t>
            </a:r>
            <a:r>
              <a:rPr lang="pt-BR" sz="2400" dirty="0"/>
              <a:t> </a:t>
            </a:r>
            <a:r>
              <a:rPr lang="pt-BR" sz="2400" dirty="0" smtClean="0"/>
              <a:t>(</a:t>
            </a:r>
            <a:r>
              <a:rPr lang="pt-BR" sz="2400" dirty="0" err="1" smtClean="0"/>
              <a:t>toráh</a:t>
            </a:r>
            <a:r>
              <a:rPr lang="pt-BR" sz="2400" dirty="0" smtClean="0"/>
              <a:t>) ou</a:t>
            </a:r>
            <a:r>
              <a:rPr lang="pt-BR" sz="2400" i="1" dirty="0"/>
              <a:t> </a:t>
            </a:r>
            <a:r>
              <a:rPr lang="pt-BR" sz="2400" dirty="0"/>
              <a:t>os profetas: </a:t>
            </a:r>
            <a:r>
              <a:rPr lang="pt-BR" sz="2400" dirty="0">
                <a:solidFill>
                  <a:srgbClr val="FFFF00"/>
                </a:solidFill>
              </a:rPr>
              <a:t>não vim destruir, mas </a:t>
            </a:r>
            <a:r>
              <a:rPr lang="pt-BR" sz="2400" b="1" u="sng" dirty="0">
                <a:solidFill>
                  <a:srgbClr val="FFFF00"/>
                </a:solidFill>
              </a:rPr>
              <a:t>cumprir</a:t>
            </a:r>
            <a:r>
              <a:rPr lang="pt-BR" sz="2400" dirty="0">
                <a:solidFill>
                  <a:srgbClr val="FFFF00"/>
                </a:solidFill>
              </a:rPr>
              <a:t>. </a:t>
            </a:r>
            <a:r>
              <a:rPr lang="pt-BR" sz="2400" dirty="0"/>
              <a:t>Porque em verdade vos digo que, até que o céu e a terra passem, </a:t>
            </a:r>
            <a:r>
              <a:rPr lang="pt-BR" sz="2400" i="1" dirty="0">
                <a:solidFill>
                  <a:srgbClr val="FFFF00"/>
                </a:solidFill>
              </a:rPr>
              <a:t>nem</a:t>
            </a:r>
            <a:r>
              <a:rPr lang="pt-BR" sz="2400" dirty="0">
                <a:solidFill>
                  <a:srgbClr val="FFFF00"/>
                </a:solidFill>
              </a:rPr>
              <a:t> um jota ou um til jamais passará da lei</a:t>
            </a:r>
            <a:r>
              <a:rPr lang="pt-BR" sz="2400" dirty="0"/>
              <a:t>, sem que tudo seja </a:t>
            </a:r>
            <a:r>
              <a:rPr lang="pt-BR" sz="2400" b="1" u="sng" dirty="0">
                <a:solidFill>
                  <a:srgbClr val="FFFF00"/>
                </a:solidFill>
              </a:rPr>
              <a:t>cumprido</a:t>
            </a:r>
            <a:r>
              <a:rPr lang="pt-BR" sz="2400" dirty="0"/>
              <a:t>.” Mateus 5:17 e 18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b="1" dirty="0"/>
              <a:t>Jesus não veio mudar a lei do Pai, mas ampliar a compreensão da mesma, dar maior sentido a </a:t>
            </a:r>
            <a:r>
              <a:rPr lang="pt-BR" sz="2400" b="1" dirty="0" err="1"/>
              <a:t>Toráh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80020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332656"/>
            <a:ext cx="10225136" cy="1077229"/>
          </a:xfrm>
        </p:spPr>
        <p:txBody>
          <a:bodyPr>
            <a:normAutofit/>
          </a:bodyPr>
          <a:lstStyle/>
          <a:p>
            <a:pPr algn="l"/>
            <a:r>
              <a:rPr lang="pt-BR" sz="3600" dirty="0" smtClean="0">
                <a:latin typeface="Arial Rounded MT Bold" panose="020F0704030504030204" pitchFamily="34" charset="0"/>
              </a:rPr>
              <a:t>Entendendo o contexto dos dias de Jesus:</a:t>
            </a:r>
            <a:endParaRPr lang="pt-BR" sz="3600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1196752"/>
            <a:ext cx="10225136" cy="56612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3200" b="1" dirty="0" smtClean="0"/>
              <a:t>Mateus 5: “</a:t>
            </a:r>
            <a:r>
              <a:rPr lang="pt-BR" sz="3200" b="1" u="sng" dirty="0" smtClean="0"/>
              <a:t>O Sermão do Monte</a:t>
            </a:r>
            <a:r>
              <a:rPr lang="pt-BR" sz="3200" b="1" dirty="0" smtClean="0"/>
              <a:t>”</a:t>
            </a:r>
            <a:endParaRPr lang="pt-BR" sz="2800" b="1" dirty="0"/>
          </a:p>
          <a:p>
            <a:pPr marL="0" indent="0">
              <a:buNone/>
            </a:pPr>
            <a:r>
              <a:rPr lang="pt-BR" sz="2800" b="1" dirty="0" smtClean="0"/>
              <a:t>1-11. As bem aventuranças.</a:t>
            </a:r>
            <a:endParaRPr lang="pt-BR" sz="2800" b="1" dirty="0"/>
          </a:p>
          <a:p>
            <a:pPr marL="0" indent="0">
              <a:buNone/>
            </a:pPr>
            <a:r>
              <a:rPr lang="pt-BR" sz="2800" b="1" dirty="0" smtClean="0"/>
              <a:t>17. Não vim mudar ou destruir a lei.</a:t>
            </a:r>
          </a:p>
          <a:p>
            <a:pPr marL="0" indent="0">
              <a:buNone/>
            </a:pPr>
            <a:r>
              <a:rPr lang="pt-BR" sz="2800" b="1" dirty="0" smtClean="0"/>
              <a:t>21. Não matarás.</a:t>
            </a:r>
          </a:p>
          <a:p>
            <a:pPr marL="0" indent="0">
              <a:buNone/>
            </a:pPr>
            <a:r>
              <a:rPr lang="pt-BR" sz="2800" b="1" dirty="0" smtClean="0"/>
              <a:t>27. </a:t>
            </a:r>
            <a:r>
              <a:rPr lang="pt-BR" sz="2800" b="1" dirty="0" smtClean="0">
                <a:solidFill>
                  <a:srgbClr val="FFFF00"/>
                </a:solidFill>
              </a:rPr>
              <a:t>Não adulterarás.</a:t>
            </a:r>
          </a:p>
          <a:p>
            <a:pPr marL="0" indent="0">
              <a:buNone/>
            </a:pPr>
            <a:r>
              <a:rPr lang="pt-BR" sz="2800" b="1" dirty="0" smtClean="0"/>
              <a:t>33. Sobre o juramento.</a:t>
            </a:r>
          </a:p>
          <a:p>
            <a:pPr marL="0" indent="0">
              <a:buNone/>
            </a:pPr>
            <a:r>
              <a:rPr lang="pt-BR" sz="2800" b="1" dirty="0" smtClean="0"/>
              <a:t>37. Olho por olho.</a:t>
            </a:r>
          </a:p>
          <a:p>
            <a:pPr marL="0" indent="0">
              <a:buNone/>
            </a:pPr>
            <a:r>
              <a:rPr lang="pt-BR" sz="2800" b="1" dirty="0" smtClean="0"/>
              <a:t>43. Do amor ao próximo...</a:t>
            </a:r>
          </a:p>
        </p:txBody>
      </p:sp>
    </p:spTree>
    <p:extLst>
      <p:ext uri="{BB962C8B-B14F-4D97-AF65-F5344CB8AC3E}">
        <p14:creationId xmlns:p14="http://schemas.microsoft.com/office/powerpoint/2010/main" val="6440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1814" y="548680"/>
            <a:ext cx="10225136" cy="1149237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Por que Jesus falou sobre </a:t>
            </a:r>
            <a:r>
              <a:rPr lang="pt-BR" dirty="0">
                <a:latin typeface="Arial Rounded MT Bold" panose="020F0704030504030204" pitchFamily="34" charset="0"/>
              </a:rPr>
              <a:t>o</a:t>
            </a:r>
            <a:r>
              <a:rPr lang="pt-BR" dirty="0" smtClean="0">
                <a:latin typeface="Arial Rounded MT Bold" panose="020F0704030504030204" pitchFamily="34" charset="0"/>
              </a:rPr>
              <a:t> assunto do </a:t>
            </a:r>
            <a:r>
              <a:rPr lang="pt-BR" dirty="0" smtClean="0">
                <a:latin typeface="Arial Rounded MT Bold" panose="020F0704030504030204" pitchFamily="34" charset="0"/>
              </a:rPr>
              <a:t>repúdio e  a carta de divórcio, </a:t>
            </a:r>
            <a:r>
              <a:rPr lang="pt-BR" dirty="0" smtClean="0">
                <a:latin typeface="Arial Rounded MT Bold" panose="020F0704030504030204" pitchFamily="34" charset="0"/>
              </a:rPr>
              <a:t>que </a:t>
            </a:r>
            <a:r>
              <a:rPr lang="pt-BR" dirty="0" smtClean="0">
                <a:latin typeface="Arial Rounded MT Bold" panose="020F0704030504030204" pitchFamily="34" charset="0"/>
              </a:rPr>
              <a:t>aspecto </a:t>
            </a:r>
            <a:r>
              <a:rPr lang="pt-BR" dirty="0" smtClean="0">
                <a:latin typeface="Arial Rounded MT Bold" panose="020F0704030504030204" pitchFamily="34" charset="0"/>
              </a:rPr>
              <a:t>ele “alterou?"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7253" y="1481893"/>
            <a:ext cx="10194259" cy="5376106"/>
          </a:xfrm>
        </p:spPr>
        <p:txBody>
          <a:bodyPr/>
          <a:lstStyle/>
          <a:p>
            <a:pPr marL="0" indent="0">
              <a:buNone/>
            </a:pPr>
            <a:r>
              <a:rPr lang="pt-BR" sz="2400" dirty="0" smtClean="0"/>
              <a:t>“Ouvistes </a:t>
            </a:r>
            <a:r>
              <a:rPr lang="pt-BR" sz="2400" dirty="0"/>
              <a:t>que foi dito aos antigos: </a:t>
            </a:r>
            <a:r>
              <a:rPr lang="pt-BR" sz="2400" dirty="0">
                <a:solidFill>
                  <a:srgbClr val="FFFF00"/>
                </a:solidFill>
              </a:rPr>
              <a:t>Não cometerás adultério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r>
              <a:rPr lang="pt-BR" sz="2400" dirty="0" smtClean="0"/>
              <a:t>Eu</a:t>
            </a:r>
            <a:r>
              <a:rPr lang="pt-BR" sz="2400" dirty="0"/>
              <a:t>, porém, vos digo, que qualquer que atentar numa mulher para a cobiçar, já em seu coração cometeu adultério com ela</a:t>
            </a:r>
            <a:r>
              <a:rPr lang="pt-BR" sz="2400" dirty="0" smtClean="0"/>
              <a:t>.” Mateus 5:27 e 28</a:t>
            </a:r>
          </a:p>
          <a:p>
            <a:pPr marL="0" indent="0">
              <a:buNone/>
            </a:pPr>
            <a:r>
              <a:rPr lang="pt-BR" sz="2400" dirty="0" smtClean="0"/>
              <a:t>“Também </a:t>
            </a:r>
            <a:r>
              <a:rPr lang="pt-BR" sz="2400" dirty="0"/>
              <a:t>foi dito: </a:t>
            </a:r>
            <a:r>
              <a:rPr lang="pt-BR" sz="2400" dirty="0">
                <a:solidFill>
                  <a:srgbClr val="FFFF00"/>
                </a:solidFill>
              </a:rPr>
              <a:t>Qualquer que </a:t>
            </a:r>
            <a:r>
              <a:rPr lang="pt-BR" sz="2400" b="1" u="sng" dirty="0" smtClean="0">
                <a:solidFill>
                  <a:srgbClr val="FFFF00"/>
                </a:solidFill>
              </a:rPr>
              <a:t>repudiar</a:t>
            </a:r>
            <a:r>
              <a:rPr lang="pt-BR" sz="2400" dirty="0" smtClean="0">
                <a:solidFill>
                  <a:srgbClr val="FFFF00"/>
                </a:solidFill>
              </a:rPr>
              <a:t> </a:t>
            </a:r>
            <a:r>
              <a:rPr lang="pt-BR" sz="2400" dirty="0">
                <a:solidFill>
                  <a:srgbClr val="FFFF00"/>
                </a:solidFill>
              </a:rPr>
              <a:t>sua mulher, dê-lhe </a:t>
            </a:r>
            <a:r>
              <a:rPr lang="pt-BR" sz="2400" b="1" u="sng" dirty="0">
                <a:solidFill>
                  <a:srgbClr val="FFFF00"/>
                </a:solidFill>
              </a:rPr>
              <a:t>carta de divórcio</a:t>
            </a:r>
            <a:r>
              <a:rPr lang="pt-BR" sz="2400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pt-BR" sz="2400" dirty="0" smtClean="0"/>
              <a:t>Eu</a:t>
            </a:r>
            <a:r>
              <a:rPr lang="pt-BR" sz="2400" dirty="0"/>
              <a:t>, porém, vos digo que qualquer que </a:t>
            </a:r>
            <a:r>
              <a:rPr lang="pt-BR" sz="2400" b="1" u="sng" dirty="0">
                <a:solidFill>
                  <a:srgbClr val="FFFF00"/>
                </a:solidFill>
              </a:rPr>
              <a:t>repudiar</a:t>
            </a:r>
            <a:r>
              <a:rPr lang="pt-BR" sz="2400" dirty="0">
                <a:solidFill>
                  <a:srgbClr val="FFFF00"/>
                </a:solidFill>
              </a:rPr>
              <a:t> </a:t>
            </a:r>
            <a:r>
              <a:rPr lang="pt-BR" sz="2400" dirty="0"/>
              <a:t>sua mulher, a não ser por causa de </a:t>
            </a:r>
            <a:r>
              <a:rPr lang="pt-BR" sz="2400" dirty="0" smtClean="0">
                <a:solidFill>
                  <a:srgbClr val="FFFF00"/>
                </a:solidFill>
              </a:rPr>
              <a:t>relações ilícitas </a:t>
            </a:r>
            <a:r>
              <a:rPr lang="pt-BR" sz="2400" dirty="0" smtClean="0"/>
              <a:t>(</a:t>
            </a:r>
            <a:r>
              <a:rPr lang="pt-BR" sz="2400" dirty="0" err="1" smtClean="0"/>
              <a:t>porneia</a:t>
            </a:r>
            <a:r>
              <a:rPr lang="pt-BR" sz="2400" dirty="0" smtClean="0"/>
              <a:t>), </a:t>
            </a:r>
            <a:r>
              <a:rPr lang="pt-BR" sz="2400" b="1" u="sng" dirty="0">
                <a:solidFill>
                  <a:srgbClr val="FFFF00"/>
                </a:solidFill>
              </a:rPr>
              <a:t>faz que ela cometa adultério</a:t>
            </a:r>
            <a:r>
              <a:rPr lang="pt-BR" sz="2400" dirty="0"/>
              <a:t>, e qualquer que casar com a </a:t>
            </a:r>
            <a:r>
              <a:rPr lang="pt-BR" sz="2400" dirty="0">
                <a:solidFill>
                  <a:srgbClr val="FFFF00"/>
                </a:solidFill>
              </a:rPr>
              <a:t>repudiada </a:t>
            </a:r>
            <a:r>
              <a:rPr lang="pt-BR" sz="2400" b="1" u="sng" dirty="0">
                <a:solidFill>
                  <a:srgbClr val="FFFF00"/>
                </a:solidFill>
              </a:rPr>
              <a:t>comete adultério</a:t>
            </a:r>
            <a:r>
              <a:rPr lang="pt-BR" sz="2400" dirty="0" smtClean="0"/>
              <a:t>.” Mateus 5:31, 32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556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77" y="476672"/>
            <a:ext cx="10225136" cy="2160240"/>
          </a:xfrm>
        </p:spPr>
        <p:txBody>
          <a:bodyPr>
            <a:normAutofit/>
          </a:bodyPr>
          <a:lstStyle/>
          <a:p>
            <a:pPr algn="l"/>
            <a:r>
              <a:rPr lang="pt-BR" dirty="0" smtClean="0">
                <a:latin typeface="Arial Rounded MT Bold" panose="020F0704030504030204" pitchFamily="34" charset="0"/>
              </a:rPr>
              <a:t>A importância do contexto histórico, cultural e político do texto bíblico.</a:t>
            </a:r>
            <a:br>
              <a:rPr lang="pt-BR" dirty="0" smtClean="0">
                <a:latin typeface="Arial Rounded MT Bold" panose="020F0704030504030204" pitchFamily="34" charset="0"/>
              </a:rPr>
            </a:br>
            <a:r>
              <a:rPr lang="pt-BR" dirty="0" smtClean="0">
                <a:latin typeface="Arial Rounded MT Bold" panose="020F0704030504030204" pitchFamily="34" charset="0"/>
              </a:rPr>
              <a:t/>
            </a:r>
            <a:br>
              <a:rPr lang="pt-BR" dirty="0" smtClean="0">
                <a:latin typeface="Arial Rounded MT Bold" panose="020F0704030504030204" pitchFamily="34" charset="0"/>
              </a:rPr>
            </a:br>
            <a:r>
              <a:rPr lang="pt-BR" dirty="0" smtClean="0">
                <a:latin typeface="Arial Rounded MT Bold" panose="020F0704030504030204" pitchFamily="34" charset="0"/>
              </a:rPr>
              <a:t>Diferença entre repúdio e carta de divórcio:</a:t>
            </a:r>
            <a:endParaRPr lang="pt-BR" dirty="0">
              <a:latin typeface="Arial Rounded MT Bold" panose="020F07040305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36377" y="2636913"/>
            <a:ext cx="10225136" cy="38164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t-BR" sz="2400" b="1" dirty="0" smtClean="0"/>
              <a:t>Apoluo</a:t>
            </a:r>
            <a:r>
              <a:rPr lang="pt-BR" sz="2400" dirty="0" smtClean="0"/>
              <a:t>/</a:t>
            </a:r>
            <a:r>
              <a:rPr lang="pt-BR" sz="2400" b="1" dirty="0" smtClean="0"/>
              <a:t>Repúdio</a:t>
            </a:r>
            <a:r>
              <a:rPr lang="pt-BR" sz="2400" dirty="0" smtClean="0"/>
              <a:t>: Mandar embora, </a:t>
            </a:r>
            <a:r>
              <a:rPr lang="pt-BR" sz="2400" dirty="0"/>
              <a:t>d</a:t>
            </a:r>
            <a:r>
              <a:rPr lang="pt-BR" sz="2400" dirty="0" smtClean="0"/>
              <a:t>esamparar alguém, </a:t>
            </a:r>
            <a:r>
              <a:rPr lang="pt-BR" sz="2400" dirty="0"/>
              <a:t>deixar em </a:t>
            </a:r>
            <a:r>
              <a:rPr lang="pt-BR" sz="2400" dirty="0" smtClean="0"/>
              <a:t>abandono, </a:t>
            </a:r>
            <a:r>
              <a:rPr lang="pt-BR" sz="2400" dirty="0"/>
              <a:t>rejeitar, </a:t>
            </a:r>
            <a:r>
              <a:rPr lang="pt-BR" sz="2400" dirty="0" smtClean="0"/>
              <a:t>repelir, despedi-la de sua casa.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b="1" dirty="0" smtClean="0"/>
              <a:t>Apostasion</a:t>
            </a:r>
            <a:r>
              <a:rPr lang="pt-BR" sz="2400" dirty="0" smtClean="0"/>
              <a:t>/</a:t>
            </a:r>
            <a:r>
              <a:rPr lang="pt-BR" sz="2400" b="1" dirty="0" smtClean="0"/>
              <a:t>Divórcio: </a:t>
            </a:r>
            <a:r>
              <a:rPr lang="pt-BR" sz="2400" dirty="0" smtClean="0"/>
              <a:t>Conta paga, quitado. Que dava o direito da mulher voltar à casa de seus pais e também casar-se novamente.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43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18720</TotalTime>
  <Words>1485</Words>
  <Application>Microsoft Office PowerPoint</Application>
  <PresentationFormat>Personalizar</PresentationFormat>
  <Paragraphs>100</Paragraphs>
  <Slides>26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Arial Rounded MT Bold</vt:lpstr>
      <vt:lpstr>Calibri</vt:lpstr>
      <vt:lpstr>MS Shell Dlg 2</vt:lpstr>
      <vt:lpstr>Wingdings</vt:lpstr>
      <vt:lpstr>Wingdings 3</vt:lpstr>
      <vt:lpstr>Madison</vt:lpstr>
      <vt:lpstr>Casamento, Divórcio e Novo Casamento </vt:lpstr>
      <vt:lpstr>O projeto original de Deus sobre o casamento. </vt:lpstr>
      <vt:lpstr>Quando e como foi criado o casamento? Para que missão Deus instituiu o casamento?</vt:lpstr>
      <vt:lpstr>Que mudou após o pecado? O divórcio estava no plano original de Deus? </vt:lpstr>
      <vt:lpstr>As variantes sobre divórcio e o novo casamento</vt:lpstr>
      <vt:lpstr>Jesus aboliu a “carta de divórcio” no Sermão do Monte? </vt:lpstr>
      <vt:lpstr>Entendendo o contexto dos dias de Jesus:</vt:lpstr>
      <vt:lpstr>Por que Jesus falou sobre o assunto do repúdio e  a carta de divórcio, que aspecto ele “alterou?"</vt:lpstr>
      <vt:lpstr>A importância do contexto histórico, cultural e político do texto bíblico.  Diferença entre repúdio e carta de divórcio:</vt:lpstr>
      <vt:lpstr>Aspectos culturais e sociais existentes nos dias de Jesus.</vt:lpstr>
      <vt:lpstr>Por que Jesus falou sobre o assunto do repúdio e  a carta de divórcio, que aspecto ele “alterou?"</vt:lpstr>
      <vt:lpstr>Cristo proibiu o novo casamento?</vt:lpstr>
      <vt:lpstr>Por que Jesus falou sobre o assunto do adultério e que ponto ou aspecto ele “alterou?"</vt:lpstr>
      <vt:lpstr>A velha questão, Porneia ou Moicheia?</vt:lpstr>
      <vt:lpstr>Apresentação do PowerPoint</vt:lpstr>
      <vt:lpstr>Apresentação do PowerPoint</vt:lpstr>
      <vt:lpstr>Algum tempo depois do Sermão da Montanha Jesus foi tentado pelos fariseus sobre o tema do repúdio. Por que eles tentaram Jesus nesse tema em especial?</vt:lpstr>
      <vt:lpstr>Qual foi a resposta de Jesus ao questionamento dos fariseus?</vt:lpstr>
      <vt:lpstr>Ainda o que os fariseus questionaram ao ouvirem a resposta clara de Jesus?</vt:lpstr>
      <vt:lpstr>Qual foi a resposta final de Jesus?</vt:lpstr>
      <vt:lpstr>Que outros versos são usados para tentar dizer que não existe novo casamento a não ser pela morte?</vt:lpstr>
      <vt:lpstr>Qual é o tema de Paulo em Romanos 7:1-3?</vt:lpstr>
      <vt:lpstr>Qual é o tema de Paulo em 1º Coríntios 7:10, 11?</vt:lpstr>
      <vt:lpstr>Segundo Paulo, que aconteceria nos últimos dias?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Amaro</dc:creator>
  <cp:lastModifiedBy>Home</cp:lastModifiedBy>
  <cp:revision>312</cp:revision>
  <dcterms:created xsi:type="dcterms:W3CDTF">2018-07-18T18:18:50Z</dcterms:created>
  <dcterms:modified xsi:type="dcterms:W3CDTF">2020-05-21T21:54:16Z</dcterms:modified>
</cp:coreProperties>
</file>