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67" r:id="rId4"/>
    <p:sldId id="270" r:id="rId5"/>
    <p:sldId id="271" r:id="rId6"/>
    <p:sldId id="272" r:id="rId7"/>
    <p:sldId id="273" r:id="rId8"/>
    <p:sldId id="274" r:id="rId9"/>
    <p:sldId id="275" r:id="rId10"/>
    <p:sldId id="277" r:id="rId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140BEF7-93C2-4749-B212-D3643148B754}" type="datetimeFigureOut">
              <a:rPr lang="pt-BR" smtClean="0"/>
              <a:pPr/>
              <a:t>16/01/2020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0BEF7-93C2-4749-B212-D3643148B754}" type="datetimeFigureOut">
              <a:rPr lang="pt-BR" smtClean="0"/>
              <a:pPr/>
              <a:t>16/01/2020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E6FC6-70C6-4F98-B906-30BFB3B21C2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CHARLES MACHADO\Estudo Agentes de Roma Infiltrado na IASD\diop-pop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tângulo 2"/>
          <p:cNvSpPr/>
          <p:nvPr/>
        </p:nvSpPr>
        <p:spPr>
          <a:xfrm>
            <a:off x="0" y="1500174"/>
            <a:ext cx="9144000" cy="5078313"/>
          </a:xfrm>
          <a:prstGeom prst="rect">
            <a:avLst/>
          </a:prstGeom>
        </p:spPr>
        <p:txBody>
          <a:bodyPr wrap="square">
            <a:spAutoFit/>
          </a:bodyPr>
          <a:lstStyle/>
          <a:p>
            <a:pPr algn="ctr"/>
            <a:r>
              <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rPr>
              <a:t>ADVENTISMO EXPOSTO</a:t>
            </a:r>
          </a:p>
          <a:p>
            <a:pPr algn="ctr"/>
            <a:endPar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endParaRPr>
          </a:p>
          <a:p>
            <a:pPr algn="ctr"/>
            <a:endPar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endParaRPr>
          </a:p>
          <a:p>
            <a:pPr algn="ctr"/>
            <a:endPar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endParaRPr>
          </a:p>
          <a:p>
            <a:pPr algn="ctr"/>
            <a:endPar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endParaRPr>
          </a:p>
          <a:p>
            <a:r>
              <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rPr>
              <a:t> </a:t>
            </a:r>
            <a:endParaRPr lang="pt-BR" sz="3600" dirty="0">
              <a:solidFill>
                <a:srgbClr val="FF0000"/>
              </a:solidFill>
              <a:latin typeface="Arimo" pitchFamily="34" charset="0"/>
              <a:ea typeface="Arimo" pitchFamily="34" charset="0"/>
              <a:cs typeface="Arimo" pitchFamily="34" charset="0"/>
            </a:endParaRPr>
          </a:p>
        </p:txBody>
      </p:sp>
      <p:sp>
        <p:nvSpPr>
          <p:cNvPr id="5" name="Rosca 4"/>
          <p:cNvSpPr/>
          <p:nvPr/>
        </p:nvSpPr>
        <p:spPr>
          <a:xfrm>
            <a:off x="214282" y="5643578"/>
            <a:ext cx="914400" cy="914400"/>
          </a:xfrm>
          <a:prstGeom prst="donut">
            <a:avLst>
              <a:gd name="adj" fmla="val 1110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Retângulo 5"/>
          <p:cNvSpPr/>
          <p:nvPr/>
        </p:nvSpPr>
        <p:spPr>
          <a:xfrm>
            <a:off x="428596" y="5643578"/>
            <a:ext cx="588623" cy="923330"/>
          </a:xfrm>
          <a:prstGeom prst="rect">
            <a:avLst/>
          </a:prstGeom>
        </p:spPr>
        <p:txBody>
          <a:bodyPr wrap="square">
            <a:spAutoFit/>
          </a:bodyPr>
          <a:lstStyle/>
          <a:p>
            <a:r>
              <a:rPr lang="pt-BR" sz="5400" b="1" dirty="0" smtClean="0">
                <a:ln w="11430"/>
                <a:solidFill>
                  <a:srgbClr val="FF0000"/>
                </a:solidFill>
                <a:effectLst>
                  <a:glow rad="228600">
                    <a:srgbClr val="000000"/>
                  </a:glow>
                  <a:outerShdw blurRad="50800" dist="39000" dir="5460000" algn="tl">
                    <a:srgbClr val="000000">
                      <a:alpha val="38000"/>
                    </a:srgbClr>
                  </a:outerShdw>
                </a:effectLst>
              </a:rPr>
              <a:t>1</a:t>
            </a:r>
            <a:r>
              <a:rPr lang="pt-BR" b="1" dirty="0" smtClean="0">
                <a:ln w="11430"/>
                <a:solidFill>
                  <a:schemeClr val="bg1"/>
                </a:solidFill>
                <a:effectLst>
                  <a:glow rad="228600">
                    <a:srgbClr val="000000"/>
                  </a:glow>
                  <a:outerShdw blurRad="50800" dist="39000" dir="5460000" algn="tl">
                    <a:srgbClr val="000000">
                      <a:alpha val="38000"/>
                    </a:srgbClr>
                  </a:outerShdw>
                </a:effectLst>
              </a:rPr>
              <a:t> </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mazing-places-romania-11__880.jpg"/>
          <p:cNvPicPr>
            <a:picLocks noChangeAspect="1"/>
          </p:cNvPicPr>
          <p:nvPr/>
        </p:nvPicPr>
        <p:blipFill>
          <a:blip r:embed="rId2"/>
          <a:stretch>
            <a:fillRect/>
          </a:stretch>
        </p:blipFill>
        <p:spPr>
          <a:xfrm>
            <a:off x="0" y="0"/>
            <a:ext cx="9144000" cy="6858000"/>
          </a:xfrm>
          <a:prstGeom prst="rect">
            <a:avLst/>
          </a:prstGeom>
        </p:spPr>
      </p:pic>
      <p:sp>
        <p:nvSpPr>
          <p:cNvPr id="3" name="Retângulo 2"/>
          <p:cNvSpPr/>
          <p:nvPr/>
        </p:nvSpPr>
        <p:spPr>
          <a:xfrm>
            <a:off x="285720" y="571480"/>
            <a:ext cx="8501122" cy="2246769"/>
          </a:xfrm>
          <a:prstGeom prst="rect">
            <a:avLst/>
          </a:prstGeom>
        </p:spPr>
        <p:txBody>
          <a:bodyPr wrap="square">
            <a:spAutoFit/>
          </a:bodyPr>
          <a:lstStyle/>
          <a:p>
            <a:pPr algn="ctr"/>
            <a:r>
              <a:rPr lang="pt-BR" sz="2800" b="1" dirty="0" smtClean="0">
                <a:ln w="11430"/>
                <a:solidFill>
                  <a:schemeClr val="bg1"/>
                </a:solidFill>
                <a:effectLst>
                  <a:glow rad="228600">
                    <a:srgbClr val="000000"/>
                  </a:glow>
                  <a:outerShdw blurRad="38100" dist="38100" dir="2700000" algn="tl">
                    <a:srgbClr val="000000">
                      <a:alpha val="43137"/>
                    </a:srgbClr>
                  </a:outerShdw>
                </a:effectLst>
              </a:rPr>
              <a:t>“O hipócrita com a boca destrói o seu próximo, </a:t>
            </a:r>
            <a:r>
              <a:rPr lang="pt-BR" sz="2800" b="1" dirty="0" smtClean="0">
                <a:ln w="11430"/>
                <a:solidFill>
                  <a:srgbClr val="FFFF00"/>
                </a:solidFill>
                <a:effectLst>
                  <a:glow rad="228600">
                    <a:srgbClr val="000000"/>
                  </a:glow>
                  <a:outerShdw blurRad="38100" dist="38100" dir="2700000" algn="tl">
                    <a:srgbClr val="000000">
                      <a:alpha val="43137"/>
                    </a:srgbClr>
                  </a:outerShdw>
                </a:effectLst>
              </a:rPr>
              <a:t>mas os justos se libertam pelo conhecimento</a:t>
            </a:r>
            <a:r>
              <a:rPr lang="pt-BR" sz="2800" b="1" dirty="0" smtClean="0">
                <a:ln w="11430"/>
                <a:solidFill>
                  <a:schemeClr val="bg1"/>
                </a:solidFill>
                <a:effectLst>
                  <a:glow rad="228600">
                    <a:srgbClr val="000000"/>
                  </a:glow>
                  <a:outerShdw blurRad="38100" dist="38100" dir="2700000" algn="tl">
                    <a:srgbClr val="000000">
                      <a:alpha val="43137"/>
                    </a:srgbClr>
                  </a:outerShdw>
                </a:effectLst>
              </a:rPr>
              <a:t>.”  </a:t>
            </a:r>
            <a:r>
              <a:rPr lang="pt-BR" sz="2800" b="1" dirty="0" smtClean="0">
                <a:ln w="11430"/>
                <a:solidFill>
                  <a:srgbClr val="FF0000"/>
                </a:solidFill>
                <a:effectLst>
                  <a:glow rad="228600">
                    <a:srgbClr val="000000"/>
                  </a:glow>
                  <a:outerShdw blurRad="38100" dist="38100" dir="2700000" algn="tl">
                    <a:srgbClr val="000000">
                      <a:alpha val="43137"/>
                    </a:srgbClr>
                  </a:outerShdw>
                </a:effectLst>
              </a:rPr>
              <a:t>Prov</a:t>
            </a:r>
            <a:r>
              <a:rPr lang="pt-BR" sz="2800" b="1" dirty="0" smtClean="0">
                <a:ln w="11430"/>
                <a:solidFill>
                  <a:srgbClr val="FF0000"/>
                </a:solidFill>
                <a:effectLst>
                  <a:glow rad="228600">
                    <a:srgbClr val="000000"/>
                  </a:glow>
                  <a:outerShdw blurRad="38100" dist="38100" dir="2700000" algn="tl">
                    <a:srgbClr val="000000">
                      <a:alpha val="43137"/>
                    </a:srgbClr>
                  </a:outerShdw>
                </a:effectLst>
              </a:rPr>
              <a:t>. 11:09. </a:t>
            </a:r>
            <a:endParaRPr lang="pt-BR" sz="2800" b="1" dirty="0" smtClean="0">
              <a:ln w="11430"/>
              <a:solidFill>
                <a:srgbClr val="FF0000"/>
              </a:solidFill>
              <a:effectLst>
                <a:glow rad="228600">
                  <a:srgbClr val="000000"/>
                </a:glow>
                <a:outerShdw blurRad="38100" dist="38100" dir="2700000" algn="tl">
                  <a:srgbClr val="000000">
                    <a:alpha val="43137"/>
                  </a:srgbClr>
                </a:outerShdw>
              </a:effectLst>
            </a:endParaRPr>
          </a:p>
          <a:p>
            <a:pPr algn="just"/>
            <a:endParaRPr lang="pt-BR" sz="2800" b="1" dirty="0" smtClean="0">
              <a:ln w="11430"/>
              <a:solidFill>
                <a:srgbClr val="FF0000"/>
              </a:solidFill>
              <a:effectLst>
                <a:glow rad="228600">
                  <a:srgbClr val="000000"/>
                </a:glow>
                <a:outerShdw blurRad="38100" dist="38100" dir="2700000" algn="tl">
                  <a:srgbClr val="000000">
                    <a:alpha val="43137"/>
                  </a:srgbClr>
                </a:outerShdw>
              </a:effectLst>
            </a:endParaRPr>
          </a:p>
          <a:p>
            <a:pPr algn="just"/>
            <a:endParaRPr lang="pt-BR" sz="2800" b="1" dirty="0" smtClean="0">
              <a:ln w="11430"/>
              <a:solidFill>
                <a:srgbClr val="FF0000"/>
              </a:solidFill>
              <a:effectLst>
                <a:glow rad="228600">
                  <a:srgbClr val="000000"/>
                </a:glow>
                <a:outerShdw blurRad="38100" dist="38100" dir="2700000" algn="tl">
                  <a:srgbClr val="000000">
                    <a:alpha val="43137"/>
                  </a:srgbClr>
                </a:outerShdw>
              </a:effectLst>
            </a:endParaRPr>
          </a:p>
          <a:p>
            <a:pPr algn="just"/>
            <a:endParaRPr lang="pt-BR" sz="2800" dirty="0">
              <a:solidFill>
                <a:srgbClr val="FF0000"/>
              </a:solidFill>
            </a:endParaRPr>
          </a:p>
        </p:txBody>
      </p:sp>
      <p:pic>
        <p:nvPicPr>
          <p:cNvPr id="4" name="Imagem 3" descr="IgrejaMinisterio.png"/>
          <p:cNvPicPr>
            <a:picLocks noChangeAspect="1"/>
          </p:cNvPicPr>
          <p:nvPr/>
        </p:nvPicPr>
        <p:blipFill>
          <a:blip r:embed="rId3" cstate="print"/>
          <a:stretch>
            <a:fillRect/>
          </a:stretch>
        </p:blipFill>
        <p:spPr>
          <a:xfrm>
            <a:off x="4000496" y="3714752"/>
            <a:ext cx="5143504" cy="31432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m para homem tocando shofar"/>
          <p:cNvPicPr>
            <a:picLocks noChangeAspect="1" noChangeArrowheads="1"/>
          </p:cNvPicPr>
          <p:nvPr/>
        </p:nvPicPr>
        <p:blipFill>
          <a:blip r:embed="rId2"/>
          <a:srcRect l="16992"/>
          <a:stretch>
            <a:fillRect/>
          </a:stretch>
        </p:blipFill>
        <p:spPr bwMode="auto">
          <a:xfrm>
            <a:off x="0" y="-1"/>
            <a:ext cx="9144000" cy="6858001"/>
          </a:xfrm>
          <a:prstGeom prst="rect">
            <a:avLst/>
          </a:prstGeom>
          <a:noFill/>
        </p:spPr>
      </p:pic>
      <p:sp>
        <p:nvSpPr>
          <p:cNvPr id="3" name="Retângulo 2"/>
          <p:cNvSpPr/>
          <p:nvPr/>
        </p:nvSpPr>
        <p:spPr>
          <a:xfrm>
            <a:off x="285720" y="428604"/>
            <a:ext cx="6072230" cy="1569660"/>
          </a:xfrm>
          <a:prstGeom prst="rect">
            <a:avLst/>
          </a:prstGeom>
        </p:spPr>
        <p:txBody>
          <a:bodyPr wrap="square">
            <a:spAutoFit/>
          </a:bodyPr>
          <a:lstStyle/>
          <a:p>
            <a:pPr algn="just"/>
            <a:r>
              <a:rPr lang="pt-BR" sz="2400" b="1" dirty="0" smtClean="0">
                <a:ln w="11430"/>
                <a:solidFill>
                  <a:schemeClr val="bg1"/>
                </a:solidFill>
                <a:effectLst>
                  <a:glow rad="228600">
                    <a:srgbClr val="000000"/>
                  </a:glow>
                  <a:outerShdw blurRad="50800" dist="39000" dir="5460000" algn="tl">
                    <a:srgbClr val="000000">
                      <a:alpha val="38000"/>
                    </a:srgbClr>
                  </a:outerShdw>
                </a:effectLst>
              </a:rPr>
              <a:t>“</a:t>
            </a:r>
            <a:r>
              <a:rPr lang="pt-BR" sz="2400" b="1" dirty="0" smtClean="0">
                <a:ln w="11430"/>
                <a:solidFill>
                  <a:srgbClr val="FFFF00"/>
                </a:solidFill>
                <a:effectLst>
                  <a:glow rad="228600">
                    <a:srgbClr val="000000"/>
                  </a:glow>
                  <a:outerShdw blurRad="50800" dist="39000" dir="5460000" algn="tl">
                    <a:srgbClr val="000000">
                      <a:alpha val="38000"/>
                    </a:srgbClr>
                  </a:outerShdw>
                </a:effectLst>
              </a:rPr>
              <a:t>Clama em alta voz, não te detenhas</a:t>
            </a:r>
            <a:r>
              <a:rPr lang="pt-BR" sz="2400" b="1" dirty="0" smtClean="0">
                <a:ln w="11430"/>
                <a:solidFill>
                  <a:schemeClr val="bg1"/>
                </a:solidFill>
                <a:effectLst>
                  <a:glow rad="228600">
                    <a:srgbClr val="000000"/>
                  </a:glow>
                  <a:outerShdw blurRad="50800" dist="39000" dir="5460000" algn="tl">
                    <a:srgbClr val="000000">
                      <a:alpha val="38000"/>
                    </a:srgbClr>
                  </a:outerShdw>
                </a:effectLst>
              </a:rPr>
              <a:t>, levanta a sua voz como a trombeta e anuncia ao meu povo a sua transgressão, e à casa de Jacó os seus pecados.”  </a:t>
            </a:r>
            <a:r>
              <a:rPr lang="pt-BR" sz="2400" b="1" dirty="0" smtClean="0">
                <a:ln w="11430"/>
                <a:solidFill>
                  <a:srgbClr val="FF0000"/>
                </a:solidFill>
                <a:effectLst>
                  <a:glow rad="228600">
                    <a:srgbClr val="000000"/>
                  </a:glow>
                  <a:outerShdw blurRad="50800" dist="39000" dir="5460000" algn="tl">
                    <a:srgbClr val="000000">
                      <a:alpha val="38000"/>
                    </a:srgbClr>
                  </a:outerShdw>
                </a:effectLst>
              </a:rPr>
              <a:t>Isaías 58:01</a:t>
            </a:r>
            <a:endParaRPr lang="pt-BR" sz="2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F:\CHARLES MACHADO\BABILONIA MODERNA\Catholics-Adventists-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tângulo 5"/>
          <p:cNvSpPr/>
          <p:nvPr/>
        </p:nvSpPr>
        <p:spPr>
          <a:xfrm>
            <a:off x="142844" y="285728"/>
            <a:ext cx="8643998" cy="954107"/>
          </a:xfrm>
          <a:prstGeom prst="rect">
            <a:avLst/>
          </a:prstGeom>
        </p:spPr>
        <p:txBody>
          <a:bodyPr wrap="square">
            <a:spAutoFit/>
          </a:bodyPr>
          <a:lstStyle/>
          <a:p>
            <a:pPr algn="just"/>
            <a:r>
              <a:rPr lang="pt-BR" sz="2800" b="1" dirty="0" smtClean="0">
                <a:ln w="11430"/>
                <a:solidFill>
                  <a:schemeClr val="bg1"/>
                </a:solidFill>
                <a:effectLst>
                  <a:glow rad="228600">
                    <a:srgbClr val="000000"/>
                  </a:glow>
                  <a:outerShdw blurRad="50800" dist="39000" dir="5460000" algn="tl">
                    <a:srgbClr val="000000">
                      <a:alpha val="38000"/>
                    </a:srgbClr>
                  </a:outerShdw>
                </a:effectLst>
              </a:rPr>
              <a:t>“O que é preferível: uma </a:t>
            </a:r>
            <a:r>
              <a:rPr lang="pt-BR" sz="2800" b="1" dirty="0" smtClean="0">
                <a:ln w="11430"/>
                <a:solidFill>
                  <a:srgbClr val="FFFF00"/>
                </a:solidFill>
                <a:effectLst>
                  <a:glow rad="228600">
                    <a:srgbClr val="000000"/>
                  </a:glow>
                  <a:outerShdw blurRad="50800" dist="39000" dir="5460000" algn="tl">
                    <a:srgbClr val="000000">
                      <a:alpha val="38000"/>
                    </a:srgbClr>
                  </a:outerShdw>
                </a:effectLst>
              </a:rPr>
              <a:t>doce mentira</a:t>
            </a:r>
            <a:r>
              <a:rPr lang="pt-BR" sz="2800" b="1" dirty="0" smtClean="0">
                <a:ln w="11430"/>
                <a:solidFill>
                  <a:schemeClr val="bg1"/>
                </a:solidFill>
                <a:effectLst>
                  <a:glow rad="228600">
                    <a:srgbClr val="000000"/>
                  </a:glow>
                  <a:outerShdw blurRad="50800" dist="39000" dir="5460000" algn="tl">
                    <a:srgbClr val="000000">
                      <a:alpha val="38000"/>
                    </a:srgbClr>
                  </a:outerShdw>
                </a:effectLst>
              </a:rPr>
              <a:t> ou uma </a:t>
            </a:r>
            <a:r>
              <a:rPr lang="pt-BR" sz="2800" b="1" dirty="0" smtClean="0">
                <a:ln w="11430"/>
                <a:solidFill>
                  <a:srgbClr val="FFFF00"/>
                </a:solidFill>
                <a:effectLst>
                  <a:glow rad="228600">
                    <a:srgbClr val="000000"/>
                  </a:glow>
                  <a:outerShdw blurRad="50800" dist="39000" dir="5460000" algn="tl">
                    <a:srgbClr val="000000">
                      <a:alpha val="38000"/>
                    </a:srgbClr>
                  </a:outerShdw>
                </a:effectLst>
              </a:rPr>
              <a:t>amarga verdade</a:t>
            </a:r>
            <a:r>
              <a:rPr lang="pt-BR" sz="2800" b="1" dirty="0" smtClean="0">
                <a:ln w="11430"/>
                <a:solidFill>
                  <a:schemeClr val="bg1"/>
                </a:solidFill>
                <a:effectLst>
                  <a:glow rad="228600">
                    <a:srgbClr val="000000"/>
                  </a:glow>
                  <a:outerShdw blurRad="50800" dist="39000" dir="5460000" algn="tl">
                    <a:srgbClr val="000000">
                      <a:alpha val="38000"/>
                    </a:srgbClr>
                  </a:outerShdw>
                </a:effectLst>
              </a:rPr>
              <a:t>?”  </a:t>
            </a:r>
            <a:r>
              <a:rPr lang="pt-BR" sz="2800" b="1" dirty="0" smtClean="0">
                <a:ln w="11430"/>
                <a:solidFill>
                  <a:srgbClr val="FF0000"/>
                </a:solidFill>
                <a:effectLst>
                  <a:glow rad="228600">
                    <a:srgbClr val="000000"/>
                  </a:glow>
                  <a:outerShdw blurRad="50800" dist="39000" dir="5460000" algn="tl">
                    <a:srgbClr val="000000">
                      <a:alpha val="38000"/>
                    </a:srgbClr>
                  </a:outerShdw>
                </a:effectLst>
              </a:rPr>
              <a:t>Walter </a:t>
            </a:r>
            <a:r>
              <a:rPr lang="pt-BR" sz="2800" b="1" dirty="0" err="1" smtClean="0">
                <a:ln w="11430"/>
                <a:solidFill>
                  <a:srgbClr val="FF0000"/>
                </a:solidFill>
                <a:effectLst>
                  <a:glow rad="228600">
                    <a:srgbClr val="000000"/>
                  </a:glow>
                  <a:outerShdw blurRad="50800" dist="39000" dir="5460000" algn="tl">
                    <a:srgbClr val="000000">
                      <a:alpha val="38000"/>
                    </a:srgbClr>
                  </a:outerShdw>
                </a:effectLst>
              </a:rPr>
              <a:t>Rea</a:t>
            </a:r>
            <a:r>
              <a:rPr lang="pt-BR" sz="2800" b="1" dirty="0" smtClean="0">
                <a:ln w="11430"/>
                <a:solidFill>
                  <a:srgbClr val="FF0000"/>
                </a:solidFill>
                <a:effectLst>
                  <a:glow rad="228600">
                    <a:srgbClr val="000000"/>
                  </a:glow>
                  <a:outerShdw blurRad="50800" dist="39000" dir="5460000" algn="tl">
                    <a:srgbClr val="000000">
                      <a:alpha val="38000"/>
                    </a:srgbClr>
                  </a:outerShdw>
                </a:effectLst>
              </a:rPr>
              <a:t>, pastor Adventista. </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8" name="Imagem 12" descr="Tutorial 2.jpg"/>
          <p:cNvPicPr>
            <a:picLocks noChangeAspect="1" noChangeArrowheads="1"/>
          </p:cNvPicPr>
          <p:nvPr/>
        </p:nvPicPr>
        <p:blipFill>
          <a:blip r:embed="rId2"/>
          <a:srcRect/>
          <a:stretch>
            <a:fillRect/>
          </a:stretch>
        </p:blipFill>
        <p:spPr bwMode="auto">
          <a:xfrm>
            <a:off x="6143636" y="2643182"/>
            <a:ext cx="2743203" cy="3571900"/>
          </a:xfrm>
          <a:prstGeom prst="rect">
            <a:avLst/>
          </a:prstGeom>
          <a:noFill/>
        </p:spPr>
      </p:pic>
      <p:sp>
        <p:nvSpPr>
          <p:cNvPr id="9" name="Retângulo 8"/>
          <p:cNvSpPr/>
          <p:nvPr/>
        </p:nvSpPr>
        <p:spPr>
          <a:xfrm>
            <a:off x="0" y="214290"/>
            <a:ext cx="9144000" cy="523220"/>
          </a:xfrm>
          <a:prstGeom prst="rect">
            <a:avLst/>
          </a:prstGeom>
        </p:spPr>
        <p:txBody>
          <a:bodyPr wrap="square">
            <a:spAutoFit/>
          </a:bodyPr>
          <a:lstStyle/>
          <a:p>
            <a:pPr lvl="0" algn="ctr" fontAlgn="base">
              <a:spcBef>
                <a:spcPct val="0"/>
              </a:spcBef>
              <a:spcAft>
                <a:spcPct val="0"/>
              </a:spcAft>
            </a:pPr>
            <a:r>
              <a:rPr lang="pt-BR" sz="2800" b="1" dirty="0" smtClean="0">
                <a:latin typeface="Arial" pitchFamily="34" charset="0"/>
                <a:ea typeface="Calibri" pitchFamily="34" charset="0"/>
                <a:cs typeface="Arial" pitchFamily="34" charset="0"/>
              </a:rPr>
              <a:t>TRÊS ABOMINAÇÕES DO POVO DE DEUS</a:t>
            </a:r>
            <a:endParaRPr lang="pt-BR" sz="2800" dirty="0" smtClean="0">
              <a:latin typeface="Arial" pitchFamily="34" charset="0"/>
              <a:cs typeface="Arial" pitchFamily="34" charset="0"/>
            </a:endParaRPr>
          </a:p>
        </p:txBody>
      </p:sp>
      <p:sp>
        <p:nvSpPr>
          <p:cNvPr id="10" name="Retângulo 9"/>
          <p:cNvSpPr/>
          <p:nvPr/>
        </p:nvSpPr>
        <p:spPr>
          <a:xfrm>
            <a:off x="214282" y="714356"/>
            <a:ext cx="8643998" cy="1938992"/>
          </a:xfrm>
          <a:prstGeom prst="rect">
            <a:avLst/>
          </a:prstGeom>
        </p:spPr>
        <p:txBody>
          <a:bodyPr wrap="square">
            <a:spAutoFit/>
          </a:bodyPr>
          <a:lstStyle/>
          <a:p>
            <a:pPr lvl="0" algn="just" eaLnBrk="0" fontAlgn="base" hangingPunct="0">
              <a:spcBef>
                <a:spcPct val="0"/>
              </a:spcBef>
              <a:spcAft>
                <a:spcPct val="0"/>
              </a:spcAft>
            </a:pPr>
            <a:r>
              <a:rPr lang="pt-BR" sz="2000" dirty="0" smtClean="0">
                <a:latin typeface="Arial" pitchFamily="34" charset="0"/>
                <a:ea typeface="Calibri" pitchFamily="34" charset="0"/>
                <a:cs typeface="Arial" pitchFamily="34" charset="0"/>
              </a:rPr>
              <a:t>Deus mostrou ao seu profeta, Ezequiel, três abominações que os israelitas cometiam em segredo.</a:t>
            </a:r>
            <a:endParaRPr lang="pt-BR" sz="2000" dirty="0" smtClean="0">
              <a:latin typeface="Arial" pitchFamily="34" charset="0"/>
              <a:cs typeface="Arial" pitchFamily="34" charset="0"/>
            </a:endParaRPr>
          </a:p>
          <a:p>
            <a:pPr lvl="0" algn="just" eaLnBrk="0" fontAlgn="base" hangingPunct="0">
              <a:spcBef>
                <a:spcPct val="0"/>
              </a:spcBef>
              <a:spcAft>
                <a:spcPct val="0"/>
              </a:spcAft>
            </a:pPr>
            <a:endParaRPr lang="pt-BR" sz="20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r>
              <a:rPr lang="pt-BR" sz="2000" dirty="0" smtClean="0">
                <a:latin typeface="Arial" pitchFamily="34" charset="0"/>
                <a:ea typeface="Calibri" pitchFamily="34" charset="0"/>
                <a:cs typeface="Arial" pitchFamily="34" charset="0"/>
              </a:rPr>
              <a:t>1º Deus revelou a ele </a:t>
            </a:r>
            <a:r>
              <a:rPr lang="pt-BR" sz="2000" b="1" dirty="0" smtClean="0">
                <a:latin typeface="Arial" pitchFamily="34" charset="0"/>
                <a:ea typeface="Calibri" pitchFamily="34" charset="0"/>
                <a:cs typeface="Arial" pitchFamily="34" charset="0"/>
              </a:rPr>
              <a:t>70 anciãos de Israel</a:t>
            </a:r>
            <a:r>
              <a:rPr lang="pt-BR" sz="2000" dirty="0" smtClean="0">
                <a:latin typeface="Arial" pitchFamily="34" charset="0"/>
                <a:ea typeface="Calibri" pitchFamily="34" charset="0"/>
                <a:cs typeface="Arial" pitchFamily="34" charset="0"/>
              </a:rPr>
              <a:t> em um quarto escuro com incenso, adorando imagens de animais impuros e todo o tipo de ídolos. </a:t>
            </a:r>
            <a:r>
              <a:rPr lang="pt-BR" sz="2000" b="1" dirty="0" smtClean="0">
                <a:latin typeface="Arial" pitchFamily="34" charset="0"/>
                <a:ea typeface="Calibri" pitchFamily="34" charset="0"/>
                <a:cs typeface="Arial" pitchFamily="34" charset="0"/>
              </a:rPr>
              <a:t>Era uma sociedade secreta</a:t>
            </a:r>
            <a:r>
              <a:rPr lang="pt-BR" sz="2000" dirty="0" smtClean="0">
                <a:latin typeface="Arial" pitchFamily="34" charset="0"/>
                <a:ea typeface="Calibri" pitchFamily="34" charset="0"/>
                <a:cs typeface="Arial" pitchFamily="34" charset="0"/>
              </a:rPr>
              <a:t> (Ezequiel 8:10-12). </a:t>
            </a:r>
            <a:endParaRPr lang="pt-BR" sz="2000" dirty="0" smtClean="0">
              <a:latin typeface="Arial" pitchFamily="34" charset="0"/>
              <a:cs typeface="Arial" pitchFamily="34" charset="0"/>
            </a:endParaRPr>
          </a:p>
        </p:txBody>
      </p:sp>
      <p:sp>
        <p:nvSpPr>
          <p:cNvPr id="11" name="Retângulo 10"/>
          <p:cNvSpPr/>
          <p:nvPr/>
        </p:nvSpPr>
        <p:spPr>
          <a:xfrm>
            <a:off x="214282" y="2571744"/>
            <a:ext cx="5929354" cy="4164866"/>
          </a:xfrm>
          <a:prstGeom prst="rect">
            <a:avLst/>
          </a:prstGeom>
        </p:spPr>
        <p:txBody>
          <a:bodyPr wrap="square">
            <a:spAutoFit/>
          </a:bodyPr>
          <a:lstStyle/>
          <a:p>
            <a:pPr lvl="0" algn="just" eaLnBrk="0" fontAlgn="base" hangingPunct="0">
              <a:spcBef>
                <a:spcPct val="0"/>
              </a:spcBef>
              <a:spcAft>
                <a:spcPct val="0"/>
              </a:spcAft>
            </a:pPr>
            <a:r>
              <a:rPr lang="pt-BR" sz="2000" dirty="0" smtClean="0">
                <a:latin typeface="Arial" pitchFamily="34" charset="0"/>
                <a:ea typeface="Calibri" pitchFamily="34" charset="0"/>
                <a:cs typeface="Arial" pitchFamily="34" charset="0"/>
              </a:rPr>
              <a:t>2º “E levou-me à entrada da porta da </a:t>
            </a:r>
            <a:r>
              <a:rPr lang="pt-BR" sz="2000" b="1" dirty="0" smtClean="0">
                <a:latin typeface="Arial" pitchFamily="34" charset="0"/>
                <a:ea typeface="Calibri" pitchFamily="34" charset="0"/>
                <a:cs typeface="Arial" pitchFamily="34" charset="0"/>
              </a:rPr>
              <a:t>casa do Senhor</a:t>
            </a:r>
            <a:r>
              <a:rPr lang="pt-BR" sz="2000" dirty="0" smtClean="0">
                <a:latin typeface="Arial" pitchFamily="34" charset="0"/>
                <a:ea typeface="Calibri" pitchFamily="34" charset="0"/>
                <a:cs typeface="Arial" pitchFamily="34" charset="0"/>
              </a:rPr>
              <a:t>, que está do lado norte, e eis que estavam ali mulheres assentadas chorando a </a:t>
            </a:r>
            <a:r>
              <a:rPr lang="pt-BR" sz="2000" b="1" dirty="0" err="1" smtClean="0">
                <a:latin typeface="Arial" pitchFamily="34" charset="0"/>
                <a:ea typeface="Calibri" pitchFamily="34" charset="0"/>
                <a:cs typeface="Arial" pitchFamily="34" charset="0"/>
              </a:rPr>
              <a:t>Tamuz</a:t>
            </a:r>
            <a:r>
              <a:rPr lang="pt-BR" sz="2000" dirty="0" smtClean="0">
                <a:latin typeface="Arial" pitchFamily="34" charset="0"/>
                <a:ea typeface="Calibri" pitchFamily="34" charset="0"/>
                <a:cs typeface="Arial" pitchFamily="34" charset="0"/>
              </a:rPr>
              <a:t>.” (Ezequiel 8:14). </a:t>
            </a:r>
            <a:r>
              <a:rPr lang="pt-BR" sz="2000" dirty="0" err="1" smtClean="0">
                <a:latin typeface="Arial" pitchFamily="34" charset="0"/>
                <a:ea typeface="Calibri" pitchFamily="34" charset="0"/>
                <a:cs typeface="Arial" pitchFamily="34" charset="0"/>
              </a:rPr>
              <a:t>Tamuz</a:t>
            </a:r>
            <a:r>
              <a:rPr lang="pt-BR" sz="2000" dirty="0" smtClean="0">
                <a:latin typeface="Arial" pitchFamily="34" charset="0"/>
                <a:ea typeface="Calibri" pitchFamily="34" charset="0"/>
                <a:cs typeface="Arial" pitchFamily="34" charset="0"/>
              </a:rPr>
              <a:t> era uma antiga divindade suméria.</a:t>
            </a:r>
            <a:endParaRPr lang="pt-BR" sz="2000" dirty="0" smtClean="0">
              <a:latin typeface="Arial" pitchFamily="34" charset="0"/>
              <a:cs typeface="Arial" pitchFamily="34" charset="0"/>
            </a:endParaRPr>
          </a:p>
          <a:p>
            <a:pPr lvl="0" algn="just" eaLnBrk="0" fontAlgn="base" hangingPunct="0">
              <a:spcBef>
                <a:spcPct val="0"/>
              </a:spcBef>
              <a:spcAft>
                <a:spcPct val="0"/>
              </a:spcAft>
            </a:pPr>
            <a:r>
              <a:rPr lang="pt-BR" sz="2000" dirty="0" smtClean="0">
                <a:latin typeface="Arial" pitchFamily="34" charset="0"/>
                <a:ea typeface="Calibri" pitchFamily="34" charset="0"/>
                <a:cs typeface="Arial" pitchFamily="34" charset="0"/>
              </a:rPr>
              <a:t>3º “E levou-me para o átrio interior da </a:t>
            </a:r>
            <a:r>
              <a:rPr lang="pt-BR" sz="2000" b="1" dirty="0" smtClean="0">
                <a:latin typeface="Arial" pitchFamily="34" charset="0"/>
                <a:ea typeface="Calibri" pitchFamily="34" charset="0"/>
                <a:cs typeface="Arial" pitchFamily="34" charset="0"/>
              </a:rPr>
              <a:t>casa do Senhor</a:t>
            </a:r>
            <a:r>
              <a:rPr lang="pt-BR" sz="2000" dirty="0" smtClean="0">
                <a:latin typeface="Arial" pitchFamily="34" charset="0"/>
                <a:ea typeface="Calibri" pitchFamily="34" charset="0"/>
                <a:cs typeface="Arial" pitchFamily="34" charset="0"/>
              </a:rPr>
              <a:t>, e eis que estavam à entrada do </a:t>
            </a:r>
            <a:r>
              <a:rPr lang="pt-BR" sz="2000" b="1" dirty="0" smtClean="0">
                <a:latin typeface="Arial" pitchFamily="34" charset="0"/>
                <a:ea typeface="Calibri" pitchFamily="34" charset="0"/>
                <a:cs typeface="Arial" pitchFamily="34" charset="0"/>
              </a:rPr>
              <a:t>templo do Senhor</a:t>
            </a:r>
            <a:r>
              <a:rPr lang="pt-BR" sz="2000" dirty="0" smtClean="0">
                <a:latin typeface="Arial" pitchFamily="34" charset="0"/>
                <a:ea typeface="Calibri" pitchFamily="34" charset="0"/>
                <a:cs typeface="Arial" pitchFamily="34" charset="0"/>
              </a:rPr>
              <a:t>, entre o pórtico e o altar, ... cerca de </a:t>
            </a:r>
            <a:r>
              <a:rPr lang="pt-BR" sz="2000" b="1" dirty="0" smtClean="0">
                <a:latin typeface="Arial" pitchFamily="34" charset="0"/>
                <a:ea typeface="Calibri" pitchFamily="34" charset="0"/>
                <a:cs typeface="Arial" pitchFamily="34" charset="0"/>
              </a:rPr>
              <a:t>vinte e cinco homens, de costas para o templo do Senhor, e com os rostos para o oriente; e eles, virados para o oriente adoravam o sol</a:t>
            </a:r>
            <a:r>
              <a:rPr lang="pt-BR" sz="2000" dirty="0" smtClean="0">
                <a:latin typeface="Arial" pitchFamily="34" charset="0"/>
                <a:ea typeface="Calibri" pitchFamily="34" charset="0"/>
                <a:cs typeface="Arial" pitchFamily="34" charset="0"/>
              </a:rPr>
              <a:t>.”  </a:t>
            </a:r>
          </a:p>
          <a:p>
            <a:pPr lvl="0" algn="just" eaLnBrk="0" fontAlgn="base" hangingPunct="0">
              <a:spcBef>
                <a:spcPct val="0"/>
              </a:spcBef>
              <a:spcAft>
                <a:spcPct val="0"/>
              </a:spcAft>
            </a:pPr>
            <a:r>
              <a:rPr lang="pt-BR" sz="2000" dirty="0" smtClean="0">
                <a:latin typeface="Arial" pitchFamily="34" charset="0"/>
                <a:ea typeface="Calibri" pitchFamily="34" charset="0"/>
                <a:cs typeface="Arial" pitchFamily="34" charset="0"/>
              </a:rPr>
              <a:t>(Ezequiel 8:16).  Os líderes de Israel desviavam o povo para a falsa adoração ao sol.</a:t>
            </a: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sp>
        <p:nvSpPr>
          <p:cNvPr id="12" name="Retângulo 11"/>
          <p:cNvSpPr/>
          <p:nvPr/>
        </p:nvSpPr>
        <p:spPr>
          <a:xfrm>
            <a:off x="214282" y="428604"/>
            <a:ext cx="8643998" cy="5016758"/>
          </a:xfrm>
          <a:prstGeom prst="rect">
            <a:avLst/>
          </a:prstGeom>
        </p:spPr>
        <p:txBody>
          <a:bodyPr wrap="square">
            <a:spAutoFit/>
          </a:bodyPr>
          <a:lstStyle/>
          <a:p>
            <a:pPr lvl="0" algn="just" fontAlgn="base">
              <a:spcBef>
                <a:spcPct val="0"/>
              </a:spcBef>
              <a:spcAft>
                <a:spcPct val="0"/>
              </a:spcAft>
            </a:pPr>
            <a:r>
              <a:rPr lang="pt-BR" sz="2000" dirty="0" smtClean="0">
                <a:latin typeface="Arial" pitchFamily="34" charset="0"/>
                <a:ea typeface="Calibri" pitchFamily="34" charset="0"/>
                <a:cs typeface="Arial" pitchFamily="34" charset="0"/>
              </a:rPr>
              <a:t>O  SENHOR  foi  falando  com Ezequiel e lhe mostrando essas coisas em um recinto sagrado, que deveria ser a morada da glória de Deus; esse templo deveria ser para uso exclusivo do culto e adoração de Jeová!   Após mostrar ao profeta Ezequiel todas essas abominações que se cometiam em sua casa, o que disse Deus ao profeta? </a:t>
            </a:r>
            <a:endParaRPr lang="pt-BR" sz="2000" dirty="0" smtClean="0">
              <a:latin typeface="Arial" pitchFamily="34" charset="0"/>
              <a:cs typeface="Arial" pitchFamily="34" charset="0"/>
            </a:endParaRPr>
          </a:p>
          <a:p>
            <a:pPr lvl="0" algn="just" eaLnBrk="0" fontAlgn="base" hangingPunct="0">
              <a:spcBef>
                <a:spcPct val="0"/>
              </a:spcBef>
              <a:spcAft>
                <a:spcPct val="0"/>
              </a:spcAft>
            </a:pPr>
            <a:endParaRPr lang="pt-BR" sz="20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r>
              <a:rPr lang="pt-BR" sz="2000" dirty="0" smtClean="0">
                <a:latin typeface="Arial" pitchFamily="34" charset="0"/>
                <a:ea typeface="Calibri" pitchFamily="34" charset="0"/>
                <a:cs typeface="Arial" pitchFamily="34" charset="0"/>
              </a:rPr>
              <a:t>“Então me disse: Vês isto, filho do homem?  Há porventura </a:t>
            </a:r>
            <a:r>
              <a:rPr lang="pt-BR" sz="2000" b="1" dirty="0" smtClean="0">
                <a:latin typeface="Arial" pitchFamily="34" charset="0"/>
                <a:ea typeface="Calibri" pitchFamily="34" charset="0"/>
                <a:cs typeface="Arial" pitchFamily="34" charset="0"/>
              </a:rPr>
              <a:t>coisa mais leviana para a casa de Judá, do que tais abominações, que fazem aqui?</a:t>
            </a:r>
            <a:r>
              <a:rPr lang="pt-BR" sz="2000" dirty="0" smtClean="0">
                <a:latin typeface="Arial" pitchFamily="34" charset="0"/>
                <a:ea typeface="Calibri" pitchFamily="34" charset="0"/>
                <a:cs typeface="Arial" pitchFamily="34" charset="0"/>
              </a:rPr>
              <a:t>  Havendo enchido a terra de violência, tornam a irritar-me; </a:t>
            </a:r>
            <a:r>
              <a:rPr lang="pt-BR" sz="2000" b="1" dirty="0" smtClean="0">
                <a:latin typeface="Arial" pitchFamily="34" charset="0"/>
                <a:ea typeface="Calibri" pitchFamily="34" charset="0"/>
                <a:cs typeface="Arial" pitchFamily="34" charset="0"/>
              </a:rPr>
              <a:t>e </a:t>
            </a:r>
            <a:r>
              <a:rPr lang="pt-BR" sz="2000" b="1" dirty="0" err="1" smtClean="0">
                <a:latin typeface="Arial" pitchFamily="34" charset="0"/>
                <a:ea typeface="Calibri" pitchFamily="34" charset="0"/>
                <a:cs typeface="Arial" pitchFamily="34" charset="0"/>
              </a:rPr>
              <a:t>ei-los</a:t>
            </a:r>
            <a:r>
              <a:rPr lang="pt-BR" sz="2000" b="1" dirty="0" smtClean="0">
                <a:latin typeface="Arial" pitchFamily="34" charset="0"/>
                <a:ea typeface="Calibri" pitchFamily="34" charset="0"/>
                <a:cs typeface="Arial" pitchFamily="34" charset="0"/>
              </a:rPr>
              <a:t> a chegar o ramo ao seu nariz</a:t>
            </a:r>
            <a:r>
              <a:rPr lang="pt-BR" sz="2000" dirty="0" smtClean="0">
                <a:latin typeface="Arial" pitchFamily="34" charset="0"/>
                <a:ea typeface="Calibri" pitchFamily="34" charset="0"/>
                <a:cs typeface="Arial" pitchFamily="34" charset="0"/>
              </a:rPr>
              <a:t>.  Por isso também eu os tratarei com furor; o meu olho não poupará, nem terei piedade; ainda que me gritem aos ouvidos com grande voz, contudo não os ouvirei.” Ezequiel 8:17-18.  </a:t>
            </a:r>
          </a:p>
          <a:p>
            <a:pPr lvl="0" algn="just" eaLnBrk="0" fontAlgn="base" hangingPunct="0">
              <a:spcBef>
                <a:spcPct val="0"/>
              </a:spcBef>
              <a:spcAft>
                <a:spcPct val="0"/>
              </a:spcAft>
            </a:pPr>
            <a:endParaRPr lang="pt-BR" sz="20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r>
              <a:rPr lang="pt-BR" sz="2000" dirty="0" smtClean="0">
                <a:latin typeface="Arial" pitchFamily="34" charset="0"/>
                <a:ea typeface="Calibri" pitchFamily="34" charset="0"/>
                <a:cs typeface="Arial" pitchFamily="34" charset="0"/>
              </a:rPr>
              <a:t>E </a:t>
            </a:r>
            <a:r>
              <a:rPr lang="pt-BR" sz="2000" b="1" dirty="0" smtClean="0">
                <a:latin typeface="Arial" pitchFamily="34" charset="0"/>
                <a:ea typeface="Calibri" pitchFamily="34" charset="0"/>
                <a:cs typeface="Arial" pitchFamily="34" charset="0"/>
              </a:rPr>
              <a:t>“</a:t>
            </a:r>
            <a:r>
              <a:rPr lang="pt-BR" sz="2000" b="1" dirty="0" err="1" smtClean="0">
                <a:latin typeface="Arial" pitchFamily="34" charset="0"/>
                <a:ea typeface="Calibri" pitchFamily="34" charset="0"/>
                <a:cs typeface="Arial" pitchFamily="34" charset="0"/>
              </a:rPr>
              <a:t>ei-los</a:t>
            </a:r>
            <a:r>
              <a:rPr lang="pt-BR" sz="2000" b="1" dirty="0" smtClean="0">
                <a:latin typeface="Arial" pitchFamily="34" charset="0"/>
                <a:ea typeface="Calibri" pitchFamily="34" charset="0"/>
                <a:cs typeface="Arial" pitchFamily="34" charset="0"/>
              </a:rPr>
              <a:t> a chegar o ramo ao seu nariz”</a:t>
            </a:r>
            <a:r>
              <a:rPr lang="pt-BR" sz="2000" dirty="0" smtClean="0">
                <a:latin typeface="Arial" pitchFamily="34" charset="0"/>
                <a:ea typeface="Calibri" pitchFamily="34" charset="0"/>
                <a:cs typeface="Arial" pitchFamily="34" charset="0"/>
              </a:rPr>
              <a:t>, é um simbolismo usado nas </a:t>
            </a:r>
            <a:r>
              <a:rPr lang="pt-BR" sz="2000" b="1" dirty="0" smtClean="0">
                <a:latin typeface="Arial" pitchFamily="34" charset="0"/>
                <a:ea typeface="Calibri" pitchFamily="34" charset="0"/>
                <a:cs typeface="Arial" pitchFamily="34" charset="0"/>
              </a:rPr>
              <a:t>cerimônias Maçônicas</a:t>
            </a:r>
            <a:r>
              <a:rPr lang="pt-BR" sz="2000" dirty="0" smtClean="0">
                <a:latin typeface="Arial" pitchFamily="34" charset="0"/>
                <a:ea typeface="Calibri" pitchFamily="34" charset="0"/>
                <a:cs typeface="Arial" pitchFamily="34" charset="0"/>
              </a:rPr>
              <a:t>.  </a:t>
            </a:r>
            <a:r>
              <a:rPr lang="pt-BR" sz="2000" b="1" dirty="0" smtClean="0">
                <a:latin typeface="Arial" pitchFamily="34" charset="0"/>
                <a:ea typeface="Calibri" pitchFamily="34" charset="0"/>
                <a:cs typeface="Arial" pitchFamily="34" charset="0"/>
              </a:rPr>
              <a:t>A liderança de Israel estava envolvida com a Franca - Maçonaria.</a:t>
            </a: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5" name="Imagem 4" descr="IMAGEM 2.jpg"/>
          <p:cNvPicPr/>
          <p:nvPr/>
        </p:nvPicPr>
        <p:blipFill>
          <a:blip r:embed="rId2"/>
          <a:stretch>
            <a:fillRect/>
          </a:stretch>
        </p:blipFill>
        <p:spPr>
          <a:xfrm>
            <a:off x="214282" y="1071546"/>
            <a:ext cx="8715436" cy="48577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5" name="Imagem 4" descr="IMAGEM !.jpg"/>
          <p:cNvPicPr/>
          <p:nvPr/>
        </p:nvPicPr>
        <p:blipFill>
          <a:blip r:embed="rId2"/>
          <a:srcRect l="54167" t="5063" r="2500" b="5063"/>
          <a:stretch>
            <a:fillRect/>
          </a:stretch>
        </p:blipFill>
        <p:spPr>
          <a:xfrm>
            <a:off x="4429124" y="1214422"/>
            <a:ext cx="4143404" cy="4929222"/>
          </a:xfrm>
          <a:prstGeom prst="rect">
            <a:avLst/>
          </a:prstGeom>
          <a:ln w="76200">
            <a:solidFill>
              <a:schemeClr val="tx1"/>
            </a:solidFill>
          </a:ln>
        </p:spPr>
      </p:pic>
      <p:pic>
        <p:nvPicPr>
          <p:cNvPr id="6" name="Picture 3" descr="F:\CHARLES MACHADO\BABILONIA MODERNA\Estudo sobre Maçonaria na IASD - original\Thirdtracing1.jpg"/>
          <p:cNvPicPr>
            <a:picLocks noChangeAspect="1" noChangeArrowheads="1"/>
          </p:cNvPicPr>
          <p:nvPr/>
        </p:nvPicPr>
        <p:blipFill>
          <a:blip r:embed="rId3"/>
          <a:srcRect l="11111" t="5000" r="11110" b="5941"/>
          <a:stretch>
            <a:fillRect/>
          </a:stretch>
        </p:blipFill>
        <p:spPr bwMode="auto">
          <a:xfrm>
            <a:off x="571472" y="500042"/>
            <a:ext cx="3500462" cy="5929354"/>
          </a:xfrm>
          <a:prstGeom prst="rect">
            <a:avLst/>
          </a:prstGeom>
          <a:noFill/>
          <a:ln w="7620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sp>
        <p:nvSpPr>
          <p:cNvPr id="5" name="Retângulo 4"/>
          <p:cNvSpPr/>
          <p:nvPr/>
        </p:nvSpPr>
        <p:spPr>
          <a:xfrm>
            <a:off x="214282" y="285728"/>
            <a:ext cx="8643998" cy="2246769"/>
          </a:xfrm>
          <a:prstGeom prst="rect">
            <a:avLst/>
          </a:prstGeom>
        </p:spPr>
        <p:txBody>
          <a:bodyPr wrap="square">
            <a:spAutoFit/>
          </a:bodyPr>
          <a:lstStyle/>
          <a:p>
            <a:pPr lvl="0" algn="just" fontAlgn="base">
              <a:spcBef>
                <a:spcPct val="0"/>
              </a:spcBef>
              <a:spcAft>
                <a:spcPct val="0"/>
              </a:spcAft>
            </a:pPr>
            <a:r>
              <a:rPr lang="pt-BR" sz="2000" dirty="0" smtClean="0">
                <a:latin typeface="Arial" pitchFamily="34" charset="0"/>
                <a:ea typeface="Calibri" pitchFamily="34" charset="0"/>
                <a:cs typeface="Arial" pitchFamily="34" charset="0"/>
              </a:rPr>
              <a:t>Em Ezequiel capítulo 8, o Deus eterno revelou ao profeta o envolvimento de uma certa parcela da liderança de Israel com a Maçonaria.  </a:t>
            </a:r>
          </a:p>
          <a:p>
            <a:pPr lvl="0" algn="just" fontAlgn="base">
              <a:spcBef>
                <a:spcPct val="0"/>
              </a:spcBef>
              <a:spcAft>
                <a:spcPct val="0"/>
              </a:spcAft>
            </a:pPr>
            <a:r>
              <a:rPr lang="pt-BR" sz="2000" dirty="0" smtClean="0">
                <a:latin typeface="Arial" pitchFamily="34" charset="0"/>
                <a:ea typeface="Calibri" pitchFamily="34" charset="0"/>
                <a:cs typeface="Arial" pitchFamily="34" charset="0"/>
              </a:rPr>
              <a:t>Isso é assustador!  Um povo que deveria ser o representante de Jeová aos povos ao redor; um povo que deveria levar aos outros o conhecimento do Deus verdadeiro e ao verdadeiro culto, estava na lama da idolatria.  E hoje?  Será que Deus não sabe o que se passa com um povo que se diz ser </a:t>
            </a:r>
            <a:r>
              <a:rPr lang="pt-BR" sz="2000" dirty="0" err="1" smtClean="0">
                <a:latin typeface="Arial" pitchFamily="34" charset="0"/>
                <a:ea typeface="Calibri" pitchFamily="34" charset="0"/>
                <a:cs typeface="Arial" pitchFamily="34" charset="0"/>
              </a:rPr>
              <a:t>dEle</a:t>
            </a:r>
            <a:r>
              <a:rPr lang="pt-BR" sz="2000" dirty="0" smtClean="0">
                <a:latin typeface="Arial" pitchFamily="34" charset="0"/>
                <a:ea typeface="Calibri" pitchFamily="34" charset="0"/>
                <a:cs typeface="Arial" pitchFamily="34" charset="0"/>
              </a:rPr>
              <a:t>? </a:t>
            </a:r>
            <a:endParaRPr lang="pt-BR" sz="2000" dirty="0" smtClean="0">
              <a:latin typeface="Arial" pitchFamily="34" charset="0"/>
              <a:cs typeface="Arial" pitchFamily="34" charset="0"/>
            </a:endParaRPr>
          </a:p>
        </p:txBody>
      </p:sp>
      <p:sp>
        <p:nvSpPr>
          <p:cNvPr id="6" name="Retângulo 5"/>
          <p:cNvSpPr/>
          <p:nvPr/>
        </p:nvSpPr>
        <p:spPr>
          <a:xfrm>
            <a:off x="357158" y="2643182"/>
            <a:ext cx="8358246" cy="2500330"/>
          </a:xfrm>
          <a:prstGeom prst="rect">
            <a:avLst/>
          </a:prstGeom>
          <a:solidFill>
            <a:schemeClr val="accent3">
              <a:lumMod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Resultado de imagem para logo IASD - png"/>
          <p:cNvPicPr>
            <a:picLocks noChangeAspect="1" noChangeArrowheads="1"/>
          </p:cNvPicPr>
          <p:nvPr/>
        </p:nvPicPr>
        <p:blipFill>
          <a:blip r:embed="rId2"/>
          <a:srcRect/>
          <a:stretch>
            <a:fillRect/>
          </a:stretch>
        </p:blipFill>
        <p:spPr bwMode="auto">
          <a:xfrm>
            <a:off x="6286512" y="2786058"/>
            <a:ext cx="2285996" cy="2262185"/>
          </a:xfrm>
          <a:prstGeom prst="rect">
            <a:avLst/>
          </a:prstGeom>
          <a:noFill/>
        </p:spPr>
      </p:pic>
      <p:pic>
        <p:nvPicPr>
          <p:cNvPr id="2055" name="Picture 7" descr="Imagem relacionada"/>
          <p:cNvPicPr>
            <a:picLocks noChangeAspect="1" noChangeArrowheads="1"/>
          </p:cNvPicPr>
          <p:nvPr/>
        </p:nvPicPr>
        <p:blipFill>
          <a:blip r:embed="rId3" cstate="print"/>
          <a:srcRect/>
          <a:stretch>
            <a:fillRect/>
          </a:stretch>
        </p:blipFill>
        <p:spPr bwMode="auto">
          <a:xfrm>
            <a:off x="428596" y="2714620"/>
            <a:ext cx="2000264" cy="2357454"/>
          </a:xfrm>
          <a:prstGeom prst="rect">
            <a:avLst/>
          </a:prstGeom>
          <a:noFill/>
        </p:spPr>
      </p:pic>
      <p:sp>
        <p:nvSpPr>
          <p:cNvPr id="11" name="Retângulo 10"/>
          <p:cNvSpPr/>
          <p:nvPr/>
        </p:nvSpPr>
        <p:spPr>
          <a:xfrm>
            <a:off x="2500298" y="2786058"/>
            <a:ext cx="3714776" cy="2123658"/>
          </a:xfrm>
          <a:prstGeom prst="rect">
            <a:avLst/>
          </a:prstGeom>
        </p:spPr>
        <p:txBody>
          <a:bodyPr wrap="square">
            <a:spAutoFit/>
          </a:bodyPr>
          <a:lstStyle/>
          <a:p>
            <a:pPr algn="ctr"/>
            <a:r>
              <a:rPr lang="pt-BR" sz="9600" b="1" dirty="0" smtClean="0">
                <a:ln w="11430"/>
                <a:solidFill>
                  <a:srgbClr val="FF0000"/>
                </a:solidFill>
                <a:effectLst>
                  <a:glow rad="228600">
                    <a:srgbClr val="000000"/>
                  </a:glow>
                  <a:outerShdw blurRad="50800" dist="39000" dir="5460000" algn="tl">
                    <a:srgbClr val="000000">
                      <a:alpha val="38000"/>
                    </a:srgbClr>
                  </a:outerShdw>
                </a:effectLst>
                <a:latin typeface="Arial" pitchFamily="34" charset="0"/>
                <a:cs typeface="Arial" pitchFamily="34" charset="0"/>
              </a:rPr>
              <a:t>IASD</a:t>
            </a:r>
          </a:p>
          <a:p>
            <a:pPr algn="ctr"/>
            <a:r>
              <a:rPr lang="pt-BR" sz="3600" b="1" dirty="0" smtClean="0">
                <a:ln w="11430"/>
                <a:solidFill>
                  <a:srgbClr val="FFC000"/>
                </a:solidFill>
                <a:effectLst>
                  <a:glow rad="228600">
                    <a:srgbClr val="000000"/>
                  </a:glow>
                  <a:outerShdw blurRad="50800" dist="39000" dir="5460000" algn="tl">
                    <a:srgbClr val="000000">
                      <a:alpha val="38000"/>
                    </a:srgbClr>
                  </a:outerShdw>
                </a:effectLst>
              </a:rPr>
              <a:t>O Israel Moderno</a:t>
            </a:r>
            <a:endParaRPr lang="pt-BR" sz="3600" dirty="0">
              <a:solidFill>
                <a:srgbClr val="FFC000"/>
              </a:solidFill>
            </a:endParaRPr>
          </a:p>
        </p:txBody>
      </p:sp>
      <p:sp>
        <p:nvSpPr>
          <p:cNvPr id="12" name="Retângulo 11"/>
          <p:cNvSpPr/>
          <p:nvPr/>
        </p:nvSpPr>
        <p:spPr>
          <a:xfrm>
            <a:off x="285720" y="5380672"/>
            <a:ext cx="8501122" cy="1015663"/>
          </a:xfrm>
          <a:prstGeom prst="rect">
            <a:avLst/>
          </a:prstGeom>
        </p:spPr>
        <p:txBody>
          <a:bodyPr wrap="square">
            <a:spAutoFit/>
          </a:bodyPr>
          <a:lstStyle/>
          <a:p>
            <a:pPr algn="just"/>
            <a:r>
              <a:rPr lang="pt-BR" sz="2000" dirty="0" smtClean="0">
                <a:latin typeface="Arial" pitchFamily="34" charset="0"/>
                <a:cs typeface="Arial" pitchFamily="34" charset="0"/>
              </a:rPr>
              <a:t>A história do Israel antigo se repete no Israel moderno.  “</a:t>
            </a:r>
            <a:r>
              <a:rPr lang="pt-BR" sz="2000" b="1" dirty="0" smtClean="0">
                <a:latin typeface="Arial" pitchFamily="34" charset="0"/>
                <a:cs typeface="Arial" pitchFamily="34" charset="0"/>
              </a:rPr>
              <a:t>A História sempre se repete</a:t>
            </a:r>
            <a:r>
              <a:rPr lang="pt-BR" sz="2000" dirty="0" smtClean="0">
                <a:latin typeface="Arial" pitchFamily="34" charset="0"/>
                <a:cs typeface="Arial" pitchFamily="34" charset="0"/>
              </a:rPr>
              <a:t>.  Não há nada verdadeiramente novo no mundo.  Tudo já foi dito ou feito antes.” (Eclesiastes 1:09 / Bíblia Viva).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sp>
        <p:nvSpPr>
          <p:cNvPr id="5" name="Retângulo 4"/>
          <p:cNvSpPr/>
          <p:nvPr/>
        </p:nvSpPr>
        <p:spPr>
          <a:xfrm>
            <a:off x="214282" y="285728"/>
            <a:ext cx="8643998" cy="3170099"/>
          </a:xfrm>
          <a:prstGeom prst="rect">
            <a:avLst/>
          </a:prstGeom>
        </p:spPr>
        <p:txBody>
          <a:bodyPr wrap="square">
            <a:spAutoFit/>
          </a:bodyPr>
          <a:lstStyle/>
          <a:p>
            <a:pPr algn="just"/>
            <a:r>
              <a:rPr lang="pt-BR" sz="2000" dirty="0" smtClean="0">
                <a:latin typeface="Arial" pitchFamily="34" charset="0"/>
                <a:cs typeface="Arial" pitchFamily="34" charset="0"/>
              </a:rPr>
              <a:t>E quem seria o Israel Moderno?  </a:t>
            </a:r>
            <a:r>
              <a:rPr lang="pt-BR" sz="2000" b="1" dirty="0" smtClean="0">
                <a:latin typeface="Arial" pitchFamily="34" charset="0"/>
                <a:cs typeface="Arial" pitchFamily="34" charset="0"/>
              </a:rPr>
              <a:t>A</a:t>
            </a:r>
            <a:r>
              <a:rPr lang="pt-BR" sz="2000" dirty="0" smtClean="0">
                <a:latin typeface="Arial" pitchFamily="34" charset="0"/>
                <a:cs typeface="Arial" pitchFamily="34" charset="0"/>
              </a:rPr>
              <a:t> </a:t>
            </a:r>
            <a:r>
              <a:rPr lang="pt-BR" sz="2000" b="1" dirty="0" smtClean="0">
                <a:latin typeface="Arial" pitchFamily="34" charset="0"/>
                <a:cs typeface="Arial" pitchFamily="34" charset="0"/>
              </a:rPr>
              <a:t>Igreja Adventista do Sétimo Dia!</a:t>
            </a:r>
            <a:r>
              <a:rPr lang="pt-BR" sz="2000" dirty="0" smtClean="0">
                <a:latin typeface="Arial" pitchFamily="34" charset="0"/>
                <a:cs typeface="Arial" pitchFamily="34" charset="0"/>
              </a:rPr>
              <a:t>  Observe o que disse Ellen White nos textos a seguir: “O </a:t>
            </a:r>
            <a:r>
              <a:rPr lang="pt-BR" sz="2000" b="1" dirty="0" smtClean="0">
                <a:latin typeface="Arial" pitchFamily="34" charset="0"/>
                <a:cs typeface="Arial" pitchFamily="34" charset="0"/>
              </a:rPr>
              <a:t>Israel moderno</a:t>
            </a:r>
            <a:r>
              <a:rPr lang="pt-BR" sz="2000" dirty="0" smtClean="0">
                <a:latin typeface="Arial" pitchFamily="34" charset="0"/>
                <a:cs typeface="Arial" pitchFamily="34" charset="0"/>
              </a:rPr>
              <a:t> está em maior perigo de </a:t>
            </a:r>
            <a:r>
              <a:rPr lang="pt-BR" sz="2000" b="1" dirty="0" smtClean="0">
                <a:latin typeface="Arial" pitchFamily="34" charset="0"/>
                <a:cs typeface="Arial" pitchFamily="34" charset="0"/>
              </a:rPr>
              <a:t>esquecer-se de Deus</a:t>
            </a:r>
            <a:r>
              <a:rPr lang="pt-BR" sz="2000" dirty="0" smtClean="0">
                <a:latin typeface="Arial" pitchFamily="34" charset="0"/>
                <a:cs typeface="Arial" pitchFamily="34" charset="0"/>
              </a:rPr>
              <a:t> e ser levado à idolatria do que o antigo povo de Deus.” Testemunhos Para a Igreja, V.1, pág. 609.  </a:t>
            </a:r>
          </a:p>
          <a:p>
            <a:pPr algn="just"/>
            <a:endParaRPr lang="pt-BR" sz="2000" dirty="0" smtClean="0">
              <a:latin typeface="Arial" pitchFamily="34" charset="0"/>
              <a:cs typeface="Arial" pitchFamily="34" charset="0"/>
            </a:endParaRPr>
          </a:p>
          <a:p>
            <a:pPr algn="just"/>
            <a:r>
              <a:rPr lang="pt-BR" sz="2000" dirty="0" smtClean="0">
                <a:latin typeface="Arial" pitchFamily="34" charset="0"/>
                <a:cs typeface="Arial" pitchFamily="34" charset="0"/>
              </a:rPr>
              <a:t>“Foi-me mostrado que o </a:t>
            </a:r>
            <a:r>
              <a:rPr lang="pt-BR" sz="2000" b="1" dirty="0" smtClean="0">
                <a:latin typeface="Arial" pitchFamily="34" charset="0"/>
                <a:cs typeface="Arial" pitchFamily="34" charset="0"/>
              </a:rPr>
              <a:t>espírito do mundo</a:t>
            </a:r>
            <a:r>
              <a:rPr lang="pt-BR" sz="2000" dirty="0" smtClean="0">
                <a:latin typeface="Arial" pitchFamily="34" charset="0"/>
                <a:cs typeface="Arial" pitchFamily="34" charset="0"/>
              </a:rPr>
              <a:t> está levedando rapidamente a </a:t>
            </a:r>
            <a:r>
              <a:rPr lang="pt-BR" sz="2000" b="1" dirty="0" smtClean="0">
                <a:latin typeface="Arial" pitchFamily="34" charset="0"/>
                <a:cs typeface="Arial" pitchFamily="34" charset="0"/>
              </a:rPr>
              <a:t>igreja</a:t>
            </a:r>
            <a:r>
              <a:rPr lang="pt-BR" sz="2000" dirty="0" smtClean="0">
                <a:latin typeface="Arial" pitchFamily="34" charset="0"/>
                <a:cs typeface="Arial" pitchFamily="34" charset="0"/>
              </a:rPr>
              <a:t>.  </a:t>
            </a:r>
            <a:r>
              <a:rPr lang="pt-BR" sz="2000" b="1" dirty="0" smtClean="0">
                <a:latin typeface="Arial" pitchFamily="34" charset="0"/>
                <a:cs typeface="Arial" pitchFamily="34" charset="0"/>
              </a:rPr>
              <a:t>Vocês estão seguindo o mesmo caminho que o antigo Israel</a:t>
            </a:r>
            <a:r>
              <a:rPr lang="pt-BR" sz="2000" dirty="0" smtClean="0">
                <a:latin typeface="Arial" pitchFamily="34" charset="0"/>
                <a:cs typeface="Arial" pitchFamily="34" charset="0"/>
              </a:rPr>
              <a:t>.”  Testemunhos Para a Igreja, V.5, </a:t>
            </a:r>
            <a:r>
              <a:rPr lang="pt-BR" sz="2000" dirty="0" err="1" smtClean="0">
                <a:latin typeface="Arial" pitchFamily="34" charset="0"/>
                <a:cs typeface="Arial" pitchFamily="34" charset="0"/>
              </a:rPr>
              <a:t>págs</a:t>
            </a:r>
            <a:r>
              <a:rPr lang="pt-BR" sz="2000" dirty="0" smtClean="0">
                <a:latin typeface="Arial" pitchFamily="34" charset="0"/>
                <a:cs typeface="Arial" pitchFamily="34" charset="0"/>
              </a:rPr>
              <a:t>. 75 e 76.  A IASD, que costumamos chamar de “Israel Moderno” está repetindo a história daquele povo no passado.</a:t>
            </a:r>
            <a:endParaRPr lang="pt-BR" sz="2000" dirty="0">
              <a:latin typeface="Arial" pitchFamily="34" charset="0"/>
              <a:cs typeface="Arial" pitchFamily="34" charset="0"/>
            </a:endParaRPr>
          </a:p>
        </p:txBody>
      </p:sp>
      <p:pic>
        <p:nvPicPr>
          <p:cNvPr id="9" name="Picture 14" descr="Hitler making the same hand signs as JayZ, Beyonce,  Rhianna and other celebrities. Yes, that is the sign of the illuminati and there are many in our government, Hollywood, Music Industry and the very wealthy.  There are several Pins that I have seen of famous people doing that sign including Madonna."/>
          <p:cNvPicPr>
            <a:picLocks noChangeAspect="1" noChangeArrowheads="1"/>
          </p:cNvPicPr>
          <p:nvPr/>
        </p:nvPicPr>
        <p:blipFill>
          <a:blip r:embed="rId2"/>
          <a:srcRect/>
          <a:stretch>
            <a:fillRect/>
          </a:stretch>
        </p:blipFill>
        <p:spPr bwMode="auto">
          <a:xfrm>
            <a:off x="7000892" y="3500438"/>
            <a:ext cx="1785950" cy="3071834"/>
          </a:xfrm>
          <a:prstGeom prst="rect">
            <a:avLst/>
          </a:prstGeom>
          <a:noFill/>
          <a:ln w="76200">
            <a:solidFill>
              <a:schemeClr val="tx1"/>
            </a:solidFill>
          </a:ln>
        </p:spPr>
      </p:pic>
      <p:pic>
        <p:nvPicPr>
          <p:cNvPr id="12" name="Picture 4" descr="Imagem relacionada"/>
          <p:cNvPicPr>
            <a:picLocks noChangeAspect="1" noChangeArrowheads="1"/>
          </p:cNvPicPr>
          <p:nvPr/>
        </p:nvPicPr>
        <p:blipFill>
          <a:blip r:embed="rId3"/>
          <a:srcRect l="3175" t="10420" r="58730" b="22208"/>
          <a:stretch>
            <a:fillRect/>
          </a:stretch>
        </p:blipFill>
        <p:spPr bwMode="auto">
          <a:xfrm>
            <a:off x="285720" y="3500438"/>
            <a:ext cx="2143140" cy="3071834"/>
          </a:xfrm>
          <a:prstGeom prst="rect">
            <a:avLst/>
          </a:prstGeom>
          <a:noFill/>
          <a:ln w="76200">
            <a:solidFill>
              <a:schemeClr val="tx1"/>
            </a:solidFill>
          </a:ln>
        </p:spPr>
      </p:pic>
      <p:pic>
        <p:nvPicPr>
          <p:cNvPr id="13" name="Picture 2" descr="https://gnosticwarrior.com/wp-content/uploads/2015/06/Symbols-levi-spock.jpg"/>
          <p:cNvPicPr>
            <a:picLocks noChangeAspect="1" noChangeArrowheads="1"/>
          </p:cNvPicPr>
          <p:nvPr/>
        </p:nvPicPr>
        <p:blipFill>
          <a:blip r:embed="rId4"/>
          <a:srcRect l="66177"/>
          <a:stretch>
            <a:fillRect/>
          </a:stretch>
        </p:blipFill>
        <p:spPr bwMode="auto">
          <a:xfrm>
            <a:off x="2714612" y="3500438"/>
            <a:ext cx="1857388" cy="3067047"/>
          </a:xfrm>
          <a:prstGeom prst="rect">
            <a:avLst/>
          </a:prstGeom>
          <a:noFill/>
          <a:ln w="76200">
            <a:solidFill>
              <a:schemeClr val="tx1"/>
            </a:solidFill>
          </a:ln>
        </p:spPr>
      </p:pic>
      <p:pic>
        <p:nvPicPr>
          <p:cNvPr id="14" name="Picture 4" descr="trayvontriangle"/>
          <p:cNvPicPr>
            <a:picLocks noChangeAspect="1" noChangeArrowheads="1"/>
          </p:cNvPicPr>
          <p:nvPr/>
        </p:nvPicPr>
        <p:blipFill>
          <a:blip r:embed="rId5"/>
          <a:srcRect l="48518"/>
          <a:stretch>
            <a:fillRect/>
          </a:stretch>
        </p:blipFill>
        <p:spPr bwMode="auto">
          <a:xfrm>
            <a:off x="4786314" y="3500438"/>
            <a:ext cx="2000264" cy="3071834"/>
          </a:xfrm>
          <a:prstGeom prst="rect">
            <a:avLst/>
          </a:prstGeom>
          <a:noFill/>
          <a:ln w="76200">
            <a:solidFill>
              <a:schemeClr val="tx1"/>
            </a:solidFill>
          </a:ln>
        </p:spPr>
      </p:pic>
      <p:sp>
        <p:nvSpPr>
          <p:cNvPr id="10" name="Retângulo 9"/>
          <p:cNvSpPr/>
          <p:nvPr/>
        </p:nvSpPr>
        <p:spPr>
          <a:xfrm>
            <a:off x="214282" y="6143644"/>
            <a:ext cx="8572560" cy="461665"/>
          </a:xfrm>
          <a:prstGeom prst="rect">
            <a:avLst/>
          </a:prstGeom>
        </p:spPr>
        <p:txBody>
          <a:bodyPr wrap="square">
            <a:spAutoFit/>
          </a:bodyPr>
          <a:lstStyle/>
          <a:p>
            <a:pPr algn="ctr"/>
            <a:r>
              <a:rPr lang="pt-BR" sz="2400" b="1" dirty="0" smtClean="0">
                <a:ln w="11430"/>
                <a:solidFill>
                  <a:schemeClr val="bg1"/>
                </a:solidFill>
                <a:effectLst>
                  <a:glow rad="228600">
                    <a:srgbClr val="000000"/>
                  </a:glow>
                  <a:outerShdw blurRad="38100" dist="38100" dir="2700000" algn="tl">
                    <a:srgbClr val="000000">
                      <a:alpha val="43137"/>
                    </a:srgbClr>
                  </a:outerShdw>
                </a:effectLst>
              </a:rPr>
              <a:t>      </a:t>
            </a:r>
            <a:r>
              <a:rPr lang="pt-BR" sz="2400" b="1" dirty="0" smtClean="0">
                <a:ln w="11430"/>
                <a:solidFill>
                  <a:srgbClr val="FFFF00"/>
                </a:solidFill>
                <a:effectLst>
                  <a:glow rad="228600">
                    <a:srgbClr val="000000"/>
                  </a:glow>
                  <a:outerShdw blurRad="38100" dist="38100" dir="2700000" algn="tl">
                    <a:srgbClr val="000000">
                      <a:alpha val="43137"/>
                    </a:srgbClr>
                  </a:outerShdw>
                </a:effectLst>
              </a:rPr>
              <a:t>Sinal Oculto da Mão Piramidal</a:t>
            </a:r>
            <a:endParaRPr lang="pt-BR" sz="24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708</Words>
  <Application>Microsoft Office PowerPoint</Application>
  <PresentationFormat>Apresentação na tela (4:3)</PresentationFormat>
  <Paragraphs>32</Paragraphs>
  <Slides>10</Slides>
  <Notes>0</Notes>
  <HiddenSlides>0</HiddenSlides>
  <MMClips>0</MMClips>
  <ScaleCrop>false</ScaleCrop>
  <HeadingPairs>
    <vt:vector size="4" baseType="variant">
      <vt:variant>
        <vt:lpstr>Tema</vt:lpstr>
      </vt:variant>
      <vt:variant>
        <vt:i4>1</vt:i4>
      </vt:variant>
      <vt:variant>
        <vt:lpstr>Títulos de slides</vt:lpstr>
      </vt:variant>
      <vt:variant>
        <vt:i4>10</vt:i4>
      </vt:variant>
    </vt:vector>
  </HeadingPairs>
  <TitlesOfParts>
    <vt:vector size="11" baseType="lpstr">
      <vt:lpstr>Tema do Office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João</dc:creator>
  <cp:lastModifiedBy>João</cp:lastModifiedBy>
  <cp:revision>54</cp:revision>
  <dcterms:created xsi:type="dcterms:W3CDTF">2020-01-04T22:25:24Z</dcterms:created>
  <dcterms:modified xsi:type="dcterms:W3CDTF">2020-01-16T23:44:25Z</dcterms:modified>
</cp:coreProperties>
</file>