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3" r:id="rId5"/>
    <p:sldId id="257" r:id="rId6"/>
    <p:sldId id="274" r:id="rId7"/>
    <p:sldId id="260" r:id="rId8"/>
    <p:sldId id="277" r:id="rId9"/>
    <p:sldId id="261" r:id="rId10"/>
    <p:sldId id="262" r:id="rId11"/>
    <p:sldId id="263" r:id="rId12"/>
    <p:sldId id="26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iaonline.com.br/acf/1co/2/9+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rowhite.org.br/files/ebooks/egw/Conselhos%20sobre%20a%20Escola%20Sabatina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rowhite.org.br/files/ebooks/egw/Conselhos%20sobre%20a%20Escola%20Sabatina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adventistas.org/downloads/pt/2017/02/06104211/9-Dicas-Para-Recepc%CC%A7a%CC%83o-da-Escola-Sabatina.pdf" TargetMode="External"/><Relationship Id="rId2" Type="http://schemas.openxmlformats.org/officeDocument/2006/relationships/hyperlink" Target="http://www.igrejacrista.com/licoes-trimestrai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list=PLmN8fqgZfLiferExF4dWpqjezznzKvf7I&amp;v=B55aGXjD5hI" TargetMode="External"/><Relationship Id="rId5" Type="http://schemas.openxmlformats.org/officeDocument/2006/relationships/hyperlink" Target="https://files.adventistas.org/downloads/pt/2016/12/13082427/postais-1.pdf" TargetMode="External"/><Relationship Id="rId4" Type="http://schemas.openxmlformats.org/officeDocument/2006/relationships/hyperlink" Target="https://files.adventistas.org/downloads/pt/2017/02/06104221/10-estrate%CC%81gias-para-escola-sabatin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655519-D084-4328-ADAC-AFE3CC5BCC83}"/>
              </a:ext>
            </a:extLst>
          </p:cNvPr>
          <p:cNvSpPr txBox="1"/>
          <p:nvPr/>
        </p:nvSpPr>
        <p:spPr>
          <a:xfrm>
            <a:off x="3558941" y="342740"/>
            <a:ext cx="83113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rgbClr val="0070C0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ESCOLA SABÁTICA e</a:t>
            </a:r>
            <a:endParaRPr lang="pt-BR" sz="7200" b="1" dirty="0">
              <a:latin typeface="Bradley Hand ITC" panose="03070402050302030203" pitchFamily="66" charset="0"/>
              <a:cs typeface="Aharoni" panose="02010803020104030203" pitchFamily="2" charset="-79"/>
            </a:endParaRPr>
          </a:p>
          <a:p>
            <a:r>
              <a:rPr lang="pt-BR" sz="7200" b="1" dirty="0">
                <a:solidFill>
                  <a:srgbClr val="00B050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AÇÃO MISSIONÁRIA</a:t>
            </a:r>
          </a:p>
          <a:p>
            <a:r>
              <a:rPr lang="pt-BR" sz="7200" b="1" dirty="0">
                <a:latin typeface="Bradley Hand ITC" panose="03070402050302030203" pitchFamily="66" charset="0"/>
                <a:cs typeface="Aharoni" panose="02010803020104030203" pitchFamily="2" charset="-79"/>
              </a:rPr>
              <a:t>MAIS </a:t>
            </a:r>
            <a:r>
              <a:rPr lang="pt-BR" sz="6600" b="1" dirty="0">
                <a:latin typeface="Bradley Hand ITC" panose="03070402050302030203" pitchFamily="66" charset="0"/>
                <a:cs typeface="Aharoni" panose="02010803020104030203" pitchFamily="2" charset="-79"/>
              </a:rPr>
              <a:t>EFICAZES </a:t>
            </a:r>
          </a:p>
          <a:p>
            <a:r>
              <a:rPr lang="pt-BR" sz="3200" b="1" dirty="0">
                <a:latin typeface="Bradley Hand ITC" panose="03070402050302030203" pitchFamily="66" charset="0"/>
                <a:cs typeface="Aharoni" panose="02010803020104030203" pitchFamily="2" charset="-79"/>
              </a:rPr>
              <a:t>                 </a:t>
            </a:r>
            <a:r>
              <a:rPr lang="pt-BR" sz="3600" b="1" dirty="0">
                <a:latin typeface="Bradley Hand ITC" panose="03070402050302030203" pitchFamily="66" charset="0"/>
                <a:cs typeface="Aharoni" panose="02010803020104030203" pitchFamily="2" charset="-79"/>
              </a:rPr>
              <a:t>Paulo Costa Pinto e Fábio Amaro</a:t>
            </a:r>
          </a:p>
        </p:txBody>
      </p:sp>
    </p:spTree>
    <p:extLst>
      <p:ext uri="{BB962C8B-B14F-4D97-AF65-F5344CB8AC3E}">
        <p14:creationId xmlns:p14="http://schemas.microsoft.com/office/powerpoint/2010/main" val="48807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34E3EFE-09EC-421F-920C-D825339B2740}"/>
              </a:ext>
            </a:extLst>
          </p:cNvPr>
          <p:cNvSpPr/>
          <p:nvPr/>
        </p:nvSpPr>
        <p:spPr>
          <a:xfrm>
            <a:off x="1842052" y="254243"/>
            <a:ext cx="103499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Nas Unidades de ação da Escola Sabatina deve-se estimular por palavras e por exemplo a </a:t>
            </a:r>
            <a:r>
              <a:rPr lang="pt-BR" sz="3200" b="1" dirty="0"/>
              <a:t>AÇÃO MISSIONÁRIA</a:t>
            </a:r>
            <a:r>
              <a:rPr lang="pt-BR" sz="3200" dirty="0"/>
              <a:t>  em prol da salvação de almas que vivem nas trevas do pecado a caminho da perdição eterna.</a:t>
            </a:r>
          </a:p>
          <a:p>
            <a:r>
              <a:rPr lang="pt-BR" sz="3200" dirty="0"/>
              <a:t>Devemos nos dispor a trabalhar e a contribuir com </a:t>
            </a:r>
            <a:r>
              <a:rPr lang="pt-BR" sz="3200" b="1" dirty="0"/>
              <a:t>OFERTAS VOLUNTÁRIAS</a:t>
            </a:r>
            <a:r>
              <a:rPr lang="pt-BR" sz="3200" dirty="0"/>
              <a:t>,  ofertas com sacrifício em favor da pregação do Evangelho, cumprindo a Ordem do Mestre: “E disse-lhes: </a:t>
            </a:r>
            <a:r>
              <a:rPr lang="pt-BR" sz="3200" b="1" dirty="0"/>
              <a:t>Ide por todo </a:t>
            </a:r>
            <a:r>
              <a:rPr lang="pt-BR" sz="3200" b="1" dirty="0" err="1"/>
              <a:t>omundo</a:t>
            </a:r>
            <a:r>
              <a:rPr lang="pt-BR" sz="3200" b="1" dirty="0"/>
              <a:t>, pregai o evangelho a toda criatura</a:t>
            </a:r>
            <a:r>
              <a:rPr lang="pt-BR" sz="3200" dirty="0"/>
              <a:t>”.</a:t>
            </a:r>
          </a:p>
          <a:p>
            <a:endParaRPr lang="pt-BR" sz="3200" dirty="0"/>
          </a:p>
          <a:p>
            <a:r>
              <a:rPr lang="pt-BR" sz="3200" dirty="0"/>
              <a:t>Marcos 16:15</a:t>
            </a:r>
          </a:p>
        </p:txBody>
      </p:sp>
    </p:spTree>
    <p:extLst>
      <p:ext uri="{BB962C8B-B14F-4D97-AF65-F5344CB8AC3E}">
        <p14:creationId xmlns:p14="http://schemas.microsoft.com/office/powerpoint/2010/main" val="96997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F093BB9-4A66-4863-9072-5C04B1DDEA09}"/>
              </a:ext>
            </a:extLst>
          </p:cNvPr>
          <p:cNvSpPr/>
          <p:nvPr/>
        </p:nvSpPr>
        <p:spPr>
          <a:xfrm>
            <a:off x="1775792" y="0"/>
            <a:ext cx="104162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Deus honra o despenseiro fiel </a:t>
            </a:r>
          </a:p>
          <a:p>
            <a:endParaRPr lang="pt-BR" sz="3200" b="1" dirty="0"/>
          </a:p>
          <a:p>
            <a:r>
              <a:rPr lang="pt-BR" sz="3200" dirty="0"/>
              <a:t>Deus fez dos homens os Seus despenseiros. A propriedade que Ele pôs em suas mãos são os meios que Ele proveu para a </a:t>
            </a:r>
            <a:r>
              <a:rPr lang="pt-BR" sz="3200" b="1" dirty="0"/>
              <a:t>propagação do evangelho</a:t>
            </a:r>
            <a:r>
              <a:rPr lang="pt-BR" sz="3200" dirty="0"/>
              <a:t>. Àqueles que se mostrarem mordomos fiéis Ele confiará maiores bens. Diz o Senhor: “</a:t>
            </a:r>
            <a:r>
              <a:rPr lang="pt-BR" sz="3200" b="1" dirty="0"/>
              <a:t>Aos que Me honram honrarei</a:t>
            </a:r>
            <a:r>
              <a:rPr lang="pt-BR" sz="3200" dirty="0"/>
              <a:t>.” </a:t>
            </a:r>
          </a:p>
          <a:p>
            <a:r>
              <a:rPr lang="pt-BR" sz="3200" dirty="0"/>
              <a:t>“Deus ama ao que dá com alegria”, e quando Seu povo, com corações gratos, Lhe trazem seus dons e ofertas, “não com tristeza, ou por necessidade”, Suas bênçãos os acompanharão, conforme Ele prometeu.” — Patriarcas e Profetas, 529.</a:t>
            </a:r>
          </a:p>
        </p:txBody>
      </p:sp>
    </p:spTree>
    <p:extLst>
      <p:ext uri="{BB962C8B-B14F-4D97-AF65-F5344CB8AC3E}">
        <p14:creationId xmlns:p14="http://schemas.microsoft.com/office/powerpoint/2010/main" val="106655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45487C-508D-4CD1-90A7-00D0D6C03796}"/>
              </a:ext>
            </a:extLst>
          </p:cNvPr>
          <p:cNvSpPr txBox="1"/>
          <p:nvPr/>
        </p:nvSpPr>
        <p:spPr>
          <a:xfrm>
            <a:off x="2584777" y="0"/>
            <a:ext cx="5884944" cy="8094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/>
              <a:t>EVANGELISMO</a:t>
            </a:r>
          </a:p>
          <a:p>
            <a:endParaRPr lang="pt-BR" b="1" dirty="0"/>
          </a:p>
          <a:p>
            <a:r>
              <a:rPr lang="pt-BR" sz="2000" b="1" dirty="0"/>
              <a:t>Dom Universal</a:t>
            </a:r>
          </a:p>
          <a:p>
            <a:endParaRPr lang="pt-BR" sz="2000" b="1" dirty="0"/>
          </a:p>
          <a:p>
            <a:r>
              <a:rPr lang="pt-BR" sz="2000" b="1" dirty="0"/>
              <a:t>Necessidade de Preparo</a:t>
            </a:r>
          </a:p>
          <a:p>
            <a:endParaRPr lang="pt-BR" sz="2000" b="1" dirty="0"/>
          </a:p>
          <a:p>
            <a:r>
              <a:rPr lang="pt-BR" sz="2000" b="1" dirty="0"/>
              <a:t>Estágio preparatório – A Escola Sabatina</a:t>
            </a:r>
          </a:p>
          <a:p>
            <a:endParaRPr lang="pt-BR" sz="2000" b="1" dirty="0"/>
          </a:p>
          <a:p>
            <a:r>
              <a:rPr lang="pt-BR" sz="2000" b="1" dirty="0"/>
              <a:t>IDE</a:t>
            </a:r>
          </a:p>
          <a:p>
            <a:endParaRPr lang="pt-BR" sz="2000" b="1" dirty="0"/>
          </a:p>
          <a:p>
            <a:r>
              <a:rPr lang="pt-BR" sz="2000" b="1" dirty="0"/>
              <a:t>O QUE ENSINAR</a:t>
            </a:r>
          </a:p>
          <a:p>
            <a:endParaRPr lang="pt-BR" sz="2000" b="1" dirty="0"/>
          </a:p>
          <a:p>
            <a:r>
              <a:rPr lang="pt-BR" sz="2000" b="1" dirty="0"/>
              <a:t>POR QUE ENSINAR</a:t>
            </a:r>
          </a:p>
          <a:p>
            <a:endParaRPr lang="pt-BR" sz="2000" b="1" dirty="0"/>
          </a:p>
          <a:p>
            <a:r>
              <a:rPr lang="pt-BR" sz="2000" b="1" dirty="0"/>
              <a:t>COMO ENSINAR</a:t>
            </a:r>
          </a:p>
          <a:p>
            <a:endParaRPr lang="pt-BR" sz="2000" b="1" dirty="0"/>
          </a:p>
          <a:p>
            <a:r>
              <a:rPr lang="pt-BR" sz="2000" b="1" dirty="0"/>
              <a:t>PARA QUE ENSINAR – SALVAR</a:t>
            </a:r>
          </a:p>
          <a:p>
            <a:endParaRPr lang="pt-BR" sz="2000" b="1" dirty="0"/>
          </a:p>
          <a:p>
            <a:r>
              <a:rPr lang="pt-BR" sz="2000" b="1" dirty="0"/>
              <a:t>RESULTADO: SER SALVO, SALVANDO A MUITOS.</a:t>
            </a:r>
          </a:p>
          <a:p>
            <a:endParaRPr lang="pt-BR" sz="2000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6798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85724EC-E410-4D82-ABAF-2147ED3AB790}"/>
              </a:ext>
            </a:extLst>
          </p:cNvPr>
          <p:cNvSpPr/>
          <p:nvPr/>
        </p:nvSpPr>
        <p:spPr>
          <a:xfrm>
            <a:off x="1086678" y="0"/>
            <a:ext cx="1110532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Filipenses 2:12-16</a:t>
            </a:r>
            <a:br>
              <a:rPr lang="pt-BR" sz="3200" dirty="0"/>
            </a:br>
            <a:r>
              <a:rPr lang="pt-BR" sz="3200" dirty="0"/>
              <a:t>“De sorte que, meus amados, do modo como sempre obedecestes, não como na minha presença somente, mas muito mais agora na minha ausência, </a:t>
            </a:r>
            <a:r>
              <a:rPr lang="pt-BR" sz="3200" b="1" u="sng" dirty="0"/>
              <a:t>efetuai a vossa salvação com temor e tremor</a:t>
            </a:r>
            <a:r>
              <a:rPr lang="pt-BR" sz="3200" dirty="0"/>
              <a:t>; porque Deus é o que opera em vós tanto o querer como o efetuar, segundo a sua boa vontade. Fazei todas as coisas sem murmurações nem contendas; para que vos torneis irrepreensíveis e sinceros, filhos de Deus imaculados no meio de uma geração corrupta e perversa, entre a qual resplandeceis como luminares no mundo, </a:t>
            </a:r>
            <a:r>
              <a:rPr lang="pt-BR" sz="3200" b="1" u="sng" dirty="0"/>
              <a:t>retendo a palavra da vida; para que no dia de Cristo eu tenha motivo de gloriar-me de que não foi em vão que corri nem em vão que trabalhei</a:t>
            </a:r>
            <a:r>
              <a:rPr lang="pt-BR" sz="3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1951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29" name="Group 8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0" name="Rectangle 9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Resultado de imagem para paisagens naturais">
            <a:extLst>
              <a:ext uri="{FF2B5EF4-FFF2-40B4-BE49-F238E27FC236}">
                <a16:creationId xmlns:a16="http://schemas.microsoft.com/office/drawing/2014/main" id="{A74D3CD4-694C-4FA0-BF47-89D4303A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AA7B286-0993-4BDD-9C7F-158634D67A77}"/>
              </a:ext>
            </a:extLst>
          </p:cNvPr>
          <p:cNvSpPr/>
          <p:nvPr/>
        </p:nvSpPr>
        <p:spPr>
          <a:xfrm>
            <a:off x="22373" y="-13559"/>
            <a:ext cx="8595153" cy="126092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 hangingPunct="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pt-BR" sz="2800" spc="10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coisas que o olho não viu, e o ouvido não ouviu, </a:t>
            </a:r>
          </a:p>
          <a:p>
            <a:pPr algn="just" hangingPunct="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não subiram ao coração do homem, são as que </a:t>
            </a:r>
          </a:p>
          <a:p>
            <a:pPr algn="just" hangingPunct="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Deus preparou para os que o amam.</a:t>
            </a:r>
            <a:r>
              <a:rPr lang="pt-BR" sz="28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 Coríntios 2:9</a:t>
            </a:r>
            <a:endParaRPr lang="pt-BR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5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CDDF89-6093-4A2A-9969-C12CA29F0663}"/>
              </a:ext>
            </a:extLst>
          </p:cNvPr>
          <p:cNvSpPr txBox="1"/>
          <p:nvPr/>
        </p:nvSpPr>
        <p:spPr>
          <a:xfrm>
            <a:off x="715618" y="0"/>
            <a:ext cx="114687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Que é a Escola Sabática?</a:t>
            </a:r>
          </a:p>
          <a:p>
            <a:r>
              <a:rPr lang="pt-BR" sz="2000" dirty="0"/>
              <a:t>É uma Escola preparatória para esta vida e para a Eternidade.</a:t>
            </a:r>
          </a:p>
          <a:p>
            <a:endParaRPr lang="pt-BR" sz="2000" dirty="0"/>
          </a:p>
          <a:p>
            <a:r>
              <a:rPr lang="pt-BR" sz="2000" b="1" dirty="0"/>
              <a:t>Qual a sua importância na vida de cada crente?</a:t>
            </a:r>
          </a:p>
          <a:p>
            <a:r>
              <a:rPr lang="pt-BR" sz="2000" dirty="0"/>
              <a:t>Incentivar o estudo aprofundado das Escrituras Sagradas e o viver com Cristo a </a:t>
            </a:r>
          </a:p>
          <a:p>
            <a:r>
              <a:rPr lang="pt-BR" sz="2000" dirty="0"/>
              <a:t>cada dia.</a:t>
            </a:r>
          </a:p>
          <a:p>
            <a:endParaRPr lang="pt-BR" sz="2000" dirty="0"/>
          </a:p>
          <a:p>
            <a:r>
              <a:rPr lang="pt-BR" sz="2000" b="1" dirty="0"/>
              <a:t>“A Escola Sabática é o Coração da Igreja”</a:t>
            </a:r>
          </a:p>
          <a:p>
            <a:endParaRPr lang="pt-BR" sz="2000" dirty="0"/>
          </a:p>
          <a:p>
            <a:r>
              <a:rPr lang="pt-BR" sz="2000" b="1" dirty="0"/>
              <a:t>Direção e vice direção da Escola Sabática devem ser escolhidos entre pessoas </a:t>
            </a:r>
          </a:p>
          <a:p>
            <a:r>
              <a:rPr lang="pt-BR" sz="2000" b="1" dirty="0"/>
              <a:t>espirituais</a:t>
            </a:r>
            <a:r>
              <a:rPr lang="pt-BR" sz="2000" dirty="0"/>
              <a:t>, comprometidas com a salvação de pessoas.</a:t>
            </a:r>
          </a:p>
          <a:p>
            <a:endParaRPr lang="pt-BR" sz="2000" dirty="0"/>
          </a:p>
          <a:p>
            <a:r>
              <a:rPr lang="pt-BR" sz="2000" dirty="0"/>
              <a:t>Deve-se ter </a:t>
            </a:r>
            <a:r>
              <a:rPr lang="pt-BR" sz="2000" b="1" dirty="0"/>
              <a:t>Programa atrativo a cada sábado</a:t>
            </a:r>
          </a:p>
          <a:p>
            <a:endParaRPr lang="pt-BR" sz="2000" dirty="0"/>
          </a:p>
          <a:p>
            <a:r>
              <a:rPr lang="pt-BR" sz="2000" b="1" dirty="0"/>
              <a:t>Unidades de Ação</a:t>
            </a:r>
          </a:p>
          <a:p>
            <a:r>
              <a:rPr lang="pt-BR" sz="2000" dirty="0"/>
              <a:t>São as classes da Escola Sabática transformadas num pequeno grupo, não indo além de 8 a 10 membros e com claros e bem ordenados objetivos missionários/evangelísticos.</a:t>
            </a:r>
          </a:p>
          <a:p>
            <a:endParaRPr lang="pt-BR" sz="2000" dirty="0"/>
          </a:p>
          <a:p>
            <a:r>
              <a:rPr lang="pt-BR" sz="2000" b="1" dirty="0"/>
              <a:t>Os Professores ou Coordenadores de Unidades de Ação </a:t>
            </a:r>
            <a:r>
              <a:rPr lang="pt-BR" sz="2000" dirty="0"/>
              <a:t>devem ser espirituais e que gostem de estudar a Bíblia, usar Concordâncias Bíblicas, Dicionários e muitas ferramentas de estudo (</a:t>
            </a:r>
            <a:r>
              <a:rPr lang="pt-BR" sz="2000" dirty="0" err="1"/>
              <a:t>Ex</a:t>
            </a:r>
            <a:r>
              <a:rPr lang="pt-BR" sz="2000" dirty="0"/>
              <a:t>: Link do livro sobre </a:t>
            </a:r>
            <a:r>
              <a:rPr lang="pt-BR" sz="2000" dirty="0">
                <a:hlinkClick r:id="rId2"/>
              </a:rPr>
              <a:t>Conselhos sobre a Escola Sabatina  </a:t>
            </a:r>
            <a:r>
              <a:rPr lang="pt-BR" sz="2000" dirty="0"/>
              <a:t>&lt; -- clique e baixe o livro). Os professores devem se aperfeiçoar sempre.</a:t>
            </a:r>
          </a:p>
        </p:txBody>
      </p:sp>
    </p:spTree>
    <p:extLst>
      <p:ext uri="{BB962C8B-B14F-4D97-AF65-F5344CB8AC3E}">
        <p14:creationId xmlns:p14="http://schemas.microsoft.com/office/powerpoint/2010/main" val="80671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1A28BB-D258-4D2D-94B1-0758FD8C84A2}"/>
              </a:ext>
            </a:extLst>
          </p:cNvPr>
          <p:cNvSpPr txBox="1"/>
          <p:nvPr/>
        </p:nvSpPr>
        <p:spPr>
          <a:xfrm>
            <a:off x="1311965" y="609597"/>
            <a:ext cx="10880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Importância e Propósito da Obra da Escola Sabática</a:t>
            </a:r>
          </a:p>
          <a:p>
            <a:endParaRPr lang="pt-BR" sz="2000" dirty="0"/>
          </a:p>
          <a:p>
            <a:r>
              <a:rPr lang="pt-BR" sz="2000" dirty="0"/>
              <a:t>Uma Escola Para o Estudo da Bíblia</a:t>
            </a:r>
          </a:p>
          <a:p>
            <a:endParaRPr lang="pt-BR" sz="2000" dirty="0"/>
          </a:p>
          <a:p>
            <a:r>
              <a:rPr lang="pt-BR" sz="2000" dirty="0"/>
              <a:t>Instrumento Ganhador de Almas</a:t>
            </a:r>
          </a:p>
          <a:p>
            <a:endParaRPr lang="pt-BR" sz="2000" dirty="0"/>
          </a:p>
          <a:p>
            <a:r>
              <a:rPr lang="pt-BR" sz="2000" dirty="0"/>
              <a:t>Professor e sua Obra</a:t>
            </a:r>
          </a:p>
          <a:p>
            <a:endParaRPr lang="pt-BR" sz="2000" dirty="0"/>
          </a:p>
          <a:p>
            <a:r>
              <a:rPr lang="pt-BR" sz="2000" dirty="0"/>
              <a:t>Ofertas Missionárias Semanais</a:t>
            </a:r>
          </a:p>
          <a:p>
            <a:endParaRPr lang="pt-BR" sz="2000" dirty="0"/>
          </a:p>
          <a:p>
            <a:r>
              <a:rPr lang="pt-BR" sz="2000" dirty="0"/>
              <a:t>Princípios que regem a Administração</a:t>
            </a:r>
          </a:p>
          <a:p>
            <a:endParaRPr lang="pt-BR" sz="2000" dirty="0"/>
          </a:p>
          <a:p>
            <a:r>
              <a:rPr lang="pt-BR" sz="2000" dirty="0"/>
              <a:t>Necessidade de consagração nos obreiros da escola sabatina</a:t>
            </a:r>
          </a:p>
          <a:p>
            <a:endParaRPr lang="pt-BR" sz="2000" dirty="0"/>
          </a:p>
          <a:p>
            <a:r>
              <a:rPr lang="pt-BR" sz="2000" b="1" dirty="0"/>
              <a:t>Pontualidade </a:t>
            </a:r>
            <a:r>
              <a:rPr lang="pt-BR" sz="2000" dirty="0"/>
              <a:t>(Seja sempre pontual. “A pontualidade é a cortesia dos príncipes”)</a:t>
            </a:r>
          </a:p>
          <a:p>
            <a:endParaRPr lang="pt-BR" sz="2000" dirty="0"/>
          </a:p>
          <a:p>
            <a:r>
              <a:rPr lang="pt-BR" sz="2000" dirty="0"/>
              <a:t>Necessidade de treinamento constante. </a:t>
            </a:r>
          </a:p>
          <a:p>
            <a:r>
              <a:rPr lang="pt-BR" sz="2000" dirty="0"/>
              <a:t>Consulte: </a:t>
            </a:r>
            <a:r>
              <a:rPr lang="pt-BR" sz="2000" dirty="0">
                <a:hlinkClick r:id="rId2"/>
              </a:rPr>
              <a:t>Conselhos sobre a Escola Sabatina </a:t>
            </a:r>
            <a:r>
              <a:rPr lang="pt-BR" sz="1400" dirty="0"/>
              <a:t>(Clique e baixe o livro em </a:t>
            </a:r>
            <a:r>
              <a:rPr lang="pt-BR" sz="1400" dirty="0" err="1"/>
              <a:t>pdf</a:t>
            </a:r>
            <a:r>
              <a:rPr lang="pt-BR" sz="1400" dirty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9041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227931F-5E5C-4765-923F-A1A6F823BE27}"/>
              </a:ext>
            </a:extLst>
          </p:cNvPr>
          <p:cNvSpPr/>
          <p:nvPr/>
        </p:nvSpPr>
        <p:spPr>
          <a:xfrm>
            <a:off x="1630016" y="-6622"/>
            <a:ext cx="1056198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200" dirty="0">
                <a:solidFill>
                  <a:srgbClr val="000000"/>
                </a:solidFill>
                <a:latin typeface="Lato"/>
              </a:rPr>
              <a:t>Nossas Escolas Sabatinas não são nada menos que </a:t>
            </a:r>
            <a:r>
              <a:rPr lang="pt-BR" sz="3200" b="1" dirty="0">
                <a:solidFill>
                  <a:srgbClr val="000000"/>
                </a:solidFill>
                <a:latin typeface="Lato"/>
              </a:rPr>
              <a:t>sociedades bíblicas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, e no santo trabalho de </a:t>
            </a:r>
            <a:r>
              <a:rPr lang="pt-BR" sz="3200" b="1" dirty="0">
                <a:solidFill>
                  <a:srgbClr val="000000"/>
                </a:solidFill>
                <a:latin typeface="Lato"/>
              </a:rPr>
              <a:t>ensinar as verdades da Palavra de Deus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, podem realizar muito mais do que até o presente. A Escola Sabatina, quando bem dirigida, possui maravilhoso poder e se destina a realizar uma grande obra, mas presentemente não é o que deveria ser. A influência que provém da Escola Sabatina </a:t>
            </a:r>
            <a:r>
              <a:rPr lang="pt-BR" sz="3200" b="1" dirty="0">
                <a:solidFill>
                  <a:srgbClr val="000000"/>
                </a:solidFill>
                <a:latin typeface="Lato"/>
              </a:rPr>
              <a:t>deve melhorar e engrandecer a igreja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; mas em caso algum jamais se deve permitir que ela se desvie dos interesses da igreja. Há, na Escola Sabatina, um </a:t>
            </a:r>
            <a:r>
              <a:rPr lang="pt-BR" sz="3200" b="1" dirty="0">
                <a:solidFill>
                  <a:srgbClr val="000000"/>
                </a:solidFill>
                <a:latin typeface="Lato"/>
              </a:rPr>
              <a:t>precioso campo missionário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, e se agora há sinais que fazem prever o bem, são eles apenas indicações e começo do que pode ser feito. </a:t>
            </a:r>
            <a:r>
              <a:rPr lang="pt-BR" sz="3200" dirty="0" err="1">
                <a:solidFill>
                  <a:srgbClr val="000000"/>
                </a:solidFill>
                <a:latin typeface="Lato"/>
              </a:rPr>
              <a:t>Testimonies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 </a:t>
            </a:r>
            <a:r>
              <a:rPr lang="pt-BR" sz="3200" dirty="0" err="1">
                <a:solidFill>
                  <a:srgbClr val="000000"/>
                </a:solidFill>
                <a:latin typeface="Lato"/>
              </a:rPr>
              <a:t>on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 Sabbath </a:t>
            </a:r>
            <a:r>
              <a:rPr lang="pt-BR" sz="3200" dirty="0" err="1">
                <a:solidFill>
                  <a:srgbClr val="000000"/>
                </a:solidFill>
                <a:latin typeface="Lato"/>
              </a:rPr>
              <a:t>School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 </a:t>
            </a:r>
            <a:r>
              <a:rPr lang="pt-BR" sz="3200" dirty="0" err="1">
                <a:solidFill>
                  <a:srgbClr val="000000"/>
                </a:solidFill>
                <a:latin typeface="Lato"/>
              </a:rPr>
              <a:t>Work</a:t>
            </a:r>
            <a:r>
              <a:rPr lang="pt-BR" sz="3200" dirty="0">
                <a:solidFill>
                  <a:srgbClr val="000000"/>
                </a:solidFill>
                <a:latin typeface="Lato"/>
              </a:rPr>
              <a:t>, pág. 29.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0365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624FAD-4005-48E2-AC10-B9B67CCAAB18}"/>
              </a:ext>
            </a:extLst>
          </p:cNvPr>
          <p:cNvSpPr txBox="1"/>
          <p:nvPr/>
        </p:nvSpPr>
        <p:spPr>
          <a:xfrm>
            <a:off x="422740" y="597035"/>
            <a:ext cx="2820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MÉTODOS </a:t>
            </a:r>
          </a:p>
          <a:p>
            <a:r>
              <a:rPr lang="pt-BR" sz="4000" dirty="0"/>
              <a:t>DE </a:t>
            </a:r>
          </a:p>
          <a:p>
            <a:r>
              <a:rPr lang="pt-BR" sz="4000" dirty="0"/>
              <a:t>ENSINO </a:t>
            </a:r>
          </a:p>
        </p:txBody>
      </p:sp>
      <p:pic>
        <p:nvPicPr>
          <p:cNvPr id="1026" name="Picture 2" descr="Resultado de imagem para a lição da pirâmide ensinar os outros 80%">
            <a:extLst>
              <a:ext uri="{FF2B5EF4-FFF2-40B4-BE49-F238E27FC236}">
                <a16:creationId xmlns:a16="http://schemas.microsoft.com/office/drawing/2014/main" id="{DDDBC8F9-793A-4050-BE16-F0CC3697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97" y="528187"/>
            <a:ext cx="7002561" cy="58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5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istemablox.com.br/site_principal_wordpress/wp-content/uploads/2018/10/piramide-blox-curto-770x335.jpg">
            <a:extLst>
              <a:ext uri="{FF2B5EF4-FFF2-40B4-BE49-F238E27FC236}">
                <a16:creationId xmlns:a16="http://schemas.microsoft.com/office/drawing/2014/main" id="{E160E49B-2B6E-47A4-8C4F-4FC24985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15" y="1043896"/>
            <a:ext cx="10905066" cy="474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0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555D53-1177-48A1-8783-A4641FAC2B43}"/>
              </a:ext>
            </a:extLst>
          </p:cNvPr>
          <p:cNvSpPr txBox="1"/>
          <p:nvPr/>
        </p:nvSpPr>
        <p:spPr>
          <a:xfrm>
            <a:off x="1775791" y="331305"/>
            <a:ext cx="1042785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INFORMAÇÕES INTERESSANTES E ÚTEIS QUANTO À MOTIVAÇÃO DOS PROFESSORES:</a:t>
            </a:r>
          </a:p>
          <a:p>
            <a:r>
              <a:rPr lang="pt-BR" sz="2000" dirty="0"/>
              <a:t>Em cada 100 alunos há 5 que não precisam de motivação alguma.</a:t>
            </a:r>
          </a:p>
          <a:p>
            <a:r>
              <a:rPr lang="pt-BR" sz="2000" dirty="0"/>
              <a:t>Em cada 100 alunos há 15 que precisam de motivação de quando em vez.</a:t>
            </a:r>
          </a:p>
          <a:p>
            <a:r>
              <a:rPr lang="pt-BR" sz="2000" dirty="0"/>
              <a:t>Em cada 100 alunos há 60 que precisam de ser constantemente motivados.</a:t>
            </a:r>
          </a:p>
          <a:p>
            <a:r>
              <a:rPr lang="pt-BR" sz="2000" dirty="0"/>
              <a:t>Em cada 100 alunos há 15 que necessitam de forte motivação (são inconstantes).</a:t>
            </a:r>
          </a:p>
          <a:p>
            <a:r>
              <a:rPr lang="pt-BR" sz="2000" dirty="0"/>
              <a:t>Em cada 100 alunos há 5 que nunca reagem a coisa alguma.</a:t>
            </a:r>
          </a:p>
          <a:p>
            <a:endParaRPr lang="pt-BR" sz="2000" dirty="0"/>
          </a:p>
          <a:p>
            <a:r>
              <a:rPr lang="pt-BR" sz="2000" b="1" dirty="0"/>
              <a:t>Isto quer dizer que:</a:t>
            </a:r>
          </a:p>
          <a:p>
            <a:r>
              <a:rPr lang="pt-BR" sz="2000" dirty="0"/>
              <a:t>5% não reagem</a:t>
            </a:r>
          </a:p>
          <a:p>
            <a:r>
              <a:rPr lang="pt-BR" sz="2000" dirty="0"/>
              <a:t>5% não precisam de motivação( pela negativa )</a:t>
            </a:r>
          </a:p>
          <a:p>
            <a:r>
              <a:rPr lang="pt-BR" sz="2000" dirty="0"/>
              <a:t>15% necessitam de muita motivação</a:t>
            </a:r>
          </a:p>
          <a:p>
            <a:r>
              <a:rPr lang="pt-BR" sz="2000" dirty="0"/>
              <a:t>15% necessitam de motivação esporádica</a:t>
            </a:r>
          </a:p>
          <a:p>
            <a:r>
              <a:rPr lang="pt-BR" sz="2000" dirty="0"/>
              <a:t>60% necessitam de motivação constante 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6574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0BAE0-66C6-4F2E-9648-D0DFBEF6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rmAutofit fontScale="90000"/>
          </a:bodyPr>
          <a:lstStyle/>
          <a:p>
            <a:r>
              <a:rPr lang="pt-BR" dirty="0"/>
              <a:t>Nunca me esqueci de uma frase do pastor </a:t>
            </a:r>
            <a:r>
              <a:rPr lang="pt-BR" dirty="0" err="1"/>
              <a:t>Itanel</a:t>
            </a:r>
            <a:r>
              <a:rPr lang="pt-BR" dirty="0"/>
              <a:t> Ferraz, durante um Encontro de Treinamento para a Escola Sabática.</a:t>
            </a:r>
            <a:br>
              <a:rPr lang="pt-BR" dirty="0"/>
            </a:br>
            <a:br>
              <a:rPr lang="pt-BR" dirty="0"/>
            </a:br>
            <a:r>
              <a:rPr lang="pt-BR" sz="4900" b="1" dirty="0">
                <a:highlight>
                  <a:srgbClr val="FFFF00"/>
                </a:highlight>
                <a:latin typeface="Bradley Hand ITC" panose="03070402050302030203" pitchFamily="66" charset="0"/>
              </a:rPr>
              <a:t>“A melhor maneira de acabar uma igreja é sempre passar a lição em geral”.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Os professores devem coordenar a recapitulação da lição a cada sábado </a:t>
            </a:r>
            <a:r>
              <a:rPr lang="pt-BR" dirty="0">
                <a:highlight>
                  <a:srgbClr val="00FFFF"/>
                </a:highlight>
              </a:rPr>
              <a:t>nas Unidades de Ação ou Classes da Escola Sabática</a:t>
            </a:r>
            <a:r>
              <a:rPr lang="pt-BR" dirty="0"/>
              <a:t>, sempre </a:t>
            </a:r>
            <a:r>
              <a:rPr lang="pt-BR" dirty="0">
                <a:highlight>
                  <a:srgbClr val="FFFF00"/>
                </a:highlight>
              </a:rPr>
              <a:t>falando pouco </a:t>
            </a:r>
            <a:r>
              <a:rPr lang="pt-BR" dirty="0"/>
              <a:t>e </a:t>
            </a:r>
            <a:r>
              <a:rPr lang="pt-BR" dirty="0">
                <a:highlight>
                  <a:srgbClr val="808080"/>
                </a:highlight>
              </a:rPr>
              <a:t>estimulando a participação de todos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384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FC8056-9998-4536-85F9-99E94302D89E}"/>
              </a:ext>
            </a:extLst>
          </p:cNvPr>
          <p:cNvSpPr txBox="1"/>
          <p:nvPr/>
        </p:nvSpPr>
        <p:spPr>
          <a:xfrm>
            <a:off x="2054087" y="543339"/>
            <a:ext cx="101379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Tenha em sua Comunidade de crentes, ou sua congregação, com antecedência, antes</a:t>
            </a:r>
          </a:p>
          <a:p>
            <a:r>
              <a:rPr lang="pt-BR" dirty="0"/>
              <a:t>de cada trimestre ou de cada semestre do ano a sua </a:t>
            </a:r>
            <a:r>
              <a:rPr lang="pt-BR" sz="3200" b="1" dirty="0"/>
              <a:t>lição da Escola</a:t>
            </a:r>
          </a:p>
          <a:p>
            <a:r>
              <a:rPr lang="pt-BR" sz="3200" b="1" dirty="0"/>
              <a:t>Sabática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Link da ICBU com lições </a:t>
            </a:r>
            <a:r>
              <a:rPr lang="pt-BR" dirty="0"/>
              <a:t>disponíveis, apenas precisando ser formatadas com as datas dos</a:t>
            </a:r>
          </a:p>
          <a:p>
            <a:r>
              <a:rPr lang="pt-BR" dirty="0"/>
              <a:t>Trimestres. </a:t>
            </a:r>
            <a:r>
              <a:rPr lang="pt-BR" dirty="0">
                <a:hlinkClick r:id="rId2"/>
              </a:rPr>
              <a:t>http://www.igrejacrista.com/licoes-trimestrais/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FERRAMENTAS DE ESTUDO E APERFEIÇOAMENTO DOS PROFESSORES E LÍDERES DE ESCOLA SABÁTICA </a:t>
            </a:r>
            <a:r>
              <a:rPr lang="pt-BR" dirty="0"/>
              <a:t>(Clique pressionando a tecla </a:t>
            </a:r>
            <a:r>
              <a:rPr lang="pt-BR" dirty="0" err="1"/>
              <a:t>Control</a:t>
            </a:r>
            <a:r>
              <a:rPr lang="pt-BR" dirty="0"/>
              <a:t> e baixe os arquivos)</a:t>
            </a:r>
          </a:p>
          <a:p>
            <a:endParaRPr lang="pt-BR" b="1" dirty="0"/>
          </a:p>
          <a:p>
            <a:r>
              <a:rPr lang="pt-BR" sz="2400" b="1" dirty="0">
                <a:hlinkClick r:id="rId3"/>
              </a:rPr>
              <a:t>E-book: 9 Dicas Criativas para Recepção da Escola Sabatina</a:t>
            </a:r>
            <a:endParaRPr lang="pt-BR" sz="2400" b="1" dirty="0"/>
          </a:p>
          <a:p>
            <a:endParaRPr lang="pt-BR" sz="2400" b="1" dirty="0"/>
          </a:p>
          <a:p>
            <a:r>
              <a:rPr lang="pt-BR" sz="2400" b="1" dirty="0">
                <a:hlinkClick r:id="rId4"/>
              </a:rPr>
              <a:t>E-book: 10 </a:t>
            </a:r>
            <a:r>
              <a:rPr lang="pt-BR" sz="2400" b="1" dirty="0" err="1">
                <a:hlinkClick r:id="rId4"/>
              </a:rPr>
              <a:t>Estratégias</a:t>
            </a:r>
            <a:r>
              <a:rPr lang="pt-BR" sz="2400" b="1" dirty="0">
                <a:hlinkClick r:id="rId4"/>
              </a:rPr>
              <a:t> Didáticas para o programa da Escola</a:t>
            </a:r>
          </a:p>
          <a:p>
            <a:r>
              <a:rPr lang="pt-BR" sz="2400" b="1" dirty="0">
                <a:hlinkClick r:id="rId4"/>
              </a:rPr>
              <a:t>Sabatina</a:t>
            </a:r>
            <a:endParaRPr lang="pt-BR" sz="2400" b="1" dirty="0"/>
          </a:p>
          <a:p>
            <a:endParaRPr lang="pt-BR" dirty="0"/>
          </a:p>
          <a:p>
            <a:r>
              <a:rPr lang="pt-BR" sz="2800" b="1" dirty="0">
                <a:hlinkClick r:id="rId5"/>
              </a:rPr>
              <a:t>Guia de estudos para líderes de Pequenos Grupos</a:t>
            </a:r>
            <a:endParaRPr lang="pt-BR" sz="2800" b="1" dirty="0"/>
          </a:p>
          <a:p>
            <a:endParaRPr lang="pt-BR" dirty="0"/>
          </a:p>
          <a:p>
            <a:r>
              <a:rPr lang="pt-BR" sz="3200" b="1" dirty="0">
                <a:hlinkClick r:id="rId6"/>
              </a:rPr>
              <a:t>52 Dicas para Professores da Escola Sabatina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12372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914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Century Gothic</vt:lpstr>
      <vt:lpstr>Helvetica</vt:lpstr>
      <vt:lpstr>Lato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Nunca me esqueci de uma frase do pastor Itanel Ferraz, durante um Encontro de Treinamento para a Escola Sabática.  “A melhor maneira de acabar uma igreja é sempre passar a lição em geral”.   Os professores devem coordenar a recapitulação da lição a cada sábado nas Unidades de Ação ou Classes da Escola Sabática, sempre falando pouco e estimulando a participação de todos.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AUGUSTO DA COSTA PINTO</dc:creator>
  <cp:lastModifiedBy>PAULO AUGUSTO DA COSTA PINTO</cp:lastModifiedBy>
  <cp:revision>4</cp:revision>
  <dcterms:created xsi:type="dcterms:W3CDTF">2019-12-18T15:16:12Z</dcterms:created>
  <dcterms:modified xsi:type="dcterms:W3CDTF">2019-12-18T16:10:23Z</dcterms:modified>
</cp:coreProperties>
</file>