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68" r:id="rId6"/>
    <p:sldId id="259" r:id="rId7"/>
    <p:sldId id="260" r:id="rId8"/>
    <p:sldId id="261" r:id="rId9"/>
    <p:sldId id="269" r:id="rId10"/>
    <p:sldId id="262" r:id="rId11"/>
    <p:sldId id="271" r:id="rId12"/>
    <p:sldId id="263" r:id="rId13"/>
    <p:sldId id="270" r:id="rId14"/>
    <p:sldId id="264" r:id="rId15"/>
    <p:sldId id="265" r:id="rId16"/>
    <p:sldId id="267"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EA8B00"/>
    <a:srgbClr val="FF9966"/>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38" autoAdjust="0"/>
    <p:restoredTop sz="94660"/>
  </p:normalViewPr>
  <p:slideViewPr>
    <p:cSldViewPr>
      <p:cViewPr varScale="1">
        <p:scale>
          <a:sx n="73" d="100"/>
          <a:sy n="73"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46EC6F1-4101-4574-8046-0C9F1605E746}" type="datetimeFigureOut">
              <a:rPr lang="pt-BR" smtClean="0"/>
              <a:t>04/12/2012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46EC6F1-4101-4574-8046-0C9F1605E746}" type="datetimeFigureOut">
              <a:rPr lang="pt-BR" smtClean="0"/>
              <a:t>04/12/2012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46EC6F1-4101-4574-8046-0C9F1605E746}" type="datetimeFigureOut">
              <a:rPr lang="pt-BR" smtClean="0"/>
              <a:t>04/12/2012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46EC6F1-4101-4574-8046-0C9F1605E746}" type="datetimeFigureOut">
              <a:rPr lang="pt-BR" smtClean="0"/>
              <a:t>04/12/2012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346EC6F1-4101-4574-8046-0C9F1605E746}" type="datetimeFigureOut">
              <a:rPr lang="pt-BR" smtClean="0"/>
              <a:t>04/12/2012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46EC6F1-4101-4574-8046-0C9F1605E746}" type="datetimeFigureOut">
              <a:rPr lang="pt-BR" smtClean="0"/>
              <a:t>04/12/2012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46EC6F1-4101-4574-8046-0C9F1605E746}" type="datetimeFigureOut">
              <a:rPr lang="pt-BR" smtClean="0"/>
              <a:t>04/12/2012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346EC6F1-4101-4574-8046-0C9F1605E746}" type="datetimeFigureOut">
              <a:rPr lang="pt-BR" smtClean="0"/>
              <a:t>04/12/2012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46EC6F1-4101-4574-8046-0C9F1605E746}" type="datetimeFigureOut">
              <a:rPr lang="pt-BR" smtClean="0"/>
              <a:t>04/12/2012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46EC6F1-4101-4574-8046-0C9F1605E746}" type="datetimeFigureOut">
              <a:rPr lang="pt-BR" smtClean="0"/>
              <a:t>04/12/2012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46EC6F1-4101-4574-8046-0C9F1605E746}" type="datetimeFigureOut">
              <a:rPr lang="pt-BR" smtClean="0"/>
              <a:t>04/12/2012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82D996-F5DE-4F55-9EAD-1B749ECF76AC}"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EC6F1-4101-4574-8046-0C9F1605E746}" type="datetimeFigureOut">
              <a:rPr lang="pt-BR" smtClean="0"/>
              <a:t>04/12/2012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2D996-F5DE-4F55-9EAD-1B749ECF76AC}"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0" y="6238473"/>
            <a:ext cx="9144000" cy="430887"/>
          </a:xfrm>
          <a:prstGeom prst="rect">
            <a:avLst/>
          </a:prstGeom>
        </p:spPr>
        <p:txBody>
          <a:bodyPr wrap="square">
            <a:spAutoFit/>
          </a:bodyPr>
          <a:lstStyle/>
          <a:p>
            <a:r>
              <a:rPr lang="pt-BR" sz="2200" dirty="0" smtClean="0"/>
              <a:t>http://revistagalileu.globo.com/Galileu/0,6993,ECT1080621-1706-5,00.</a:t>
            </a:r>
            <a:r>
              <a:rPr lang="pt-BR" sz="2200" dirty="0" err="1" smtClean="0"/>
              <a:t>html</a:t>
            </a:r>
            <a:endParaRPr lang="pt-BR" sz="2200" dirty="0"/>
          </a:p>
        </p:txBody>
      </p:sp>
      <p:sp>
        <p:nvSpPr>
          <p:cNvPr id="9" name="CaixaDeTexto 8"/>
          <p:cNvSpPr txBox="1"/>
          <p:nvPr/>
        </p:nvSpPr>
        <p:spPr>
          <a:xfrm>
            <a:off x="323528" y="1340768"/>
            <a:ext cx="8377037" cy="1938992"/>
          </a:xfrm>
          <a:prstGeom prst="rect">
            <a:avLst/>
          </a:prstGeom>
          <a:noFill/>
        </p:spPr>
        <p:txBody>
          <a:bodyPr wrap="none" rtlCol="0">
            <a:spAutoFit/>
          </a:bodyPr>
          <a:lstStyle/>
          <a:p>
            <a:r>
              <a:rPr lang="pt-BR" sz="6000" b="1" dirty="0" smtClean="0">
                <a:ln w="31550" cmpd="sng">
                  <a:solidFill>
                    <a:schemeClr val="tx2">
                      <a:lumMod val="60000"/>
                      <a:lumOff val="40000"/>
                    </a:schemeClr>
                  </a:solidFill>
                  <a:prstDash val="solid"/>
                </a:ln>
                <a:solidFill>
                  <a:schemeClr val="tx2">
                    <a:lumMod val="75000"/>
                  </a:schemeClr>
                </a:solidFill>
                <a:effectLst>
                  <a:outerShdw blurRad="50800" dist="40000" dir="5400000" algn="tl" rotWithShape="0">
                    <a:srgbClr val="000000">
                      <a:shade val="5000"/>
                      <a:satMod val="120000"/>
                      <a:alpha val="33000"/>
                    </a:srgbClr>
                  </a:outerShdw>
                </a:effectLst>
              </a:rPr>
              <a:t>A Controvérsia ariana,</a:t>
            </a:r>
          </a:p>
          <a:p>
            <a:r>
              <a:rPr lang="pt-BR" sz="6000" b="1" dirty="0" smtClean="0">
                <a:ln w="31550" cmpd="sng">
                  <a:solidFill>
                    <a:schemeClr val="tx2">
                      <a:lumMod val="60000"/>
                      <a:lumOff val="40000"/>
                    </a:schemeClr>
                  </a:solidFill>
                  <a:prstDash val="solid"/>
                </a:ln>
                <a:solidFill>
                  <a:schemeClr val="tx2">
                    <a:lumMod val="75000"/>
                  </a:schemeClr>
                </a:solidFill>
                <a:effectLst>
                  <a:outerShdw blurRad="50800" dist="40000" dir="5400000" algn="tl" rotWithShape="0">
                    <a:srgbClr val="000000">
                      <a:shade val="5000"/>
                      <a:satMod val="120000"/>
                      <a:alpha val="33000"/>
                    </a:srgbClr>
                  </a:outerShdw>
                </a:effectLst>
              </a:rPr>
              <a:t>                      passo a passo</a:t>
            </a:r>
            <a:endParaRPr lang="pt-BR" sz="6000" b="1" dirty="0">
              <a:ln w="31550" cmpd="sng">
                <a:solidFill>
                  <a:schemeClr val="tx2">
                    <a:lumMod val="60000"/>
                    <a:lumOff val="40000"/>
                  </a:schemeClr>
                </a:solidFill>
                <a:prstDash val="solid"/>
              </a:ln>
              <a:solidFill>
                <a:schemeClr val="tx2">
                  <a:lumMod val="75000"/>
                </a:schemeClr>
              </a:solidFill>
              <a:effectLst>
                <a:outerShdw blurRad="50800" dist="40000" dir="5400000" algn="tl" rotWithShape="0">
                  <a:srgbClr val="000000">
                    <a:shade val="5000"/>
                    <a:satMod val="120000"/>
                    <a:alpha val="33000"/>
                  </a:srgbClr>
                </a:outerShdw>
              </a:effectLst>
            </a:endParaRPr>
          </a:p>
        </p:txBody>
      </p:sp>
      <p:sp>
        <p:nvSpPr>
          <p:cNvPr id="10" name="CaixaDeTexto 9"/>
          <p:cNvSpPr txBox="1"/>
          <p:nvPr/>
        </p:nvSpPr>
        <p:spPr>
          <a:xfrm>
            <a:off x="539552" y="3717032"/>
            <a:ext cx="2735044" cy="1569660"/>
          </a:xfrm>
          <a:prstGeom prst="rect">
            <a:avLst/>
          </a:prstGeom>
          <a:noFill/>
        </p:spPr>
        <p:txBody>
          <a:bodyPr wrap="none" rtlCol="0">
            <a:spAutoFit/>
          </a:bodyPr>
          <a:lstStyle/>
          <a:p>
            <a:r>
              <a:rPr lang="pt-BR" sz="3200" dirty="0" smtClean="0"/>
              <a:t>Pablo Nogueira</a:t>
            </a:r>
          </a:p>
          <a:p>
            <a:endParaRPr lang="pt-BR" sz="3200" dirty="0"/>
          </a:p>
          <a:p>
            <a:r>
              <a:rPr lang="pt-BR" sz="3200" dirty="0" smtClean="0"/>
              <a:t>Ilustrações: </a:t>
            </a:r>
            <a:r>
              <a:rPr lang="pt-BR" sz="3200" dirty="0" err="1" smtClean="0"/>
              <a:t>Ezê</a:t>
            </a:r>
            <a:endParaRPr lang="pt-B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ângulo 12"/>
          <p:cNvSpPr/>
          <p:nvPr/>
        </p:nvSpPr>
        <p:spPr>
          <a:xfrm>
            <a:off x="179512" y="188640"/>
            <a:ext cx="8784976" cy="1200329"/>
          </a:xfrm>
          <a:prstGeom prst="rect">
            <a:avLst/>
          </a:prstGeom>
        </p:spPr>
        <p:txBody>
          <a:bodyPr wrap="square">
            <a:spAutoFit/>
          </a:bodyPr>
          <a:lstStyle/>
          <a:p>
            <a:pPr algn="just"/>
            <a:r>
              <a:rPr lang="pt-BR" sz="2400" b="1" dirty="0"/>
              <a:t>9 -</a:t>
            </a:r>
            <a:r>
              <a:rPr lang="pt-BR" sz="2400" dirty="0"/>
              <a:t> Os arianos organizam um concílio na cidade de Tiro, que condena Atanásio. Mas ele foge do Egito e é exonerado de seu posto e excomungado</a:t>
            </a:r>
          </a:p>
        </p:txBody>
      </p:sp>
      <p:pic>
        <p:nvPicPr>
          <p:cNvPr id="7172" name="Picture 4" descr="http://galileu.globo.com/edic/173/imagens/cristo_18.jpg"/>
          <p:cNvPicPr>
            <a:picLocks noChangeAspect="1" noChangeArrowheads="1"/>
          </p:cNvPicPr>
          <p:nvPr/>
        </p:nvPicPr>
        <p:blipFill>
          <a:blip r:embed="rId2" cstate="print"/>
          <a:srcRect/>
          <a:stretch>
            <a:fillRect/>
          </a:stretch>
        </p:blipFill>
        <p:spPr bwMode="auto">
          <a:xfrm>
            <a:off x="2555776" y="1988840"/>
            <a:ext cx="3888432" cy="3888432"/>
          </a:xfrm>
          <a:prstGeom prst="rect">
            <a:avLst/>
          </a:prstGeom>
          <a:ln w="88900" cap="sq" cmpd="thickThin">
            <a:solidFill>
              <a:schemeClr val="accent1">
                <a:lumMod val="75000"/>
              </a:schemeClr>
            </a:solidFill>
            <a:prstDash val="solid"/>
            <a:miter lim="800000"/>
          </a:ln>
          <a:effectLst>
            <a:innerShdw blurRad="76200">
              <a:srgbClr val="000000"/>
            </a:inn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07504" y="116632"/>
            <a:ext cx="8784976" cy="4524315"/>
          </a:xfrm>
          <a:prstGeom prst="rect">
            <a:avLst/>
          </a:prstGeom>
        </p:spPr>
        <p:txBody>
          <a:bodyPr wrap="square">
            <a:spAutoFit/>
          </a:bodyPr>
          <a:lstStyle/>
          <a:p>
            <a:pPr algn="just"/>
            <a:r>
              <a:rPr lang="pt-BR" sz="2400" b="1" dirty="0"/>
              <a:t>10 - </a:t>
            </a:r>
            <a:r>
              <a:rPr lang="pt-BR" sz="2400" dirty="0"/>
              <a:t>Num concílio em Constantinopla, </a:t>
            </a:r>
            <a:r>
              <a:rPr lang="pt-BR" sz="2400" dirty="0" err="1"/>
              <a:t>Ário</a:t>
            </a:r>
            <a:r>
              <a:rPr lang="pt-BR" sz="2400" dirty="0"/>
              <a:t> apresenta sua própria versão do credo que, embora diferente do credo aprovado em </a:t>
            </a:r>
            <a:r>
              <a:rPr lang="pt-BR" sz="2400" dirty="0" err="1"/>
              <a:t>Nicena</a:t>
            </a:r>
            <a:r>
              <a:rPr lang="pt-BR" sz="2400" dirty="0"/>
              <a:t>, é julgado ortodoxo. O concílio ordena que ele receba a comunhão na principal igreja de Constantinopla, como forma de abrir o caminho à sua volta para Alexandria. Mas ele morre subitamente poucas horas antes da missa. Constantino também morre e o império é dividido entre seus filhos. </a:t>
            </a:r>
            <a:endParaRPr lang="pt-BR" sz="2400" dirty="0" smtClean="0"/>
          </a:p>
          <a:p>
            <a:pPr algn="just"/>
            <a:r>
              <a:rPr lang="pt-BR" sz="2400" dirty="0" smtClean="0"/>
              <a:t>Constante</a:t>
            </a:r>
            <a:r>
              <a:rPr lang="pt-BR" sz="2400" dirty="0"/>
              <a:t>, </a:t>
            </a:r>
            <a:r>
              <a:rPr lang="pt-BR" sz="2400" dirty="0" smtClean="0"/>
              <a:t> que  defende  </a:t>
            </a:r>
            <a:r>
              <a:rPr lang="pt-BR" sz="2400" dirty="0"/>
              <a:t>os </a:t>
            </a:r>
            <a:endParaRPr lang="pt-BR" sz="2400" dirty="0" smtClean="0"/>
          </a:p>
          <a:p>
            <a:pPr algn="just"/>
            <a:r>
              <a:rPr lang="pt-BR" sz="2400" dirty="0" smtClean="0"/>
              <a:t>antiarianos</a:t>
            </a:r>
            <a:r>
              <a:rPr lang="pt-BR" sz="2400" dirty="0"/>
              <a:t>, </a:t>
            </a:r>
            <a:r>
              <a:rPr lang="pt-BR" sz="2400" dirty="0" smtClean="0"/>
              <a:t>fica com </a:t>
            </a:r>
            <a:r>
              <a:rPr lang="pt-BR" sz="2400" dirty="0"/>
              <a:t>a Itália, </a:t>
            </a:r>
            <a:endParaRPr lang="pt-BR" sz="2400" dirty="0" smtClean="0"/>
          </a:p>
          <a:p>
            <a:pPr algn="just"/>
            <a:r>
              <a:rPr lang="pt-BR" sz="2400" dirty="0" smtClean="0"/>
              <a:t>e Constâncio</a:t>
            </a:r>
            <a:r>
              <a:rPr lang="pt-BR" sz="2400" dirty="0"/>
              <a:t>, </a:t>
            </a:r>
            <a:r>
              <a:rPr lang="pt-BR" sz="2400" dirty="0" smtClean="0"/>
              <a:t>que protegerá </a:t>
            </a:r>
          </a:p>
          <a:p>
            <a:pPr algn="just"/>
            <a:r>
              <a:rPr lang="pt-BR" sz="2400" dirty="0" smtClean="0"/>
              <a:t>os </a:t>
            </a:r>
            <a:r>
              <a:rPr lang="pt-BR" sz="2400" dirty="0"/>
              <a:t>arianos, </a:t>
            </a:r>
            <a:r>
              <a:rPr lang="pt-BR" sz="2400" dirty="0" smtClean="0"/>
              <a:t> com  a   parte </a:t>
            </a:r>
          </a:p>
          <a:p>
            <a:pPr algn="just"/>
            <a:r>
              <a:rPr lang="pt-BR" sz="2400" dirty="0" smtClean="0"/>
              <a:t>oriental do </a:t>
            </a:r>
            <a:r>
              <a:rPr lang="pt-BR" sz="2400" dirty="0"/>
              <a:t>império</a:t>
            </a:r>
          </a:p>
        </p:txBody>
      </p:sp>
      <p:pic>
        <p:nvPicPr>
          <p:cNvPr id="13314" name="Picture 2" descr="http://galileu.globo.com/edic/173/imagens/cristo_09.jpg"/>
          <p:cNvPicPr>
            <a:picLocks noChangeAspect="1" noChangeArrowheads="1"/>
          </p:cNvPicPr>
          <p:nvPr/>
        </p:nvPicPr>
        <p:blipFill>
          <a:blip r:embed="rId2" cstate="print"/>
          <a:srcRect/>
          <a:stretch>
            <a:fillRect/>
          </a:stretch>
        </p:blipFill>
        <p:spPr bwMode="auto">
          <a:xfrm>
            <a:off x="4427984" y="2636912"/>
            <a:ext cx="3744416" cy="3744416"/>
          </a:xfrm>
          <a:prstGeom prst="rect">
            <a:avLst/>
          </a:prstGeom>
          <a:ln w="88900" cap="sq" cmpd="thickThin">
            <a:solidFill>
              <a:schemeClr val="accent3">
                <a:lumMod val="75000"/>
              </a:schemeClr>
            </a:solidFill>
            <a:prstDash val="solid"/>
            <a:miter lim="800000"/>
          </a:ln>
          <a:effectLst>
            <a:innerShdw blurRad="76200">
              <a:srgbClr val="000000"/>
            </a:inn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51520" y="260648"/>
            <a:ext cx="8640960" cy="1569660"/>
          </a:xfrm>
          <a:prstGeom prst="rect">
            <a:avLst/>
          </a:prstGeom>
        </p:spPr>
        <p:txBody>
          <a:bodyPr wrap="square">
            <a:spAutoFit/>
          </a:bodyPr>
          <a:lstStyle/>
          <a:p>
            <a:pPr algn="just"/>
            <a:r>
              <a:rPr lang="pt-BR" sz="2400" b="1" dirty="0"/>
              <a:t>11 - </a:t>
            </a:r>
            <a:r>
              <a:rPr lang="pt-BR" sz="2400" dirty="0"/>
              <a:t>Ocorrem lutas violentas entre adeptos das duas correntes por todo o Mediterrâneo oriental. Tropas do exército desembarcam em Alexandria para prender Atanásio, mas ele foge para Roma. Eusébio, no auge do poder, se torna bispo de Constantinopla</a:t>
            </a:r>
          </a:p>
        </p:txBody>
      </p:sp>
      <p:pic>
        <p:nvPicPr>
          <p:cNvPr id="8196" name="Picture 4" descr="http://galileu.globo.com/edic/173/imagens/cristo_10.jpg"/>
          <p:cNvPicPr>
            <a:picLocks noChangeAspect="1" noChangeArrowheads="1"/>
          </p:cNvPicPr>
          <p:nvPr/>
        </p:nvPicPr>
        <p:blipFill>
          <a:blip r:embed="rId2" cstate="print"/>
          <a:srcRect/>
          <a:stretch>
            <a:fillRect/>
          </a:stretch>
        </p:blipFill>
        <p:spPr bwMode="auto">
          <a:xfrm>
            <a:off x="2483768" y="2204864"/>
            <a:ext cx="4032448" cy="4032448"/>
          </a:xfrm>
          <a:prstGeom prst="rect">
            <a:avLst/>
          </a:prstGeom>
          <a:ln w="88900" cap="sq" cmpd="thickThin">
            <a:solidFill>
              <a:schemeClr val="accent4">
                <a:lumMod val="75000"/>
              </a:schemeClr>
            </a:solidFill>
            <a:prstDash val="solid"/>
            <a:miter lim="800000"/>
          </a:ln>
          <a:effectLst>
            <a:innerShdw blurRad="76200">
              <a:srgbClr val="000000"/>
            </a:inn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79512" y="188640"/>
            <a:ext cx="8784976" cy="3416320"/>
          </a:xfrm>
          <a:prstGeom prst="rect">
            <a:avLst/>
          </a:prstGeom>
        </p:spPr>
        <p:txBody>
          <a:bodyPr wrap="square">
            <a:spAutoFit/>
          </a:bodyPr>
          <a:lstStyle/>
          <a:p>
            <a:pPr algn="just"/>
            <a:r>
              <a:rPr lang="pt-BR" sz="2400" b="1" dirty="0"/>
              <a:t>12 - </a:t>
            </a:r>
            <a:r>
              <a:rPr lang="pt-BR" sz="2400" dirty="0"/>
              <a:t>Eusébio morre. Os adeptos de Atanásio tentam entronizar como novo bispo um dos seus, Paulo. Isso gera lutas violentas em Constantinopla, inclusive incêndios. Constâncio envia um general para prender Paulo, mas o militar morre espancado por uma multidão. As metades oriental e ocidental do império estão cindidas. Constante ameaça Constâncio com o uso da força para defender Atanásio. </a:t>
            </a:r>
            <a:endParaRPr lang="pt-BR" sz="2400" dirty="0" smtClean="0"/>
          </a:p>
          <a:p>
            <a:pPr algn="just"/>
            <a:r>
              <a:rPr lang="pt-BR" sz="2400" dirty="0" smtClean="0"/>
              <a:t>Risco </a:t>
            </a:r>
            <a:r>
              <a:rPr lang="pt-BR" sz="2400" dirty="0"/>
              <a:t>de uma guerra civil entre </a:t>
            </a:r>
            <a:endParaRPr lang="pt-BR" sz="2400" dirty="0" smtClean="0"/>
          </a:p>
          <a:p>
            <a:pPr algn="just"/>
            <a:r>
              <a:rPr lang="pt-BR" sz="2400" dirty="0" smtClean="0"/>
              <a:t>Constante </a:t>
            </a:r>
            <a:r>
              <a:rPr lang="pt-BR" sz="2400" dirty="0"/>
              <a:t>e seu irmão</a:t>
            </a:r>
          </a:p>
        </p:txBody>
      </p:sp>
      <p:pic>
        <p:nvPicPr>
          <p:cNvPr id="9220" name="Picture 4" descr="http://galileu.globo.com/edic/173/imagens/cristo_11.jpg"/>
          <p:cNvPicPr>
            <a:picLocks noChangeAspect="1" noChangeArrowheads="1"/>
          </p:cNvPicPr>
          <p:nvPr/>
        </p:nvPicPr>
        <p:blipFill>
          <a:blip r:embed="rId2" cstate="print"/>
          <a:srcRect/>
          <a:stretch>
            <a:fillRect/>
          </a:stretch>
        </p:blipFill>
        <p:spPr bwMode="auto">
          <a:xfrm>
            <a:off x="4427984" y="2780928"/>
            <a:ext cx="3672408" cy="3672408"/>
          </a:xfrm>
          <a:prstGeom prst="rect">
            <a:avLst/>
          </a:prstGeom>
          <a:ln w="88900" cap="sq" cmpd="thickThin">
            <a:solidFill>
              <a:srgbClr val="EA8B00"/>
            </a:solidFill>
            <a:prstDash val="solid"/>
            <a:miter lim="800000"/>
          </a:ln>
          <a:effectLst>
            <a:innerShdw blurRad="76200">
              <a:srgbClr val="000000"/>
            </a:inn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51520" y="188640"/>
            <a:ext cx="8712968" cy="1569660"/>
          </a:xfrm>
          <a:prstGeom prst="rect">
            <a:avLst/>
          </a:prstGeom>
        </p:spPr>
        <p:txBody>
          <a:bodyPr wrap="square">
            <a:spAutoFit/>
          </a:bodyPr>
          <a:lstStyle/>
          <a:p>
            <a:pPr algn="just"/>
            <a:r>
              <a:rPr lang="pt-BR" sz="2400" b="1" dirty="0"/>
              <a:t>13 - </a:t>
            </a:r>
            <a:r>
              <a:rPr lang="pt-BR" sz="2400" dirty="0"/>
              <a:t>Constâncio se torna o único líder do império e vê os adeptos de Atanásio como uma ameaça à estabilidade. Ele força a convocação de um outro concílio que adota um credo para </a:t>
            </a:r>
            <a:r>
              <a:rPr lang="pt-BR" sz="2400" dirty="0" smtClean="0"/>
              <a:t>substituir </a:t>
            </a:r>
            <a:r>
              <a:rPr lang="pt-BR" sz="2400" dirty="0"/>
              <a:t>o de Nicéia. Mas ele morre pouco depois</a:t>
            </a:r>
          </a:p>
        </p:txBody>
      </p:sp>
      <p:pic>
        <p:nvPicPr>
          <p:cNvPr id="10244" name="Picture 4" descr="http://galileu.globo.com/edic/173/imagens/cristo_12.jpg"/>
          <p:cNvPicPr>
            <a:picLocks noChangeAspect="1" noChangeArrowheads="1"/>
          </p:cNvPicPr>
          <p:nvPr/>
        </p:nvPicPr>
        <p:blipFill>
          <a:blip r:embed="rId2" cstate="print"/>
          <a:srcRect/>
          <a:stretch>
            <a:fillRect/>
          </a:stretch>
        </p:blipFill>
        <p:spPr bwMode="auto">
          <a:xfrm>
            <a:off x="2123728" y="2204864"/>
            <a:ext cx="3816424" cy="3816424"/>
          </a:xfrm>
          <a:prstGeom prst="rect">
            <a:avLst/>
          </a:prstGeom>
          <a:ln w="88900" cap="sq" cmpd="thickThin">
            <a:solidFill>
              <a:srgbClr val="7030A0"/>
            </a:solidFill>
            <a:prstDash val="solid"/>
            <a:miter lim="800000"/>
          </a:ln>
          <a:effectLst>
            <a:innerShdw blurRad="76200">
              <a:srgbClr val="000000"/>
            </a:inn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23528" y="332656"/>
            <a:ext cx="8568952" cy="1200329"/>
          </a:xfrm>
          <a:prstGeom prst="rect">
            <a:avLst/>
          </a:prstGeom>
        </p:spPr>
        <p:txBody>
          <a:bodyPr wrap="square">
            <a:spAutoFit/>
          </a:bodyPr>
          <a:lstStyle/>
          <a:p>
            <a:pPr algn="just"/>
            <a:r>
              <a:rPr lang="pt-BR" sz="2400" b="1" dirty="0"/>
              <a:t>14 - </a:t>
            </a:r>
            <a:r>
              <a:rPr lang="pt-BR" sz="2400" dirty="0"/>
              <a:t>O trono romano passa por vários ocupantes em poucos anos, enquanto o império sofre fortes reveses militares. Um general, Teodósio, consegue estabilizar a situação</a:t>
            </a:r>
          </a:p>
        </p:txBody>
      </p:sp>
      <p:pic>
        <p:nvPicPr>
          <p:cNvPr id="11268" name="Picture 4" descr="http://galileu.globo.com/edic/173/imagens/cristo_17.jpg"/>
          <p:cNvPicPr>
            <a:picLocks noChangeAspect="1" noChangeArrowheads="1"/>
          </p:cNvPicPr>
          <p:nvPr/>
        </p:nvPicPr>
        <p:blipFill>
          <a:blip r:embed="rId2" cstate="print"/>
          <a:srcRect/>
          <a:stretch>
            <a:fillRect/>
          </a:stretch>
        </p:blipFill>
        <p:spPr bwMode="auto">
          <a:xfrm>
            <a:off x="2483768" y="2060848"/>
            <a:ext cx="3744416" cy="3744416"/>
          </a:xfrm>
          <a:prstGeom prst="rect">
            <a:avLst/>
          </a:prstGeom>
          <a:ln w="88900" cap="sq" cmpd="thickThin">
            <a:solidFill>
              <a:srgbClr val="C00000"/>
            </a:solidFill>
            <a:prstDash val="solid"/>
            <a:miter lim="800000"/>
          </a:ln>
          <a:effectLst>
            <a:innerShdw blurRad="76200">
              <a:srgbClr val="000000"/>
            </a:inn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88640"/>
            <a:ext cx="8640960" cy="1569660"/>
          </a:xfrm>
          <a:prstGeom prst="rect">
            <a:avLst/>
          </a:prstGeom>
        </p:spPr>
        <p:txBody>
          <a:bodyPr wrap="square">
            <a:spAutoFit/>
          </a:bodyPr>
          <a:lstStyle/>
          <a:p>
            <a:pPr algn="just"/>
            <a:r>
              <a:rPr lang="pt-BR" sz="2400" b="1" dirty="0"/>
              <a:t>15</a:t>
            </a:r>
            <a:r>
              <a:rPr lang="pt-BR" sz="2400" dirty="0"/>
              <a:t> - Teodósio se aproxima dos bispos do ocidente e publica um edito defendendo o credo </a:t>
            </a:r>
            <a:r>
              <a:rPr lang="pt-BR" sz="2400" dirty="0" err="1"/>
              <a:t>niceno</a:t>
            </a:r>
            <a:r>
              <a:rPr lang="pt-BR" sz="2400" dirty="0"/>
              <a:t>. Ele ordena a perseguição dos arianos e consolida o cristianismo como religião oficial do império. É a vitória dos ortodoxos</a:t>
            </a:r>
          </a:p>
        </p:txBody>
      </p:sp>
      <p:pic>
        <p:nvPicPr>
          <p:cNvPr id="26626" name="Picture 2" descr="http://galileu.globo.com/edic/173/imagens/cristo_13.jpg"/>
          <p:cNvPicPr>
            <a:picLocks noChangeAspect="1" noChangeArrowheads="1"/>
          </p:cNvPicPr>
          <p:nvPr/>
        </p:nvPicPr>
        <p:blipFill>
          <a:blip r:embed="rId2" cstate="print"/>
          <a:srcRect/>
          <a:stretch>
            <a:fillRect/>
          </a:stretch>
        </p:blipFill>
        <p:spPr bwMode="auto">
          <a:xfrm>
            <a:off x="2627784" y="2276872"/>
            <a:ext cx="3672408" cy="3672408"/>
          </a:xfrm>
          <a:prstGeom prst="rect">
            <a:avLst/>
          </a:prstGeom>
          <a:ln w="88900" cap="sq" cmpd="thickThin">
            <a:solidFill>
              <a:schemeClr val="tx2">
                <a:lumMod val="75000"/>
              </a:schemeClr>
            </a:solidFill>
            <a:prstDash val="solid"/>
            <a:miter lim="800000"/>
          </a:ln>
          <a:effectLst>
            <a:innerShdw blurRad="76200">
              <a:srgbClr val="000000"/>
            </a:inn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79512" y="260648"/>
            <a:ext cx="8568952" cy="1200329"/>
          </a:xfrm>
          <a:prstGeom prst="rect">
            <a:avLst/>
          </a:prstGeom>
          <a:noFill/>
        </p:spPr>
        <p:txBody>
          <a:bodyPr wrap="square" rtlCol="0">
            <a:spAutoFit/>
          </a:bodyPr>
          <a:lstStyle/>
          <a:p>
            <a:pPr algn="just"/>
            <a:r>
              <a:rPr lang="pt-BR" sz="2400" dirty="0" smtClean="0"/>
              <a:t>1. </a:t>
            </a:r>
            <a:r>
              <a:rPr lang="pt-BR" sz="2400" dirty="0"/>
              <a:t> Em Alexandria, o padre </a:t>
            </a:r>
            <a:r>
              <a:rPr lang="pt-BR" sz="2400" dirty="0" err="1"/>
              <a:t>Ário</a:t>
            </a:r>
            <a:r>
              <a:rPr lang="pt-BR" sz="2400" dirty="0"/>
              <a:t> afirma em seus sermões que Jesus é subordinado a Deus, e não o próprio Deus. Bom pregador e poeta, </a:t>
            </a:r>
            <a:r>
              <a:rPr lang="pt-BR" sz="2400" dirty="0" err="1"/>
              <a:t>Ário</a:t>
            </a:r>
            <a:r>
              <a:rPr lang="pt-BR" sz="2400" dirty="0"/>
              <a:t> torna-se uma figura popular</a:t>
            </a:r>
          </a:p>
        </p:txBody>
      </p:sp>
      <p:pic>
        <p:nvPicPr>
          <p:cNvPr id="12290" name="Picture 2" descr="http://galileu.globo.com/edic/173/imagens/cristo_02.jpg"/>
          <p:cNvPicPr>
            <a:picLocks noChangeAspect="1" noChangeArrowheads="1"/>
          </p:cNvPicPr>
          <p:nvPr/>
        </p:nvPicPr>
        <p:blipFill>
          <a:blip r:embed="rId2" cstate="print"/>
          <a:srcRect/>
          <a:stretch>
            <a:fillRect/>
          </a:stretch>
        </p:blipFill>
        <p:spPr bwMode="auto">
          <a:xfrm>
            <a:off x="2843808" y="2276872"/>
            <a:ext cx="3888432" cy="3888432"/>
          </a:xfrm>
          <a:prstGeom prst="rect">
            <a:avLst/>
          </a:prstGeom>
          <a:ln w="88900" cap="sq" cmpd="thickThin">
            <a:solidFill>
              <a:schemeClr val="accent3">
                <a:lumMod val="75000"/>
              </a:schemeClr>
            </a:solidFill>
            <a:prstDash val="solid"/>
            <a:miter lim="800000"/>
          </a:ln>
          <a:effectLst>
            <a:innerShdw blurRad="76200">
              <a:srgbClr val="000000"/>
            </a:inn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79512" y="332656"/>
            <a:ext cx="8712968" cy="1200329"/>
          </a:xfrm>
          <a:prstGeom prst="rect">
            <a:avLst/>
          </a:prstGeom>
        </p:spPr>
        <p:txBody>
          <a:bodyPr wrap="square">
            <a:spAutoFit/>
          </a:bodyPr>
          <a:lstStyle/>
          <a:p>
            <a:pPr algn="just"/>
            <a:r>
              <a:rPr lang="pt-BR" sz="2400" b="1" dirty="0"/>
              <a:t>2 - </a:t>
            </a:r>
            <a:r>
              <a:rPr lang="pt-BR" sz="2400" dirty="0"/>
              <a:t>Alexandre, o bispo de Alexandria, convoca </a:t>
            </a:r>
            <a:r>
              <a:rPr lang="pt-BR" sz="2400" dirty="0" err="1"/>
              <a:t>Ário</a:t>
            </a:r>
            <a:r>
              <a:rPr lang="pt-BR" sz="2400" dirty="0"/>
              <a:t> para explicar suas </a:t>
            </a:r>
            <a:r>
              <a:rPr lang="pt-BR" sz="2400" dirty="0" smtClean="0"/>
              <a:t>ideias, </a:t>
            </a:r>
            <a:r>
              <a:rPr lang="pt-BR" sz="2400" dirty="0"/>
              <a:t>as quais julga incorretas. Ele o excomunga e bane de Alexandria</a:t>
            </a:r>
          </a:p>
        </p:txBody>
      </p:sp>
      <p:pic>
        <p:nvPicPr>
          <p:cNvPr id="2052" name="Picture 4" descr="http://galileu.globo.com/edic/173/imagens/cristo_03.jpg"/>
          <p:cNvPicPr>
            <a:picLocks noChangeAspect="1" noChangeArrowheads="1"/>
          </p:cNvPicPr>
          <p:nvPr/>
        </p:nvPicPr>
        <p:blipFill>
          <a:blip r:embed="rId2" cstate="print"/>
          <a:srcRect/>
          <a:stretch>
            <a:fillRect/>
          </a:stretch>
        </p:blipFill>
        <p:spPr bwMode="auto">
          <a:xfrm>
            <a:off x="2411760" y="2204864"/>
            <a:ext cx="3744416" cy="3744416"/>
          </a:xfrm>
          <a:prstGeom prst="rect">
            <a:avLst/>
          </a:prstGeom>
          <a:ln w="88900" cap="sq" cmpd="thickThin">
            <a:solidFill>
              <a:schemeClr val="accent2">
                <a:lumMod val="60000"/>
                <a:lumOff val="40000"/>
              </a:schemeClr>
            </a:solidFill>
            <a:prstDash val="solid"/>
            <a:miter lim="800000"/>
          </a:ln>
          <a:effectLst>
            <a:innerShdw blurRad="76200">
              <a:srgbClr val="000000"/>
            </a:inn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51520" y="260648"/>
            <a:ext cx="8640960" cy="1569660"/>
          </a:xfrm>
          <a:prstGeom prst="rect">
            <a:avLst/>
          </a:prstGeom>
        </p:spPr>
        <p:txBody>
          <a:bodyPr wrap="square">
            <a:spAutoFit/>
          </a:bodyPr>
          <a:lstStyle/>
          <a:p>
            <a:pPr algn="just"/>
            <a:r>
              <a:rPr lang="pt-BR" sz="2400" b="1" dirty="0"/>
              <a:t>3 -</a:t>
            </a:r>
            <a:r>
              <a:rPr lang="pt-BR" sz="2400" dirty="0"/>
              <a:t> </a:t>
            </a:r>
            <a:r>
              <a:rPr lang="pt-BR" sz="2400" dirty="0" err="1"/>
              <a:t>Ário</a:t>
            </a:r>
            <a:r>
              <a:rPr lang="pt-BR" sz="2400" dirty="0"/>
              <a:t> foge para Antioquia onde o bispo local, Eusébio, é seu amigo e figura poderosa na região oriental do império. Eusébio convoca um concílio, uma reunião de bispos para debater a doutrina, o qual conclui que as </a:t>
            </a:r>
            <a:r>
              <a:rPr lang="pt-BR" sz="2400" dirty="0" smtClean="0"/>
              <a:t>ideias </a:t>
            </a:r>
            <a:r>
              <a:rPr lang="pt-BR" sz="2400" dirty="0"/>
              <a:t>de </a:t>
            </a:r>
            <a:r>
              <a:rPr lang="pt-BR" sz="2400" dirty="0" err="1"/>
              <a:t>Ário</a:t>
            </a:r>
            <a:r>
              <a:rPr lang="pt-BR" sz="2400" dirty="0"/>
              <a:t> não são heréticas</a:t>
            </a:r>
          </a:p>
        </p:txBody>
      </p:sp>
      <p:pic>
        <p:nvPicPr>
          <p:cNvPr id="3076" name="Picture 4" descr="http://galileu.globo.com/edic/173/imagens/cristo_04.jpg"/>
          <p:cNvPicPr>
            <a:picLocks noChangeAspect="1" noChangeArrowheads="1"/>
          </p:cNvPicPr>
          <p:nvPr/>
        </p:nvPicPr>
        <p:blipFill>
          <a:blip r:embed="rId2" cstate="print"/>
          <a:srcRect/>
          <a:stretch>
            <a:fillRect/>
          </a:stretch>
        </p:blipFill>
        <p:spPr bwMode="auto">
          <a:xfrm>
            <a:off x="2195736" y="2420888"/>
            <a:ext cx="3816424" cy="3816424"/>
          </a:xfrm>
          <a:prstGeom prst="rect">
            <a:avLst/>
          </a:prstGeom>
          <a:ln w="88900" cap="sq" cmpd="thickThin">
            <a:solidFill>
              <a:schemeClr val="accent3">
                <a:lumMod val="75000"/>
              </a:schemeClr>
            </a:solidFill>
            <a:prstDash val="solid"/>
            <a:miter lim="800000"/>
          </a:ln>
          <a:effectLst>
            <a:innerShdw blurRad="76200">
              <a:srgbClr val="000000"/>
            </a:inn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72008" y="79464"/>
            <a:ext cx="8892480" cy="2677656"/>
          </a:xfrm>
          <a:prstGeom prst="rect">
            <a:avLst/>
          </a:prstGeom>
        </p:spPr>
        <p:txBody>
          <a:bodyPr wrap="square">
            <a:spAutoFit/>
          </a:bodyPr>
          <a:lstStyle/>
          <a:p>
            <a:pPr algn="just"/>
            <a:r>
              <a:rPr lang="pt-BR" sz="2400" b="1" dirty="0"/>
              <a:t>4 -</a:t>
            </a:r>
            <a:r>
              <a:rPr lang="pt-BR" sz="2400" dirty="0"/>
              <a:t> Preocupado com a divisão entre adeptos e adversários de </a:t>
            </a:r>
            <a:r>
              <a:rPr lang="pt-BR" sz="2400" dirty="0" err="1"/>
              <a:t>Ário</a:t>
            </a:r>
            <a:r>
              <a:rPr lang="pt-BR" sz="2400" dirty="0"/>
              <a:t>, o imperador Constantino convoca um concílio na cidade de Nicéia. Alexandre comparece levando seu pupilo Atanásio, que será o grande adversário dos arianos. O líder dos arianos é Eusébio. Os participantes criam um credo que condena indiretamente as </a:t>
            </a:r>
            <a:r>
              <a:rPr lang="pt-BR" sz="2400" dirty="0" smtClean="0"/>
              <a:t>ideias </a:t>
            </a:r>
            <a:r>
              <a:rPr lang="pt-BR" sz="2400" dirty="0"/>
              <a:t>arianas. </a:t>
            </a:r>
            <a:r>
              <a:rPr lang="pt-BR" sz="2400" dirty="0" err="1"/>
              <a:t>Ário</a:t>
            </a:r>
            <a:r>
              <a:rPr lang="pt-BR" sz="2400" dirty="0"/>
              <a:t> se recusa a validar o credo e é expulso. Eusébio pouco depois será exilado</a:t>
            </a:r>
          </a:p>
        </p:txBody>
      </p:sp>
      <p:pic>
        <p:nvPicPr>
          <p:cNvPr id="15362" name="Picture 2" descr="http://galileu.globo.com/edic/173/imagens/cristo_05.jpg"/>
          <p:cNvPicPr>
            <a:picLocks noChangeAspect="1" noChangeArrowheads="1"/>
          </p:cNvPicPr>
          <p:nvPr/>
        </p:nvPicPr>
        <p:blipFill>
          <a:blip r:embed="rId2" cstate="print"/>
          <a:srcRect/>
          <a:stretch>
            <a:fillRect/>
          </a:stretch>
        </p:blipFill>
        <p:spPr bwMode="auto">
          <a:xfrm>
            <a:off x="2411760" y="2780928"/>
            <a:ext cx="3600400" cy="331236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79512" y="116632"/>
            <a:ext cx="8784976" cy="1938992"/>
          </a:xfrm>
          <a:prstGeom prst="rect">
            <a:avLst/>
          </a:prstGeom>
        </p:spPr>
        <p:txBody>
          <a:bodyPr wrap="square">
            <a:spAutoFit/>
          </a:bodyPr>
          <a:lstStyle/>
          <a:p>
            <a:pPr algn="just"/>
            <a:r>
              <a:rPr lang="pt-BR" sz="2400" b="1" dirty="0"/>
              <a:t>5 -</a:t>
            </a:r>
            <a:r>
              <a:rPr lang="pt-BR" sz="2400" dirty="0"/>
              <a:t> Numa reviravolta, Constantino chama Eusébio de volta do exílio e o nomeia seu conselheiro particular. Sob o patrocínio de Eusébio é convocado um novo concílio que considera as </a:t>
            </a:r>
            <a:r>
              <a:rPr lang="pt-BR" sz="2400" dirty="0" smtClean="0"/>
              <a:t>ideias </a:t>
            </a:r>
            <a:r>
              <a:rPr lang="pt-BR" sz="2400" dirty="0"/>
              <a:t>de </a:t>
            </a:r>
            <a:r>
              <a:rPr lang="pt-BR" sz="2400" dirty="0" err="1"/>
              <a:t>Ário</a:t>
            </a:r>
            <a:r>
              <a:rPr lang="pt-BR" sz="2400" dirty="0"/>
              <a:t> corretas. Constantino exige que o bispo Alexandre readmita </a:t>
            </a:r>
            <a:r>
              <a:rPr lang="pt-BR" sz="2400" dirty="0" err="1"/>
              <a:t>Ário</a:t>
            </a:r>
            <a:r>
              <a:rPr lang="pt-BR" sz="2400" dirty="0"/>
              <a:t> a sua igreja em Alexandria</a:t>
            </a:r>
          </a:p>
        </p:txBody>
      </p:sp>
      <p:pic>
        <p:nvPicPr>
          <p:cNvPr id="4100" name="Picture 4" descr="http://galileu.globo.com/edic/173/imagens/cristo_06.jpg"/>
          <p:cNvPicPr>
            <a:picLocks noChangeAspect="1" noChangeArrowheads="1"/>
          </p:cNvPicPr>
          <p:nvPr/>
        </p:nvPicPr>
        <p:blipFill>
          <a:blip r:embed="rId2" cstate="print"/>
          <a:srcRect/>
          <a:stretch>
            <a:fillRect/>
          </a:stretch>
        </p:blipFill>
        <p:spPr bwMode="auto">
          <a:xfrm>
            <a:off x="2627784" y="2348880"/>
            <a:ext cx="3744416" cy="3744416"/>
          </a:xfrm>
          <a:prstGeom prst="rect">
            <a:avLst/>
          </a:prstGeom>
          <a:ln w="88900" cap="sq" cmpd="thickThin">
            <a:solidFill>
              <a:schemeClr val="accent2">
                <a:lumMod val="75000"/>
              </a:schemeClr>
            </a:solidFill>
            <a:prstDash val="solid"/>
            <a:miter lim="800000"/>
          </a:ln>
          <a:effectLst>
            <a:innerShdw blurRad="76200">
              <a:srgbClr val="000000"/>
            </a:inn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51520" y="188640"/>
            <a:ext cx="8640960" cy="1200329"/>
          </a:xfrm>
          <a:prstGeom prst="rect">
            <a:avLst/>
          </a:prstGeom>
        </p:spPr>
        <p:txBody>
          <a:bodyPr wrap="square">
            <a:spAutoFit/>
          </a:bodyPr>
          <a:lstStyle/>
          <a:p>
            <a:pPr algn="just"/>
            <a:r>
              <a:rPr lang="pt-BR" sz="2400" b="1" dirty="0"/>
              <a:t>6 -</a:t>
            </a:r>
            <a:r>
              <a:rPr lang="pt-BR" sz="2400" dirty="0"/>
              <a:t> Alexandre se recusa terminantemente a readmitir </a:t>
            </a:r>
            <a:r>
              <a:rPr lang="pt-BR" sz="2400" dirty="0" err="1"/>
              <a:t>Ário</a:t>
            </a:r>
            <a:r>
              <a:rPr lang="pt-BR" sz="2400" dirty="0"/>
              <a:t> e morre pouco depois. Atanásio se torna bispo de Alexandria. Ele organiza uma resistência por vezes violenta contra os partidários de </a:t>
            </a:r>
            <a:r>
              <a:rPr lang="pt-BR" sz="2400" dirty="0" err="1"/>
              <a:t>Ário</a:t>
            </a:r>
            <a:endParaRPr lang="pt-BR" sz="2400" dirty="0"/>
          </a:p>
        </p:txBody>
      </p:sp>
      <p:pic>
        <p:nvPicPr>
          <p:cNvPr id="5124" name="Picture 4" descr="http://galileu.globo.com/edic/173/imagens/cristo_07.jpg"/>
          <p:cNvPicPr>
            <a:picLocks noChangeAspect="1" noChangeArrowheads="1"/>
          </p:cNvPicPr>
          <p:nvPr/>
        </p:nvPicPr>
        <p:blipFill>
          <a:blip r:embed="rId2" cstate="print"/>
          <a:srcRect/>
          <a:stretch>
            <a:fillRect/>
          </a:stretch>
        </p:blipFill>
        <p:spPr bwMode="auto">
          <a:xfrm>
            <a:off x="2555776" y="2132856"/>
            <a:ext cx="3600400" cy="3600400"/>
          </a:xfrm>
          <a:prstGeom prst="rect">
            <a:avLst/>
          </a:prstGeom>
          <a:ln w="88900" cap="sq" cmpd="thickThin">
            <a:solidFill>
              <a:srgbClr val="009999"/>
            </a:solidFill>
            <a:prstDash val="solid"/>
            <a:miter lim="800000"/>
          </a:ln>
          <a:effectLst>
            <a:innerShdw blurRad="76200">
              <a:srgbClr val="000000"/>
            </a:inn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72008" y="49848"/>
            <a:ext cx="8892480" cy="1938992"/>
          </a:xfrm>
          <a:prstGeom prst="rect">
            <a:avLst/>
          </a:prstGeom>
        </p:spPr>
        <p:txBody>
          <a:bodyPr wrap="square">
            <a:spAutoFit/>
          </a:bodyPr>
          <a:lstStyle/>
          <a:p>
            <a:pPr algn="just"/>
            <a:r>
              <a:rPr lang="pt-BR" sz="2400" b="1" dirty="0"/>
              <a:t>7 -</a:t>
            </a:r>
            <a:r>
              <a:rPr lang="pt-BR" sz="2400" dirty="0"/>
              <a:t> O imperador funda uma nova capital, Constantinopla. Atanásio é furiosamente perseguido e acusado de organizar o espancamento de cristãos arianos. Ele não nega as acusações, mas vai até Constantinopla falar com o imperador, a quem consegue impressionar favoravelmente</a:t>
            </a:r>
          </a:p>
        </p:txBody>
      </p:sp>
      <p:pic>
        <p:nvPicPr>
          <p:cNvPr id="6148" name="Picture 4" descr="http://galileu.globo.com/edic/173/imagens/cristo_16.jpg"/>
          <p:cNvPicPr>
            <a:picLocks noChangeAspect="1" noChangeArrowheads="1"/>
          </p:cNvPicPr>
          <p:nvPr/>
        </p:nvPicPr>
        <p:blipFill>
          <a:blip r:embed="rId2" cstate="print"/>
          <a:srcRect/>
          <a:stretch>
            <a:fillRect/>
          </a:stretch>
        </p:blipFill>
        <p:spPr bwMode="auto">
          <a:xfrm>
            <a:off x="2339752" y="2204864"/>
            <a:ext cx="4032448" cy="4032448"/>
          </a:xfrm>
          <a:prstGeom prst="rect">
            <a:avLst/>
          </a:prstGeom>
          <a:ln w="88900" cap="sq" cmpd="thickThin">
            <a:solidFill>
              <a:srgbClr val="009999"/>
            </a:solidFill>
            <a:prstDash val="solid"/>
            <a:miter lim="800000"/>
          </a:ln>
          <a:effectLst>
            <a:innerShdw blurRad="76200">
              <a:srgbClr val="000000"/>
            </a:inn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51520" y="116632"/>
            <a:ext cx="8640960" cy="1938992"/>
          </a:xfrm>
          <a:prstGeom prst="rect">
            <a:avLst/>
          </a:prstGeom>
        </p:spPr>
        <p:txBody>
          <a:bodyPr wrap="square">
            <a:spAutoFit/>
          </a:bodyPr>
          <a:lstStyle/>
          <a:p>
            <a:pPr algn="just"/>
            <a:r>
              <a:rPr lang="pt-BR" sz="2400" b="1" dirty="0"/>
              <a:t>8 - </a:t>
            </a:r>
            <a:r>
              <a:rPr lang="pt-BR" sz="2400" dirty="0" err="1"/>
              <a:t>Ário</a:t>
            </a:r>
            <a:r>
              <a:rPr lang="pt-BR" sz="2400" dirty="0"/>
              <a:t> escreve a Constantino reclamando que ainda não foi reintegrado à sua igreja. Constantino se sente ofendido pelo tom da carta e responde chamando-o de inimigo da religião. </a:t>
            </a:r>
            <a:r>
              <a:rPr lang="pt-BR" sz="2400" dirty="0" err="1"/>
              <a:t>Ário</a:t>
            </a:r>
            <a:r>
              <a:rPr lang="pt-BR" sz="2400" dirty="0"/>
              <a:t> vai a Constantinopla e se reaproxima de Constantino, que se dispõe a ajudá-lo diretamente a voltar para Alexandria</a:t>
            </a:r>
          </a:p>
        </p:txBody>
      </p:sp>
      <p:pic>
        <p:nvPicPr>
          <p:cNvPr id="14338" name="Picture 2" descr="http://galileu.globo.com/edic/173/imagens/cristo_08.jpg"/>
          <p:cNvPicPr>
            <a:picLocks noChangeAspect="1" noChangeArrowheads="1"/>
          </p:cNvPicPr>
          <p:nvPr/>
        </p:nvPicPr>
        <p:blipFill>
          <a:blip r:embed="rId2" cstate="print"/>
          <a:srcRect/>
          <a:stretch>
            <a:fillRect/>
          </a:stretch>
        </p:blipFill>
        <p:spPr bwMode="auto">
          <a:xfrm>
            <a:off x="2699792" y="2636912"/>
            <a:ext cx="3672408" cy="3672408"/>
          </a:xfrm>
          <a:prstGeom prst="rect">
            <a:avLst/>
          </a:prstGeom>
          <a:ln w="88900" cap="sq" cmpd="thickThin">
            <a:solidFill>
              <a:schemeClr val="accent3">
                <a:lumMod val="75000"/>
              </a:schemeClr>
            </a:solidFill>
            <a:prstDash val="solid"/>
            <a:miter lim="800000"/>
          </a:ln>
          <a:effectLst>
            <a:innerShdw blurRad="76200">
              <a:srgbClr val="000000"/>
            </a:innerShdw>
          </a:effectLst>
        </p:spPr>
      </p:pic>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45</Words>
  <Application>Microsoft Office PowerPoint</Application>
  <PresentationFormat>Apresentação na tela (4:3)</PresentationFormat>
  <Paragraphs>28</Paragraphs>
  <Slides>16</Slides>
  <Notes>0</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Rosilene</dc:creator>
  <cp:lastModifiedBy>Rosilene</cp:lastModifiedBy>
  <cp:revision>14</cp:revision>
  <dcterms:created xsi:type="dcterms:W3CDTF">2012-12-04T16:24:59Z</dcterms:created>
  <dcterms:modified xsi:type="dcterms:W3CDTF">2012-12-04T18:14:33Z</dcterms:modified>
</cp:coreProperties>
</file>