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0" r:id="rId3"/>
    <p:sldId id="379" r:id="rId4"/>
    <p:sldId id="320" r:id="rId5"/>
    <p:sldId id="257" r:id="rId6"/>
    <p:sldId id="374" r:id="rId7"/>
    <p:sldId id="375" r:id="rId8"/>
    <p:sldId id="376" r:id="rId9"/>
    <p:sldId id="388" r:id="rId10"/>
    <p:sldId id="263" r:id="rId11"/>
    <p:sldId id="273" r:id="rId12"/>
    <p:sldId id="389" r:id="rId13"/>
    <p:sldId id="362" r:id="rId14"/>
    <p:sldId id="369" r:id="rId15"/>
    <p:sldId id="381" r:id="rId16"/>
    <p:sldId id="390" r:id="rId17"/>
    <p:sldId id="341" r:id="rId18"/>
    <p:sldId id="394" r:id="rId19"/>
    <p:sldId id="383" r:id="rId20"/>
    <p:sldId id="364" r:id="rId21"/>
    <p:sldId id="391" r:id="rId22"/>
    <p:sldId id="392" r:id="rId23"/>
    <p:sldId id="393" r:id="rId24"/>
    <p:sldId id="385" r:id="rId25"/>
    <p:sldId id="386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11FF-1AAA-42E3-93EC-1829D9481B71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E974D-DF9A-4F38-895D-EA546CD3748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59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400" b="1" dirty="0" err="1" smtClean="0"/>
              <a:t>Jz</a:t>
            </a:r>
            <a:r>
              <a:rPr lang="pt-BR" sz="1400" b="1" dirty="0" smtClean="0"/>
              <a:t>.2:6 a 23 e 17:6; 21:25</a:t>
            </a:r>
            <a:endParaRPr lang="pt-BR" sz="1400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E974D-DF9A-4F38-895D-EA546CD374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FA3B-DDF4-4584-90F2-2EAC4B7D81C0}" type="datetimeFigureOut">
              <a:rPr lang="pt-BR" smtClean="0"/>
              <a:pPr/>
              <a:t>18/12/2014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DB04-0C3D-4C6F-828F-3FA27B49E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a+rainha+ester&amp;source=images&amp;cd=&amp;cad=rja&amp;docid=5K7clRK6Urx5PM&amp;tbnid=0skRZXhKfwXF4M:&amp;ved=0CAUQjRw&amp;url=http://entretenimento.r7.com/a-historia-de-ester/page/3/&amp;ei=N9hAUbO0O--P0QHhyIDABw&amp;bvm=bv.43287494,d.dmQ&amp;psig=AFQjCNGx4Kh27YqafunZn92qJ6zRpN9B5w&amp;ust=136329017799733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//upload.wikimedia.org/wikipedia/commons/d/d8/Tomb_of_Daniel_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.br/url?sa=i&amp;rct=j&amp;q=A+Rainha+Ester&amp;source=images&amp;cd=&amp;cad=rja&amp;docid=9ilB6VKaxWIhOM&amp;tbnid=kzqwW0fEbOwJSM:&amp;ved=0CAUQjRw&amp;url=http://www.beth-shalom.com.br/artigos/rainha_ester.html&amp;ei=3u9AUcq2L46I9QTd7YDYDw&amp;bvm=bv.43287494,d.eWU&amp;psig=AFQjCNEwpng8Vjhbt3OkNMr2pq7M-G-uFQ&amp;ust=13632965966444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google.com.br/url?sa=i&amp;rct=j&amp;q=A+Rainha+Ester&amp;source=images&amp;cd=&amp;cad=rja&amp;docid=9ilB6VKaxWIhOM&amp;tbnid=kzqwW0fEbOwJSM:&amp;ved=0CAUQjRw&amp;url=http://princesadapureza.blogspot.com/2012_05_27_archive.html&amp;ei=LfBAUeugD4zW8gSqr4GoBA&amp;bvm=bv.43287494,d.eWU&amp;psig=AFQjCNEwpng8Vjhbt3OkNMr2pq7M-G-uFQ&amp;ust=136329659664443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.br/url?sa=i&amp;rct=j&amp;q=A+Rainha+Ester&amp;source=images&amp;cd=&amp;cad=rja&amp;docid=LgUVhI5LZdXRHM&amp;tbnid=y4cAXvUsHWMilM:&amp;ved=0CAUQjRw&amp;url=http://gilvaniamonique.blogspot.com/2011/02/qual-o-segredo-da-verdadeira-forca.html&amp;ei=cfJAUbqSGZGc9QTG54Fo&amp;bvm=bv.43287494,d.eWU&amp;psig=AFQjCNEwpng8Vjhbt3OkNMr2pq7M-G-uFQ&amp;ust=13632965966444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600" b="1" i="1" dirty="0" smtClean="0">
                <a:solidFill>
                  <a:srgbClr val="FF0000"/>
                </a:solidFill>
              </a:rPr>
              <a:t>O Livro de Ester</a:t>
            </a:r>
            <a:endParaRPr lang="pt-BR" sz="6600" i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5661248"/>
            <a:ext cx="7992888" cy="8640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b="1" i="1" dirty="0" smtClean="0">
                <a:solidFill>
                  <a:schemeClr val="tx1"/>
                </a:solidFill>
              </a:rPr>
              <a:t>Palavra-chave:</a:t>
            </a:r>
            <a:r>
              <a:rPr lang="pt-BR" b="1" i="1" dirty="0" smtClean="0">
                <a:solidFill>
                  <a:srgbClr val="FF0000"/>
                </a:solidFill>
              </a:rPr>
              <a:t>    </a:t>
            </a:r>
            <a:r>
              <a:rPr lang="pt-BR" sz="4400" b="1" i="1" dirty="0" smtClean="0">
                <a:solidFill>
                  <a:srgbClr val="C00000"/>
                </a:solidFill>
              </a:rPr>
              <a:t>“Providência” </a:t>
            </a:r>
            <a:endParaRPr lang="pt-BR" sz="4400" b="1" i="1" dirty="0">
              <a:solidFill>
                <a:srgbClr val="C0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2996952"/>
            <a:ext cx="40324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Autor desconhecido.</a:t>
            </a:r>
          </a:p>
          <a:p>
            <a:pPr algn="ctr"/>
            <a:endParaRPr lang="pt-BR" sz="2800" b="1" dirty="0" smtClean="0"/>
          </a:p>
          <a:p>
            <a:pPr algn="ctr"/>
            <a:r>
              <a:rPr lang="pt-BR" sz="2800" b="1" i="1" dirty="0" smtClean="0"/>
              <a:t>Sugestões: </a:t>
            </a:r>
            <a:r>
              <a:rPr lang="pt-BR" sz="2800" b="1" i="1" dirty="0" err="1" smtClean="0"/>
              <a:t>Mordecai</a:t>
            </a:r>
            <a:r>
              <a:rPr lang="pt-BR" sz="2800" b="1" i="1" dirty="0" smtClean="0"/>
              <a:t> (9:20) ou Esdras.</a:t>
            </a:r>
          </a:p>
        </p:txBody>
      </p:sp>
      <p:pic>
        <p:nvPicPr>
          <p:cNvPr id="27650" name="Picture 2" descr="http://entretenimento.r7.com/a-historia-de-ester/files/2012/12/Gabriela-Durlo-Ester-Munir-Chatack-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5" y="2492896"/>
            <a:ext cx="4028935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476672"/>
            <a:ext cx="6480720" cy="914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Versículo-chave do Livro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1844824"/>
            <a:ext cx="849694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i="1" dirty="0" smtClean="0"/>
              <a:t>"Porque, se de todo te calares agora, de outra parte se levantará para os judeus socorro e livramento, mas tu e a casa de teu pai perecereis; e quem sabe se para tal conjuntura como esta é que foste elevada a rainha?"  </a:t>
            </a:r>
          </a:p>
          <a:p>
            <a:r>
              <a:rPr lang="pt-BR" sz="3200" b="1" i="1" dirty="0" smtClean="0"/>
              <a:t>(4.14).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Esboço do</a:t>
            </a:r>
            <a:r>
              <a:rPr kumimoji="0" lang="pt-B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Livro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988840"/>
          <a:ext cx="7488832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2160240">
                <a:tc>
                  <a:txBody>
                    <a:bodyPr/>
                    <a:lstStyle/>
                    <a:p>
                      <a:pPr algn="ctr"/>
                      <a:endParaRPr lang="pt-BR" sz="40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4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capítulos 1 a 4</a:t>
                      </a:r>
                      <a:endParaRPr lang="pt-BR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40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capítulos 5 a 10</a:t>
                      </a:r>
                    </a:p>
                    <a:p>
                      <a:pPr algn="ctr"/>
                      <a:endParaRPr lang="pt-BR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 algn="ctr"/>
                      <a:r>
                        <a:rPr lang="pt-BR" sz="4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4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pt-BR" sz="4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oposição</a:t>
                      </a:r>
                      <a:r>
                        <a:rPr lang="pt-BR" sz="40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4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aos judeus</a:t>
                      </a:r>
                      <a:endParaRPr lang="pt-BR" sz="4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t-BR" sz="40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vitória</a:t>
                      </a:r>
                      <a:r>
                        <a:rPr lang="pt-BR" sz="4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4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dos judeus</a:t>
                      </a:r>
                    </a:p>
                    <a:p>
                      <a:pPr algn="ctr"/>
                      <a:endParaRPr lang="pt-BR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Esboço do</a:t>
            </a:r>
            <a:r>
              <a:rPr kumimoji="0" lang="pt-B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Livro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99592" y="1916832"/>
          <a:ext cx="7632848" cy="4176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6424"/>
                <a:gridCol w="3816424"/>
              </a:tblGrid>
              <a:tr h="1392155">
                <a:tc>
                  <a:txBody>
                    <a:bodyPr/>
                    <a:lstStyle/>
                    <a:p>
                      <a:endParaRPr lang="pt-BR" sz="3200" b="1" dirty="0" smtClean="0"/>
                    </a:p>
                    <a:p>
                      <a:r>
                        <a:rPr lang="pt-BR" sz="3200" b="1" dirty="0" smtClean="0"/>
                        <a:t>I. A Festa de </a:t>
                      </a:r>
                      <a:r>
                        <a:rPr lang="pt-BR" sz="3200" b="1" dirty="0" err="1" smtClean="0"/>
                        <a:t>Assuero</a:t>
                      </a:r>
                      <a:endParaRPr lang="pt-B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b="1" dirty="0" smtClean="0"/>
                    </a:p>
                    <a:p>
                      <a:r>
                        <a:rPr lang="pt-BR" sz="3200" b="1" dirty="0" smtClean="0"/>
                        <a:t>      Caps. 1,2</a:t>
                      </a:r>
                      <a:endParaRPr lang="pt-BR" sz="3200" b="1" dirty="0"/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endParaRPr lang="pt-BR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II. A </a:t>
                      </a:r>
                      <a:r>
                        <a:rPr lang="pt-BR" sz="3200" b="1" baseline="0" dirty="0" smtClean="0">
                          <a:solidFill>
                            <a:srgbClr val="FF0000"/>
                          </a:solidFill>
                        </a:rPr>
                        <a:t> Festa de Ester</a:t>
                      </a:r>
                      <a:endParaRPr lang="pt-BR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      Caps. 3 a 7</a:t>
                      </a:r>
                      <a:endParaRPr lang="pt-BR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92155">
                <a:tc>
                  <a:txBody>
                    <a:bodyPr/>
                    <a:lstStyle/>
                    <a:p>
                      <a:endParaRPr lang="pt-BR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III. A Festa de </a:t>
                      </a:r>
                      <a:r>
                        <a:rPr lang="pt-BR" sz="3200" b="1" dirty="0" err="1" smtClean="0">
                          <a:solidFill>
                            <a:srgbClr val="FF0000"/>
                          </a:solidFill>
                        </a:rPr>
                        <a:t>Purim</a:t>
                      </a:r>
                      <a:endParaRPr lang="pt-BR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pt-BR" sz="3200" b="1" dirty="0" smtClean="0">
                          <a:solidFill>
                            <a:srgbClr val="FF0000"/>
                          </a:solidFill>
                        </a:rPr>
                        <a:t>      Caps. 8 a 10</a:t>
                      </a:r>
                      <a:endParaRPr lang="pt-BR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i="1" dirty="0" smtClean="0">
                <a:solidFill>
                  <a:schemeClr val="tx2"/>
                </a:solidFill>
              </a:rPr>
              <a:t>A Cronologia do retorno do Cativeiro</a:t>
            </a:r>
            <a:endParaRPr lang="pt-BR" b="1" i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1268760"/>
            <a:ext cx="309634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pt-BR" b="1" dirty="0" smtClean="0"/>
              <a:t>1ª. Leva:  (governador)</a:t>
            </a:r>
          </a:p>
          <a:p>
            <a:pPr marL="514350" indent="-514350">
              <a:buNone/>
            </a:pPr>
            <a:r>
              <a:rPr lang="pt-BR" b="1" dirty="0" smtClean="0"/>
              <a:t>Com </a:t>
            </a:r>
            <a:r>
              <a:rPr lang="pt-BR" b="1" dirty="0" err="1" smtClean="0"/>
              <a:t>Zorobabel</a:t>
            </a:r>
            <a:r>
              <a:rPr lang="pt-BR" b="1" dirty="0" smtClean="0"/>
              <a:t> em 536 aC</a:t>
            </a:r>
          </a:p>
          <a:p>
            <a:pPr marL="514350" indent="-514350">
              <a:buNone/>
            </a:pPr>
            <a:endParaRPr lang="pt-BR" b="1" dirty="0" smtClean="0"/>
          </a:p>
          <a:p>
            <a:pPr marL="514350" indent="-514350">
              <a:buNone/>
            </a:pPr>
            <a:r>
              <a:rPr lang="pt-BR" b="1" dirty="0" smtClean="0"/>
              <a:t>- A reconstrução do Templo em 535 AC</a:t>
            </a:r>
          </a:p>
          <a:p>
            <a:pPr marL="514350" indent="-514350">
              <a:buNone/>
            </a:pPr>
            <a:r>
              <a:rPr lang="pt-BR" b="1" dirty="0" smtClean="0"/>
              <a:t>- O Ministério dos profetas Ageu e Zacarias </a:t>
            </a:r>
          </a:p>
          <a:p>
            <a:pPr marL="514350" indent="-514350">
              <a:buNone/>
            </a:pPr>
            <a:r>
              <a:rPr lang="pt-BR" b="1" dirty="0" smtClean="0"/>
              <a:t>          em 520 aC</a:t>
            </a:r>
          </a:p>
          <a:p>
            <a:pPr marL="514350" indent="-514350"/>
            <a:r>
              <a:rPr lang="pt-BR" b="1" dirty="0" smtClean="0"/>
              <a:t>-  A Dedicação do templo e do culto em 515 aC</a:t>
            </a:r>
          </a:p>
          <a:p>
            <a:pPr marL="514350" indent="-514350"/>
            <a:r>
              <a:rPr lang="pt-BR" b="1" dirty="0" smtClean="0"/>
              <a:t>- </a:t>
            </a:r>
            <a:r>
              <a:rPr lang="pt-BR" sz="2400" b="1" i="1" dirty="0" smtClean="0">
                <a:solidFill>
                  <a:srgbClr val="FFFF00"/>
                </a:solidFill>
              </a:rPr>
              <a:t>Os acontecimentos do livro de Ester em 478 a 473 aC</a:t>
            </a:r>
          </a:p>
        </p:txBody>
      </p:sp>
      <p:sp>
        <p:nvSpPr>
          <p:cNvPr id="6" name="Retângulo 5"/>
          <p:cNvSpPr/>
          <p:nvPr/>
        </p:nvSpPr>
        <p:spPr>
          <a:xfrm>
            <a:off x="3347864" y="2996952"/>
            <a:ext cx="288032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pt-BR" b="1" dirty="0" smtClean="0"/>
              <a:t>2ª. Leva: (sacerdote)</a:t>
            </a:r>
          </a:p>
          <a:p>
            <a:pPr marL="514350" indent="-514350">
              <a:buNone/>
            </a:pPr>
            <a:r>
              <a:rPr lang="pt-BR" b="1" dirty="0" smtClean="0"/>
              <a:t> com Esdras em 458 aC</a:t>
            </a:r>
          </a:p>
          <a:p>
            <a:pPr marL="514350" indent="-514350">
              <a:buNone/>
            </a:pPr>
            <a:endParaRPr lang="pt-BR" b="1" dirty="0" smtClean="0"/>
          </a:p>
          <a:p>
            <a:pPr marL="514350" indent="-514350">
              <a:buNone/>
            </a:pPr>
            <a:r>
              <a:rPr lang="pt-BR" b="1" dirty="0" smtClean="0"/>
              <a:t>        - A restauração espiritual do povo da aliança – 7:10</a:t>
            </a:r>
          </a:p>
        </p:txBody>
      </p:sp>
      <p:sp>
        <p:nvSpPr>
          <p:cNvPr id="7" name="Retângulo 6"/>
          <p:cNvSpPr/>
          <p:nvPr/>
        </p:nvSpPr>
        <p:spPr>
          <a:xfrm>
            <a:off x="6372200" y="3933056"/>
            <a:ext cx="2592288" cy="2691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pt-BR" b="1" dirty="0" smtClean="0"/>
              <a:t>3ª. Leva: (Governador)</a:t>
            </a:r>
          </a:p>
          <a:p>
            <a:pPr marL="514350" indent="-514350">
              <a:buNone/>
            </a:pPr>
            <a:r>
              <a:rPr lang="pt-BR" b="1" dirty="0" smtClean="0"/>
              <a:t> com </a:t>
            </a:r>
            <a:r>
              <a:rPr lang="pt-BR" b="1" dirty="0" err="1" smtClean="0"/>
              <a:t>Neemias</a:t>
            </a:r>
            <a:r>
              <a:rPr lang="pt-BR" b="1" dirty="0" smtClean="0"/>
              <a:t> em 446 aC</a:t>
            </a:r>
          </a:p>
          <a:p>
            <a:pPr marL="514350" indent="-514350">
              <a:buNone/>
            </a:pPr>
            <a:endParaRPr lang="pt-BR" b="1" dirty="0" smtClean="0"/>
          </a:p>
          <a:p>
            <a:pPr marL="514350" indent="-514350">
              <a:buNone/>
            </a:pPr>
            <a:r>
              <a:rPr lang="pt-BR" b="1" dirty="0" smtClean="0"/>
              <a:t>       - A reconstrução dos Muros e da vida social, política e religiosa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Ildemar Berbert\Documents\Curso Visão Panoramica do AT\Susã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6446" cy="6858000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4716016" y="0"/>
            <a:ext cx="28803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i="1" dirty="0" smtClean="0">
                <a:solidFill>
                  <a:srgbClr val="FFFF00"/>
                </a:solidFill>
              </a:rPr>
              <a:t>A cidadela de </a:t>
            </a:r>
            <a:r>
              <a:rPr lang="pt-BR" sz="2800" b="1" i="1" dirty="0" err="1" smtClean="0">
                <a:solidFill>
                  <a:srgbClr val="FFFF00"/>
                </a:solidFill>
              </a:rPr>
              <a:t>Susã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  <p:sp>
        <p:nvSpPr>
          <p:cNvPr id="20" name="Forma livre 19"/>
          <p:cNvSpPr/>
          <p:nvPr/>
        </p:nvSpPr>
        <p:spPr>
          <a:xfrm>
            <a:off x="1350498" y="2630658"/>
            <a:ext cx="6077244" cy="1983545"/>
          </a:xfrm>
          <a:custGeom>
            <a:avLst/>
            <a:gdLst>
              <a:gd name="connsiteX0" fmla="*/ 6077244 w 6077244"/>
              <a:gd name="connsiteY0" fmla="*/ 1631853 h 1983545"/>
              <a:gd name="connsiteX1" fmla="*/ 4698610 w 6077244"/>
              <a:gd name="connsiteY1" fmla="*/ 1617785 h 1983545"/>
              <a:gd name="connsiteX2" fmla="*/ 4487594 w 6077244"/>
              <a:gd name="connsiteY2" fmla="*/ 1603717 h 1983545"/>
              <a:gd name="connsiteX3" fmla="*/ 4431324 w 6077244"/>
              <a:gd name="connsiteY3" fmla="*/ 1519311 h 1983545"/>
              <a:gd name="connsiteX4" fmla="*/ 4389120 w 6077244"/>
              <a:gd name="connsiteY4" fmla="*/ 1505244 h 1983545"/>
              <a:gd name="connsiteX5" fmla="*/ 4332850 w 6077244"/>
              <a:gd name="connsiteY5" fmla="*/ 1448973 h 1983545"/>
              <a:gd name="connsiteX6" fmla="*/ 4318782 w 6077244"/>
              <a:gd name="connsiteY6" fmla="*/ 1406770 h 1983545"/>
              <a:gd name="connsiteX7" fmla="*/ 4220308 w 6077244"/>
              <a:gd name="connsiteY7" fmla="*/ 1322364 h 1983545"/>
              <a:gd name="connsiteX8" fmla="*/ 4178105 w 6077244"/>
              <a:gd name="connsiteY8" fmla="*/ 1308296 h 1983545"/>
              <a:gd name="connsiteX9" fmla="*/ 4164037 w 6077244"/>
              <a:gd name="connsiteY9" fmla="*/ 1266093 h 1983545"/>
              <a:gd name="connsiteX10" fmla="*/ 4079631 w 6077244"/>
              <a:gd name="connsiteY10" fmla="*/ 1223890 h 1983545"/>
              <a:gd name="connsiteX11" fmla="*/ 4023360 w 6077244"/>
              <a:gd name="connsiteY11" fmla="*/ 1167619 h 1983545"/>
              <a:gd name="connsiteX12" fmla="*/ 3924887 w 6077244"/>
              <a:gd name="connsiteY12" fmla="*/ 1125416 h 1983545"/>
              <a:gd name="connsiteX13" fmla="*/ 3896751 w 6077244"/>
              <a:gd name="connsiteY13" fmla="*/ 1097280 h 1983545"/>
              <a:gd name="connsiteX14" fmla="*/ 3812345 w 6077244"/>
              <a:gd name="connsiteY14" fmla="*/ 1069145 h 1983545"/>
              <a:gd name="connsiteX15" fmla="*/ 3742007 w 6077244"/>
              <a:gd name="connsiteY15" fmla="*/ 984739 h 1983545"/>
              <a:gd name="connsiteX16" fmla="*/ 3685736 w 6077244"/>
              <a:gd name="connsiteY16" fmla="*/ 928468 h 1983545"/>
              <a:gd name="connsiteX17" fmla="*/ 3657600 w 6077244"/>
              <a:gd name="connsiteY17" fmla="*/ 900333 h 1983545"/>
              <a:gd name="connsiteX18" fmla="*/ 3601330 w 6077244"/>
              <a:gd name="connsiteY18" fmla="*/ 829994 h 1983545"/>
              <a:gd name="connsiteX19" fmla="*/ 3573194 w 6077244"/>
              <a:gd name="connsiteY19" fmla="*/ 787791 h 1983545"/>
              <a:gd name="connsiteX20" fmla="*/ 3502856 w 6077244"/>
              <a:gd name="connsiteY20" fmla="*/ 703385 h 1983545"/>
              <a:gd name="connsiteX21" fmla="*/ 3474720 w 6077244"/>
              <a:gd name="connsiteY21" fmla="*/ 576776 h 1983545"/>
              <a:gd name="connsiteX22" fmla="*/ 3446585 w 6077244"/>
              <a:gd name="connsiteY22" fmla="*/ 534573 h 1983545"/>
              <a:gd name="connsiteX23" fmla="*/ 3432517 w 6077244"/>
              <a:gd name="connsiteY23" fmla="*/ 492370 h 1983545"/>
              <a:gd name="connsiteX24" fmla="*/ 3404382 w 6077244"/>
              <a:gd name="connsiteY24" fmla="*/ 464234 h 1983545"/>
              <a:gd name="connsiteX25" fmla="*/ 3348111 w 6077244"/>
              <a:gd name="connsiteY25" fmla="*/ 379828 h 1983545"/>
              <a:gd name="connsiteX26" fmla="*/ 3334044 w 6077244"/>
              <a:gd name="connsiteY26" fmla="*/ 337625 h 1983545"/>
              <a:gd name="connsiteX27" fmla="*/ 3277773 w 6077244"/>
              <a:gd name="connsiteY27" fmla="*/ 281354 h 1983545"/>
              <a:gd name="connsiteX28" fmla="*/ 3263705 w 6077244"/>
              <a:gd name="connsiteY28" fmla="*/ 239151 h 1983545"/>
              <a:gd name="connsiteX29" fmla="*/ 3221502 w 6077244"/>
              <a:gd name="connsiteY29" fmla="*/ 211016 h 1983545"/>
              <a:gd name="connsiteX30" fmla="*/ 3151164 w 6077244"/>
              <a:gd name="connsiteY30" fmla="*/ 168813 h 1983545"/>
              <a:gd name="connsiteX31" fmla="*/ 3080825 w 6077244"/>
              <a:gd name="connsiteY31" fmla="*/ 126610 h 1983545"/>
              <a:gd name="connsiteX32" fmla="*/ 3052690 w 6077244"/>
              <a:gd name="connsiteY32" fmla="*/ 98474 h 1983545"/>
              <a:gd name="connsiteX33" fmla="*/ 2996419 w 6077244"/>
              <a:gd name="connsiteY33" fmla="*/ 84407 h 1983545"/>
              <a:gd name="connsiteX34" fmla="*/ 2912013 w 6077244"/>
              <a:gd name="connsiteY34" fmla="*/ 56271 h 1983545"/>
              <a:gd name="connsiteX35" fmla="*/ 2869810 w 6077244"/>
              <a:gd name="connsiteY35" fmla="*/ 42204 h 1983545"/>
              <a:gd name="connsiteX36" fmla="*/ 2827607 w 6077244"/>
              <a:gd name="connsiteY36" fmla="*/ 28136 h 1983545"/>
              <a:gd name="connsiteX37" fmla="*/ 2715065 w 6077244"/>
              <a:gd name="connsiteY37" fmla="*/ 0 h 1983545"/>
              <a:gd name="connsiteX38" fmla="*/ 2405576 w 6077244"/>
              <a:gd name="connsiteY38" fmla="*/ 14068 h 1983545"/>
              <a:gd name="connsiteX39" fmla="*/ 1786597 w 6077244"/>
              <a:gd name="connsiteY39" fmla="*/ 28136 h 1983545"/>
              <a:gd name="connsiteX40" fmla="*/ 1730327 w 6077244"/>
              <a:gd name="connsiteY40" fmla="*/ 42204 h 1983545"/>
              <a:gd name="connsiteX41" fmla="*/ 1533379 w 6077244"/>
              <a:gd name="connsiteY41" fmla="*/ 84407 h 1983545"/>
              <a:gd name="connsiteX42" fmla="*/ 1491176 w 6077244"/>
              <a:gd name="connsiteY42" fmla="*/ 98474 h 1983545"/>
              <a:gd name="connsiteX43" fmla="*/ 1378634 w 6077244"/>
              <a:gd name="connsiteY43" fmla="*/ 140677 h 1983545"/>
              <a:gd name="connsiteX44" fmla="*/ 1350499 w 6077244"/>
              <a:gd name="connsiteY44" fmla="*/ 168813 h 1983545"/>
              <a:gd name="connsiteX45" fmla="*/ 1308296 w 6077244"/>
              <a:gd name="connsiteY45" fmla="*/ 182880 h 1983545"/>
              <a:gd name="connsiteX46" fmla="*/ 1280160 w 6077244"/>
              <a:gd name="connsiteY46" fmla="*/ 211016 h 1983545"/>
              <a:gd name="connsiteX47" fmla="*/ 1252025 w 6077244"/>
              <a:gd name="connsiteY47" fmla="*/ 253219 h 1983545"/>
              <a:gd name="connsiteX48" fmla="*/ 1167619 w 6077244"/>
              <a:gd name="connsiteY48" fmla="*/ 309490 h 1983545"/>
              <a:gd name="connsiteX49" fmla="*/ 1111348 w 6077244"/>
              <a:gd name="connsiteY49" fmla="*/ 393896 h 1983545"/>
              <a:gd name="connsiteX50" fmla="*/ 1083213 w 6077244"/>
              <a:gd name="connsiteY50" fmla="*/ 436099 h 1983545"/>
              <a:gd name="connsiteX51" fmla="*/ 1012874 w 6077244"/>
              <a:gd name="connsiteY51" fmla="*/ 506437 h 1983545"/>
              <a:gd name="connsiteX52" fmla="*/ 942536 w 6077244"/>
              <a:gd name="connsiteY52" fmla="*/ 633047 h 1983545"/>
              <a:gd name="connsiteX53" fmla="*/ 914400 w 6077244"/>
              <a:gd name="connsiteY53" fmla="*/ 675250 h 1983545"/>
              <a:gd name="connsiteX54" fmla="*/ 829994 w 6077244"/>
              <a:gd name="connsiteY54" fmla="*/ 731520 h 1983545"/>
              <a:gd name="connsiteX55" fmla="*/ 801859 w 6077244"/>
              <a:gd name="connsiteY55" fmla="*/ 787791 h 1983545"/>
              <a:gd name="connsiteX56" fmla="*/ 745588 w 6077244"/>
              <a:gd name="connsiteY56" fmla="*/ 829994 h 1983545"/>
              <a:gd name="connsiteX57" fmla="*/ 703385 w 6077244"/>
              <a:gd name="connsiteY57" fmla="*/ 872197 h 1983545"/>
              <a:gd name="connsiteX58" fmla="*/ 647114 w 6077244"/>
              <a:gd name="connsiteY58" fmla="*/ 942536 h 1983545"/>
              <a:gd name="connsiteX59" fmla="*/ 590844 w 6077244"/>
              <a:gd name="connsiteY59" fmla="*/ 1026942 h 1983545"/>
              <a:gd name="connsiteX60" fmla="*/ 548640 w 6077244"/>
              <a:gd name="connsiteY60" fmla="*/ 1069145 h 1983545"/>
              <a:gd name="connsiteX61" fmla="*/ 520505 w 6077244"/>
              <a:gd name="connsiteY61" fmla="*/ 1111348 h 1983545"/>
              <a:gd name="connsiteX62" fmla="*/ 478302 w 6077244"/>
              <a:gd name="connsiteY62" fmla="*/ 1125416 h 1983545"/>
              <a:gd name="connsiteX63" fmla="*/ 436099 w 6077244"/>
              <a:gd name="connsiteY63" fmla="*/ 1209822 h 1983545"/>
              <a:gd name="connsiteX64" fmla="*/ 393896 w 6077244"/>
              <a:gd name="connsiteY64" fmla="*/ 1308296 h 1983545"/>
              <a:gd name="connsiteX65" fmla="*/ 351693 w 6077244"/>
              <a:gd name="connsiteY65" fmla="*/ 1336431 h 1983545"/>
              <a:gd name="connsiteX66" fmla="*/ 323557 w 6077244"/>
              <a:gd name="connsiteY66" fmla="*/ 1364567 h 1983545"/>
              <a:gd name="connsiteX67" fmla="*/ 281354 w 6077244"/>
              <a:gd name="connsiteY67" fmla="*/ 1434905 h 1983545"/>
              <a:gd name="connsiteX68" fmla="*/ 267287 w 6077244"/>
              <a:gd name="connsiteY68" fmla="*/ 1477108 h 1983545"/>
              <a:gd name="connsiteX69" fmla="*/ 239151 w 6077244"/>
              <a:gd name="connsiteY69" fmla="*/ 1519311 h 1983545"/>
              <a:gd name="connsiteX70" fmla="*/ 211016 w 6077244"/>
              <a:gd name="connsiteY70" fmla="*/ 1617785 h 1983545"/>
              <a:gd name="connsiteX71" fmla="*/ 168813 w 6077244"/>
              <a:gd name="connsiteY71" fmla="*/ 1758462 h 1983545"/>
              <a:gd name="connsiteX72" fmla="*/ 140677 w 6077244"/>
              <a:gd name="connsiteY72" fmla="*/ 1800665 h 1983545"/>
              <a:gd name="connsiteX73" fmla="*/ 84407 w 6077244"/>
              <a:gd name="connsiteY73" fmla="*/ 1913207 h 1983545"/>
              <a:gd name="connsiteX74" fmla="*/ 70339 w 6077244"/>
              <a:gd name="connsiteY74" fmla="*/ 1955410 h 1983545"/>
              <a:gd name="connsiteX75" fmla="*/ 28136 w 6077244"/>
              <a:gd name="connsiteY75" fmla="*/ 1969477 h 1983545"/>
              <a:gd name="connsiteX76" fmla="*/ 0 w 6077244"/>
              <a:gd name="connsiteY76" fmla="*/ 1983545 h 198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077244" h="1983545">
                <a:moveTo>
                  <a:pt x="6077244" y="1631853"/>
                </a:moveTo>
                <a:lnTo>
                  <a:pt x="4698610" y="1617785"/>
                </a:lnTo>
                <a:cubicBezTo>
                  <a:pt x="4628126" y="1616537"/>
                  <a:pt x="4553742" y="1628087"/>
                  <a:pt x="4487594" y="1603717"/>
                </a:cubicBezTo>
                <a:cubicBezTo>
                  <a:pt x="4455865" y="1592027"/>
                  <a:pt x="4450081" y="1547446"/>
                  <a:pt x="4431324" y="1519311"/>
                </a:cubicBezTo>
                <a:cubicBezTo>
                  <a:pt x="4423098" y="1506973"/>
                  <a:pt x="4403188" y="1509933"/>
                  <a:pt x="4389120" y="1505244"/>
                </a:cubicBezTo>
                <a:cubicBezTo>
                  <a:pt x="4351609" y="1392703"/>
                  <a:pt x="4407876" y="1523997"/>
                  <a:pt x="4332850" y="1448973"/>
                </a:cubicBezTo>
                <a:cubicBezTo>
                  <a:pt x="4322364" y="1438488"/>
                  <a:pt x="4327401" y="1418837"/>
                  <a:pt x="4318782" y="1406770"/>
                </a:cubicBezTo>
                <a:cubicBezTo>
                  <a:pt x="4299552" y="1379848"/>
                  <a:pt x="4253354" y="1338887"/>
                  <a:pt x="4220308" y="1322364"/>
                </a:cubicBezTo>
                <a:cubicBezTo>
                  <a:pt x="4207045" y="1315732"/>
                  <a:pt x="4192173" y="1312985"/>
                  <a:pt x="4178105" y="1308296"/>
                </a:cubicBezTo>
                <a:cubicBezTo>
                  <a:pt x="4173416" y="1294228"/>
                  <a:pt x="4173300" y="1277672"/>
                  <a:pt x="4164037" y="1266093"/>
                </a:cubicBezTo>
                <a:cubicBezTo>
                  <a:pt x="4144202" y="1241300"/>
                  <a:pt x="4107435" y="1233157"/>
                  <a:pt x="4079631" y="1223890"/>
                </a:cubicBezTo>
                <a:cubicBezTo>
                  <a:pt x="4060874" y="1205133"/>
                  <a:pt x="4047086" y="1179482"/>
                  <a:pt x="4023360" y="1167619"/>
                </a:cubicBezTo>
                <a:cubicBezTo>
                  <a:pt x="3953827" y="1132852"/>
                  <a:pt x="3986984" y="1146116"/>
                  <a:pt x="3924887" y="1125416"/>
                </a:cubicBezTo>
                <a:cubicBezTo>
                  <a:pt x="3915508" y="1116037"/>
                  <a:pt x="3908614" y="1103212"/>
                  <a:pt x="3896751" y="1097280"/>
                </a:cubicBezTo>
                <a:cubicBezTo>
                  <a:pt x="3870225" y="1084017"/>
                  <a:pt x="3812345" y="1069145"/>
                  <a:pt x="3812345" y="1069145"/>
                </a:cubicBezTo>
                <a:cubicBezTo>
                  <a:pt x="3666001" y="922801"/>
                  <a:pt x="3859520" y="1121838"/>
                  <a:pt x="3742007" y="984739"/>
                </a:cubicBezTo>
                <a:cubicBezTo>
                  <a:pt x="3724744" y="964599"/>
                  <a:pt x="3704493" y="947225"/>
                  <a:pt x="3685736" y="928468"/>
                </a:cubicBezTo>
                <a:cubicBezTo>
                  <a:pt x="3676357" y="919090"/>
                  <a:pt x="3664957" y="911369"/>
                  <a:pt x="3657600" y="900333"/>
                </a:cubicBezTo>
                <a:cubicBezTo>
                  <a:pt x="3571013" y="770450"/>
                  <a:pt x="3681503" y="930210"/>
                  <a:pt x="3601330" y="829994"/>
                </a:cubicBezTo>
                <a:cubicBezTo>
                  <a:pt x="3590768" y="816792"/>
                  <a:pt x="3584018" y="800780"/>
                  <a:pt x="3573194" y="787791"/>
                </a:cubicBezTo>
                <a:cubicBezTo>
                  <a:pt x="3482936" y="679482"/>
                  <a:pt x="3572705" y="808160"/>
                  <a:pt x="3502856" y="703385"/>
                </a:cubicBezTo>
                <a:cubicBezTo>
                  <a:pt x="3497452" y="670964"/>
                  <a:pt x="3492036" y="611409"/>
                  <a:pt x="3474720" y="576776"/>
                </a:cubicBezTo>
                <a:cubicBezTo>
                  <a:pt x="3467159" y="561654"/>
                  <a:pt x="3454146" y="549695"/>
                  <a:pt x="3446585" y="534573"/>
                </a:cubicBezTo>
                <a:cubicBezTo>
                  <a:pt x="3439953" y="521310"/>
                  <a:pt x="3440146" y="505086"/>
                  <a:pt x="3432517" y="492370"/>
                </a:cubicBezTo>
                <a:cubicBezTo>
                  <a:pt x="3425693" y="480997"/>
                  <a:pt x="3411739" y="475270"/>
                  <a:pt x="3404382" y="464234"/>
                </a:cubicBezTo>
                <a:cubicBezTo>
                  <a:pt x="3336251" y="362037"/>
                  <a:pt x="3412620" y="444337"/>
                  <a:pt x="3348111" y="379828"/>
                </a:cubicBezTo>
                <a:cubicBezTo>
                  <a:pt x="3343422" y="365760"/>
                  <a:pt x="3342663" y="349692"/>
                  <a:pt x="3334044" y="337625"/>
                </a:cubicBezTo>
                <a:cubicBezTo>
                  <a:pt x="3318626" y="316040"/>
                  <a:pt x="3277773" y="281354"/>
                  <a:pt x="3277773" y="281354"/>
                </a:cubicBezTo>
                <a:cubicBezTo>
                  <a:pt x="3273084" y="267286"/>
                  <a:pt x="3272968" y="250730"/>
                  <a:pt x="3263705" y="239151"/>
                </a:cubicBezTo>
                <a:cubicBezTo>
                  <a:pt x="3253143" y="225949"/>
                  <a:pt x="3234704" y="221578"/>
                  <a:pt x="3221502" y="211016"/>
                </a:cubicBezTo>
                <a:cubicBezTo>
                  <a:pt x="3166329" y="166877"/>
                  <a:pt x="3224456" y="193243"/>
                  <a:pt x="3151164" y="168813"/>
                </a:cubicBezTo>
                <a:cubicBezTo>
                  <a:pt x="3079871" y="97520"/>
                  <a:pt x="3172138" y="181398"/>
                  <a:pt x="3080825" y="126610"/>
                </a:cubicBezTo>
                <a:cubicBezTo>
                  <a:pt x="3069452" y="119786"/>
                  <a:pt x="3064553" y="104405"/>
                  <a:pt x="3052690" y="98474"/>
                </a:cubicBezTo>
                <a:cubicBezTo>
                  <a:pt x="3035397" y="89827"/>
                  <a:pt x="3014938" y="89963"/>
                  <a:pt x="2996419" y="84407"/>
                </a:cubicBezTo>
                <a:cubicBezTo>
                  <a:pt x="2968012" y="75885"/>
                  <a:pt x="2940148" y="65649"/>
                  <a:pt x="2912013" y="56271"/>
                </a:cubicBezTo>
                <a:lnTo>
                  <a:pt x="2869810" y="42204"/>
                </a:lnTo>
                <a:cubicBezTo>
                  <a:pt x="2855742" y="37515"/>
                  <a:pt x="2841993" y="31733"/>
                  <a:pt x="2827607" y="28136"/>
                </a:cubicBezTo>
                <a:lnTo>
                  <a:pt x="2715065" y="0"/>
                </a:lnTo>
                <a:lnTo>
                  <a:pt x="2405576" y="14068"/>
                </a:lnTo>
                <a:lnTo>
                  <a:pt x="1786597" y="28136"/>
                </a:lnTo>
                <a:cubicBezTo>
                  <a:pt x="1767280" y="28941"/>
                  <a:pt x="1749232" y="38153"/>
                  <a:pt x="1730327" y="42204"/>
                </a:cubicBezTo>
                <a:cubicBezTo>
                  <a:pt x="1665695" y="56054"/>
                  <a:pt x="1597632" y="66049"/>
                  <a:pt x="1533379" y="84407"/>
                </a:cubicBezTo>
                <a:cubicBezTo>
                  <a:pt x="1519121" y="88481"/>
                  <a:pt x="1505244" y="93785"/>
                  <a:pt x="1491176" y="98474"/>
                </a:cubicBezTo>
                <a:cubicBezTo>
                  <a:pt x="1370078" y="179208"/>
                  <a:pt x="1548991" y="67667"/>
                  <a:pt x="1378634" y="140677"/>
                </a:cubicBezTo>
                <a:cubicBezTo>
                  <a:pt x="1366443" y="145902"/>
                  <a:pt x="1361872" y="161989"/>
                  <a:pt x="1350499" y="168813"/>
                </a:cubicBezTo>
                <a:cubicBezTo>
                  <a:pt x="1337784" y="176442"/>
                  <a:pt x="1322364" y="178191"/>
                  <a:pt x="1308296" y="182880"/>
                </a:cubicBezTo>
                <a:cubicBezTo>
                  <a:pt x="1298917" y="192259"/>
                  <a:pt x="1288446" y="200659"/>
                  <a:pt x="1280160" y="211016"/>
                </a:cubicBezTo>
                <a:cubicBezTo>
                  <a:pt x="1269598" y="224218"/>
                  <a:pt x="1264749" y="242086"/>
                  <a:pt x="1252025" y="253219"/>
                </a:cubicBezTo>
                <a:cubicBezTo>
                  <a:pt x="1226577" y="275486"/>
                  <a:pt x="1167619" y="309490"/>
                  <a:pt x="1167619" y="309490"/>
                </a:cubicBezTo>
                <a:cubicBezTo>
                  <a:pt x="1142896" y="383658"/>
                  <a:pt x="1169891" y="323644"/>
                  <a:pt x="1111348" y="393896"/>
                </a:cubicBezTo>
                <a:cubicBezTo>
                  <a:pt x="1100524" y="406884"/>
                  <a:pt x="1094346" y="423375"/>
                  <a:pt x="1083213" y="436099"/>
                </a:cubicBezTo>
                <a:cubicBezTo>
                  <a:pt x="1061378" y="461053"/>
                  <a:pt x="1012874" y="506437"/>
                  <a:pt x="1012874" y="506437"/>
                </a:cubicBezTo>
                <a:cubicBezTo>
                  <a:pt x="988115" y="580719"/>
                  <a:pt x="1007032" y="536304"/>
                  <a:pt x="942536" y="633047"/>
                </a:cubicBezTo>
                <a:cubicBezTo>
                  <a:pt x="933157" y="647115"/>
                  <a:pt x="928468" y="665872"/>
                  <a:pt x="914400" y="675250"/>
                </a:cubicBezTo>
                <a:lnTo>
                  <a:pt x="829994" y="731520"/>
                </a:lnTo>
                <a:cubicBezTo>
                  <a:pt x="820616" y="750277"/>
                  <a:pt x="815507" y="771869"/>
                  <a:pt x="801859" y="787791"/>
                </a:cubicBezTo>
                <a:cubicBezTo>
                  <a:pt x="786600" y="805593"/>
                  <a:pt x="763390" y="814735"/>
                  <a:pt x="745588" y="829994"/>
                </a:cubicBezTo>
                <a:cubicBezTo>
                  <a:pt x="730483" y="842941"/>
                  <a:pt x="717453" y="858129"/>
                  <a:pt x="703385" y="872197"/>
                </a:cubicBezTo>
                <a:cubicBezTo>
                  <a:pt x="671704" y="967237"/>
                  <a:pt x="715641" y="864219"/>
                  <a:pt x="647114" y="942536"/>
                </a:cubicBezTo>
                <a:cubicBezTo>
                  <a:pt x="624847" y="967984"/>
                  <a:pt x="614755" y="1003032"/>
                  <a:pt x="590844" y="1026942"/>
                </a:cubicBezTo>
                <a:cubicBezTo>
                  <a:pt x="576776" y="1041010"/>
                  <a:pt x="561376" y="1053861"/>
                  <a:pt x="548640" y="1069145"/>
                </a:cubicBezTo>
                <a:cubicBezTo>
                  <a:pt x="537816" y="1082133"/>
                  <a:pt x="533707" y="1100786"/>
                  <a:pt x="520505" y="1111348"/>
                </a:cubicBezTo>
                <a:cubicBezTo>
                  <a:pt x="508926" y="1120611"/>
                  <a:pt x="492370" y="1120727"/>
                  <a:pt x="478302" y="1125416"/>
                </a:cubicBezTo>
                <a:cubicBezTo>
                  <a:pt x="442942" y="1231495"/>
                  <a:pt x="490640" y="1100740"/>
                  <a:pt x="436099" y="1209822"/>
                </a:cubicBezTo>
                <a:cubicBezTo>
                  <a:pt x="414111" y="1253798"/>
                  <a:pt x="430484" y="1264390"/>
                  <a:pt x="393896" y="1308296"/>
                </a:cubicBezTo>
                <a:cubicBezTo>
                  <a:pt x="383072" y="1321284"/>
                  <a:pt x="364895" y="1325869"/>
                  <a:pt x="351693" y="1336431"/>
                </a:cubicBezTo>
                <a:cubicBezTo>
                  <a:pt x="341336" y="1344717"/>
                  <a:pt x="332936" y="1355188"/>
                  <a:pt x="323557" y="1364567"/>
                </a:cubicBezTo>
                <a:cubicBezTo>
                  <a:pt x="283708" y="1484121"/>
                  <a:pt x="339285" y="1338354"/>
                  <a:pt x="281354" y="1434905"/>
                </a:cubicBezTo>
                <a:cubicBezTo>
                  <a:pt x="273725" y="1447620"/>
                  <a:pt x="273919" y="1463845"/>
                  <a:pt x="267287" y="1477108"/>
                </a:cubicBezTo>
                <a:cubicBezTo>
                  <a:pt x="259726" y="1492230"/>
                  <a:pt x="248530" y="1505243"/>
                  <a:pt x="239151" y="1519311"/>
                </a:cubicBezTo>
                <a:cubicBezTo>
                  <a:pt x="195188" y="1695171"/>
                  <a:pt x="251369" y="1476553"/>
                  <a:pt x="211016" y="1617785"/>
                </a:cubicBezTo>
                <a:cubicBezTo>
                  <a:pt x="201187" y="1652187"/>
                  <a:pt x="185527" y="1733392"/>
                  <a:pt x="168813" y="1758462"/>
                </a:cubicBezTo>
                <a:lnTo>
                  <a:pt x="140677" y="1800665"/>
                </a:lnTo>
                <a:cubicBezTo>
                  <a:pt x="108348" y="1897654"/>
                  <a:pt x="133512" y="1864100"/>
                  <a:pt x="84407" y="1913207"/>
                </a:cubicBezTo>
                <a:cubicBezTo>
                  <a:pt x="79718" y="1927275"/>
                  <a:pt x="80825" y="1944925"/>
                  <a:pt x="70339" y="1955410"/>
                </a:cubicBezTo>
                <a:cubicBezTo>
                  <a:pt x="59854" y="1965895"/>
                  <a:pt x="41904" y="1963970"/>
                  <a:pt x="28136" y="1969477"/>
                </a:cubicBezTo>
                <a:cubicBezTo>
                  <a:pt x="18400" y="1973371"/>
                  <a:pt x="9379" y="1978856"/>
                  <a:pt x="0" y="198354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9941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i="1" dirty="0" smtClean="0"/>
              <a:t>1. A Festa de </a:t>
            </a:r>
            <a:r>
              <a:rPr lang="pt-BR" sz="3200" b="1" i="1" dirty="0" err="1" smtClean="0"/>
              <a:t>Assuero</a:t>
            </a:r>
            <a:endParaRPr lang="pt-BR" sz="3200" b="1" i="1" dirty="0"/>
          </a:p>
        </p:txBody>
      </p:sp>
      <p:pic>
        <p:nvPicPr>
          <p:cNvPr id="38914" name="Picture 2" descr="Ficheiro:Tomb of Daniel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015208"/>
            <a:ext cx="2880320" cy="3842792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51520" y="1556792"/>
            <a:ext cx="5616624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pt-PT" sz="2000" b="1" dirty="0" smtClean="0">
                <a:solidFill>
                  <a:srgbClr val="FFFF00"/>
                </a:solidFill>
              </a:rPr>
              <a:t>A desobdeiência de Vasti – Cap.1</a:t>
            </a:r>
          </a:p>
          <a:p>
            <a:pPr marL="457200" indent="-457200" algn="ctr"/>
            <a:r>
              <a:rPr lang="pt-PT" sz="2000" b="1" dirty="0" smtClean="0">
                <a:solidFill>
                  <a:srgbClr val="FFFF00"/>
                </a:solidFill>
              </a:rPr>
              <a:t>Vasti se recusou a se expor de forma indecente diante dos principais do reino, a mando de Assuero, todos bêbados. Era costumes do Persas que as rainhas não se expunham em público.</a:t>
            </a:r>
          </a:p>
          <a:p>
            <a:pPr marL="457200" indent="-457200" algn="ctr"/>
            <a:endParaRPr lang="pt-PT" sz="2000" b="1" dirty="0" smtClean="0">
              <a:solidFill>
                <a:srgbClr val="FFFF00"/>
              </a:solidFill>
            </a:endParaRPr>
          </a:p>
          <a:p>
            <a:pPr marL="457200" indent="-457200" algn="ctr"/>
            <a:r>
              <a:rPr lang="pt-PT" sz="2000" b="1" dirty="0" smtClean="0">
                <a:solidFill>
                  <a:srgbClr val="FFFF00"/>
                </a:solidFill>
              </a:rPr>
              <a:t>2. A coroação de Ester – Cap.2</a:t>
            </a:r>
          </a:p>
          <a:p>
            <a:pPr marL="457200" indent="-457200" algn="ctr"/>
            <a:r>
              <a:rPr lang="pt-PT" sz="2000" b="1" dirty="0" smtClean="0">
                <a:solidFill>
                  <a:srgbClr val="FFFF00"/>
                </a:solidFill>
              </a:rPr>
              <a:t>Escolhida pelo critério de beleza, mas era também uma jovem muita sábia. </a:t>
            </a:r>
          </a:p>
          <a:p>
            <a:pPr marL="457200" indent="-457200" algn="ctr"/>
            <a:endParaRPr lang="pt-PT" sz="2000" b="1" dirty="0" smtClean="0">
              <a:solidFill>
                <a:srgbClr val="FFFF00"/>
              </a:solidFill>
            </a:endParaRPr>
          </a:p>
          <a:p>
            <a:pPr marL="457200" indent="-457200" algn="ctr"/>
            <a:r>
              <a:rPr lang="pt-PT" sz="2000" b="1" dirty="0" smtClean="0">
                <a:solidFill>
                  <a:srgbClr val="FFFF00"/>
                </a:solidFill>
              </a:rPr>
              <a:t>3. Mordecai salva a vida do Rei – Cap.3</a:t>
            </a:r>
          </a:p>
          <a:p>
            <a:pPr marL="457200" indent="-457200" algn="ctr"/>
            <a:r>
              <a:rPr lang="pt-PT" sz="2000" b="1" dirty="0" smtClean="0">
                <a:solidFill>
                  <a:srgbClr val="FFFF00"/>
                </a:solidFill>
              </a:rPr>
              <a:t>Deus usa Mordecai para salvar a vida do Rei de terrível conspiração.</a:t>
            </a:r>
          </a:p>
          <a:p>
            <a:pPr marL="457200" indent="-457200" algn="ctr"/>
            <a:endParaRPr lang="pt-BR" sz="2000" b="1" dirty="0">
              <a:solidFill>
                <a:srgbClr val="FFFF00"/>
              </a:solidFill>
            </a:endParaRPr>
          </a:p>
        </p:txBody>
      </p:sp>
      <p:pic>
        <p:nvPicPr>
          <p:cNvPr id="38916" name="Picture 4" descr="http://t3.gstatic.com/images?q=tbn:ANd9GcTuRj01FtItDM-Pl0qZc2e52qUfb28mHCWXEIG3bt7BiIio9kr8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0"/>
            <a:ext cx="3131840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60648"/>
            <a:ext cx="62646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2. A Festa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628800"/>
          <a:ext cx="8496944" cy="52101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2"/>
                <a:gridCol w="4248472"/>
              </a:tblGrid>
              <a:tr h="786003">
                <a:tc>
                  <a:txBody>
                    <a:bodyPr/>
                    <a:lstStyle/>
                    <a:p>
                      <a:pPr algn="ctr"/>
                      <a:r>
                        <a:rPr lang="pt-BR" sz="2400" i="1" dirty="0" smtClean="0">
                          <a:solidFill>
                            <a:srgbClr val="FFFF00"/>
                          </a:solidFill>
                        </a:rPr>
                        <a:t>1. A conspiração de </a:t>
                      </a:r>
                      <a:r>
                        <a:rPr lang="pt-BR" sz="2400" i="1" dirty="0" err="1" smtClean="0">
                          <a:solidFill>
                            <a:srgbClr val="FFFF00"/>
                          </a:solidFill>
                        </a:rPr>
                        <a:t>Hamã</a:t>
                      </a:r>
                      <a:r>
                        <a:rPr lang="pt-BR" sz="2400" i="1" dirty="0" smtClean="0">
                          <a:solidFill>
                            <a:srgbClr val="FFFF00"/>
                          </a:solidFill>
                        </a:rPr>
                        <a:t> contra os judeus – cap.3</a:t>
                      </a:r>
                      <a:endParaRPr lang="pt-BR" sz="24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i="1" dirty="0" err="1" smtClean="0">
                          <a:solidFill>
                            <a:srgbClr val="FFFF00"/>
                          </a:solidFill>
                        </a:rPr>
                        <a:t>Hamã</a:t>
                      </a:r>
                      <a:r>
                        <a:rPr lang="pt-BR" sz="1800" i="1" baseline="0" dirty="0" smtClean="0">
                          <a:solidFill>
                            <a:srgbClr val="FFFF00"/>
                          </a:solidFill>
                        </a:rPr>
                        <a:t> queria que todos se prostrassem diante dele. </a:t>
                      </a:r>
                      <a:r>
                        <a:rPr lang="pt-BR" sz="1800" i="1" baseline="0" dirty="0" err="1" smtClean="0">
                          <a:solidFill>
                            <a:srgbClr val="FFFF00"/>
                          </a:solidFill>
                        </a:rPr>
                        <a:t>Mordecai</a:t>
                      </a:r>
                      <a:r>
                        <a:rPr lang="pt-BR" sz="1800" i="1" baseline="0" dirty="0" smtClean="0">
                          <a:solidFill>
                            <a:srgbClr val="FFFF00"/>
                          </a:solidFill>
                        </a:rPr>
                        <a:t> recusou-se. Mais tarde os cristãos fizeram o mesmo.</a:t>
                      </a:r>
                      <a:endParaRPr lang="pt-BR" sz="1800" i="1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pt-BR" sz="2400" i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pt-BR" sz="24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86003">
                <a:tc>
                  <a:txBody>
                    <a:bodyPr/>
                    <a:lstStyle/>
                    <a:p>
                      <a:endParaRPr lang="pt-BR" sz="22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200" b="1" i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86003"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A lamentação dos judeus – cap.4</a:t>
                      </a:r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6003"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rgbClr val="FF0000"/>
                          </a:solidFill>
                        </a:rPr>
                        <a:t>3. A petição de Ester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– cap.5</a:t>
                      </a:r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6003"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rgbClr val="FF0000"/>
                          </a:solidFill>
                        </a:rPr>
                        <a:t>4.  A elevação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de </a:t>
                      </a:r>
                      <a:r>
                        <a:rPr lang="pt-BR" sz="2200" b="1" i="0" baseline="0" dirty="0" err="1" smtClean="0">
                          <a:solidFill>
                            <a:srgbClr val="FF0000"/>
                          </a:solidFill>
                        </a:rPr>
                        <a:t>Mordecai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– cap.6</a:t>
                      </a:r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86003"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A morte de </a:t>
                      </a:r>
                      <a:r>
                        <a:rPr lang="pt-BR" sz="2200" b="1" i="0" baseline="0" dirty="0" err="1" smtClean="0">
                          <a:solidFill>
                            <a:srgbClr val="FF0000"/>
                          </a:solidFill>
                        </a:rPr>
                        <a:t>Hamã</a:t>
                      </a:r>
                      <a:r>
                        <a:rPr lang="pt-BR" sz="2200" b="1" i="0" baseline="0" dirty="0" smtClean="0">
                          <a:solidFill>
                            <a:srgbClr val="FF0000"/>
                          </a:solidFill>
                        </a:rPr>
                        <a:t> – cap.7</a:t>
                      </a:r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2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www.beth-shalom.com.br/artigos/imagens/rainha_esth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564904"/>
            <a:ext cx="2915816" cy="2109614"/>
          </a:xfrm>
          <a:prstGeom prst="rect">
            <a:avLst/>
          </a:prstGeom>
          <a:noFill/>
        </p:spPr>
      </p:pic>
      <p:pic>
        <p:nvPicPr>
          <p:cNvPr id="1028" name="Picture 4" descr="https://encrypted-tbn2.google.com/images?q=tbn:ANd9GcRGMOaK2M_RJMSc-2OldEji_1vFx05TXxX2zefFb8lq2T9IaQE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3" y="4769607"/>
            <a:ext cx="2483768" cy="2088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332656"/>
            <a:ext cx="60486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3. A Festa do </a:t>
            </a:r>
            <a:r>
              <a:rPr lang="pt-BR" sz="4000" b="1" i="1" dirty="0" err="1" smtClean="0">
                <a:solidFill>
                  <a:srgbClr val="FFFF00"/>
                </a:solidFill>
              </a:rPr>
              <a:t>Purim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20" y="1556792"/>
          <a:ext cx="5976664" cy="51087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91781"/>
                <a:gridCol w="2084883"/>
              </a:tblGrid>
              <a:tr h="112039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1. O decreto do Rei permitindo que os judeus se defendessem. Foram salvos.</a:t>
                      </a:r>
                      <a:endParaRPr lang="pt-BR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2400" dirty="0" smtClean="0">
                          <a:solidFill>
                            <a:schemeClr val="tx1"/>
                          </a:solidFill>
                        </a:rPr>
                        <a:t> Cap.9</a:t>
                      </a:r>
                      <a:endParaRPr lang="pt-BR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0828"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pt-BR" sz="22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2200" b="1" i="0" dirty="0" smtClean="0">
                          <a:solidFill>
                            <a:schemeClr val="tx1"/>
                          </a:solidFill>
                        </a:rPr>
                        <a:t>A vingança dos judeus</a:t>
                      </a:r>
                      <a:endParaRPr lang="pt-BR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1" i="0" dirty="0" smtClean="0">
                          <a:solidFill>
                            <a:schemeClr val="tx1"/>
                          </a:solidFill>
                        </a:rPr>
                        <a:t>Cap.9</a:t>
                      </a:r>
                      <a:endParaRPr lang="pt-BR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0828"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3. A Instituição da festa do </a:t>
                      </a:r>
                      <a:r>
                        <a:rPr lang="pt-BR" sz="2200" b="1" i="0" dirty="0" err="1" smtClean="0"/>
                        <a:t>Purim</a:t>
                      </a:r>
                      <a:endParaRPr lang="pt-BR" sz="2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 Cap.9</a:t>
                      </a:r>
                      <a:endParaRPr lang="pt-BR" sz="2200" b="1" i="0" dirty="0"/>
                    </a:p>
                  </a:txBody>
                  <a:tcPr/>
                </a:tc>
              </a:tr>
              <a:tr h="740828"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4.</a:t>
                      </a:r>
                      <a:r>
                        <a:rPr lang="pt-BR" sz="2200" b="1" i="0" baseline="0" dirty="0" smtClean="0"/>
                        <a:t> </a:t>
                      </a:r>
                      <a:r>
                        <a:rPr lang="pt-BR" sz="2200" b="1" i="0" dirty="0" smtClean="0"/>
                        <a:t>A Grandeza de </a:t>
                      </a:r>
                      <a:r>
                        <a:rPr lang="pt-BR" sz="2200" b="1" i="0" dirty="0" err="1" smtClean="0"/>
                        <a:t>Mordecai</a:t>
                      </a:r>
                      <a:endParaRPr lang="pt-BR" sz="2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Cap.10</a:t>
                      </a:r>
                      <a:endParaRPr lang="pt-BR" sz="2200" b="1" i="0" dirty="0"/>
                    </a:p>
                  </a:txBody>
                  <a:tcPr/>
                </a:tc>
              </a:tr>
              <a:tr h="740828"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Os judeus passaram momentos de duras provas no cativeiro</a:t>
                      </a:r>
                      <a:endParaRPr lang="pt-BR" sz="2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740828">
                <a:tc>
                  <a:txBody>
                    <a:bodyPr/>
                    <a:lstStyle/>
                    <a:p>
                      <a:r>
                        <a:rPr lang="pt-BR" sz="2200" b="1" i="0" dirty="0" smtClean="0"/>
                        <a:t>A Face oculta de Deus, mesmo não</a:t>
                      </a:r>
                      <a:r>
                        <a:rPr lang="pt-BR" sz="2200" b="1" i="0" baseline="0" dirty="0" smtClean="0"/>
                        <a:t> registrando o seu nome</a:t>
                      </a:r>
                      <a:endParaRPr lang="pt-BR" sz="22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Ele estava presente e em defesa de seu povo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290" name="AutoShape 2" descr="data:image/jpeg;base64,/9j/4AAQSkZJRgABAQAAAQABAAD/2wCEAAkGBwgHBgkIBwgKCgkLDRYPDQwMDRsUFRAWIB0iIiAdHx8kKDQsJCYxJx8fLT0tMTU3Ojo6Iys/RD84QzQ5OjcBCgoKDQwNGg8PGjclHyU3Nzc3Nzc3Nzc3Nzc3Nzc3Nzc3Nzc3Nzc3Nzc3Nzc3Nzc3Nzc3Nzc3Nzc3Nzc3Nzc3N//AABEIAGYAiAMBIgACEQEDEQH/xAAbAAACAwEBAQAAAAAAAAAAAAAEBQACAwYBB//EADcQAAIBAwIDBgUCBQQDAAAAAAECAwAEERIhBRMxIkFRYXGhFDKBkbEGIxVCwdHwUmLh8TOSov/EABgBAAMBAQAAAAAAAAAAAAAAAAABAgME/8QAHhEBAQEAAgMBAQEAAAAAAAAAAAERAiESMUEDUUL/2gAMAwEAAhEDEQA/AOyEiKNdvpy+8naPZx0xtR0tpEVb4lg0Skuqh8EnO3/Vc/bfuJI6q0QCE6dQ3wTTW1vBdTKZdOl1xgnGGrlrZ5baLyaT4uHs5HJYnTnOfIZ6DxrS44VDIsqStEuvs6huQOu3nimMluoWOONgoj6BTnI8KH4nGl1FHDJHMFDgho3KkHpuRjxoIND+n7KK1AMUbsE06yg3weuRig1trfh12rpaq1sw3KDXgaSc4J8aOimMaJHErMgAKsxDLju398+VZzzFmtmuRC0SjdTgjcem/f8A8VWln8KP1DLaxwRpw63lTVMFZjgAHyOr8edFWBv9KrNdYknJCxFB7eO2d6veWlpK0jG3B6BTGDoJPh9cGrw3JmMLG2hhaJw8bRqFK52OVz10kjFLo4WcZa9Wci6snuIWZZXVpNPQYwFzk/itbC4cxYjtzzAoHKdWYRKGIUYx500vVgupF5pDXOnOQxDaRnOB39fCq/xAxglFZjvlm3OfX70fB9Xkt4ZcLElsZ5B2XYgvt2sDuxt0rG0hitZbjRbwKWJbX1Ods7d+DV7CG1msyZYhI+Siq41BNz3E/wBO/vrGO1imYaLg6icZEhIVu4YB9qfzA9tbqH+LyRtEo0QhtaQgayT3DbyoqS6ikl5Q2kzkBuhY9rHkBU4bZP8AHR3AkDxrCVIMZB3IIO+xryVJYuLTu4geKSNOWGYAqQCD3elFgimqbJWSWPBcINJ0g9MgDPXBzmo3LluWRXDPyz+20hIIBAOdjj5gPrQj3NpLdSKSowdIUR6cEddz138qtxC5t+HW8c+EWNjgt00A46nwJH3pG1v1upOSJ1ieKGQOpR2Ln/SMDG/XO+KlfLOMfqK84rxB2kmZYA+Y0VjgKPPvryjtOx1/HkkhhgxKSzE4EJZWCbYBAO5z3+1FWlye02oacYH2of8AVLSLcWeiIhBETv1ztn2JrFZllh5yjJA7QGwY43+43+tOejdlw3ibXEYVmJZMhST1+tb3ZleDU5DKG+Vmwc+PSubsLmRlVOY3Mj3QoMnu6finHE+KRycKLSHG4VgR31GZVM7hroaZv2kifsgKWfIPdgDNZ8xo4YpJmTlDshtzg9O/p30vS5dHAkhuJjjlrKsepMeOy9fxTaKZWhEEkJBVBh9hk+lOmXWi6pbnXKZV06knOw2x029M+tFWtush5lvaxqACCxiKPkHwwNvziqX6yyTcuC3kaELu5HZbJwRgddt/p4iqfxR5ru2sJdhLzMvGQWXG/co8DR3iTOQv+3FIV5mCDjux18azt4tbyaUDgd7bdOvd31pxHiFrFZXMnLkYwrvhDufI+G+5oCzlY2cU09wkkrYfsbADGwI3pGKCxw3J1yABNm09795zVebFHaXNxFdxxpDHqiAXUZMD12ydulCysZdOI1Yn5jpxjb3+m+1Uu763t7xLZLVlkmx+4UypOfHpVSyFYZ21jdW9sksLxNGFD/LuV64zppRFetxOVrkSXWBjlxxnSCOvQDfwGad280kdvpecMhGAHcdMf9eNBRW11Y3si21lqjkAbUTpCntbbqc9RVSy0sojh5traCONmuIgFxqlXJOfPHWkfxL/AKkjvLC7QW8IOQpGC4HQ58iM9PD6tpboRRs17iFEwW7JyMbY2Az0H3x4UFd3ps+HXJMDsYI2fCKwO5bx8vPuqfofPf1N+nzwWaEWuZoCoEknNBA6nOAPAH2qVve/qKbiVzEk9tC6A/tiVcjB6r5j18KlVEY6GS5mv4raGRmdVQABgMDAz9OgoCyf4e6e3cjB2we493v7Gt0fSdQJGjAz9B1oS/VviTcnJzk4XqQTv+fap4X3GnL+myExS6QMMWwfHqNj7UxWK24hZ4mBZGwWRDggjwIpRzebEkqZ1Z0ybZ7Q7/rtRfDZhDJGWIEGl2fSO1nbB9veqs0pVbq3h4beQsJr02iMp5bTBsnOc409NvX0xXS3fHYTZ4ijiV5I2MZeNVx0x7Hw7qTcXijksw8iaY1I7bZ79s7etKZbDiEkrCOON9W+fHPfmkWYOHHOIcL4T+5cRvIo0qowe/Oenn7Ui4HfY4jFdMNLRNr14+bOcg+9OOFFxJNaXgRTAM8wKpA6bb+tMLmwguIhHMobB1BwoUj7DGKV6p5aC47xDid8OXbwBoJk/cdVznfx7ulX4KgS3Mc0VwH7g4OM75APQe1AcEup14h8Bq5iNKy5ZdPT/M+hp92XiPLkOAxVsL0wcH3p3ro532JtAsKS3N5HHCjYQrJKpxjIx69e/wBK5/inEX4RxS51gtbRopZWY5C7dPvRslna3FssE5klVX1AFj136/furjf1VIyz3OhZFyEhMZbIKjcfinxy0rsdlY8QgvEVoZM4UMBnfB76Y/EzJ2hPpKtqBcZwfHevnX6f4vDZWXxk6tJpTQQuAd3JHXyrew/VFzY4R8y2zSMVBPaVCTjfy8PxReNnobrrbmJG55WWUfEdVDAKpAUDGO7A6UXxsvc8LuUsJmS5VP25U6Fhv/YedAwTQ31tHcQEvGwyNXrj+hogTFVK6WIO+3TNZ+ee1eM+OG4PwbiV5fI8lqq8vBcgbsu3QD6V5XaW4urdjLb3GrJ3UgHs7eXdipWksqPRM7K13cMmdEjKykjxGRVWKiCUMBqG49PWtL4iGKJ0y3aCk9dgNvYVlOhLhcdgjc9fpU3rlKudzGHCZAztBMCkcmEbfJBHyt99qZOhjmMbFdlKt3hgfKktzogu3bOVzy5RkbZGc/c/k0wubxfgYLmXBkWURStn+XHX7b/etMZ6IS6d8QyMNbsST8uR3Y88kbeVbw8Se2WTnBdAQaGY6QpAAx+KU30ssTRyIwLCQn5euwyM/Qd1WleO9tRIrFVRsqRvkEqfp3+486M6PWE1zJeLcSPE8MrqFdA2dI1AbHGD3n608tuKC34Dbz3ZLzsDhM6dWkjO/wBa5xbhTPyNTKRy8dMMM5K7H/NhvWdxG5gtOYxWKKLOkbYyz77+BAz/AMU80a2tJ57i7aeJWR3iklQK3aUFSevl415wS7ubW/gdZHlSY4mV5CxLZAJ/+gfvXtrew2l4gnGhpEkiG+yhlIAJ8MsMGsF7F3ZkK6OrLqXAOkh1yPbf1p2aWnvEeI3Ba4/hjW8s0DtqhO5dRjDKQdxv7GuSubuXiZ+IvCVlYEdjYbZwCPTV51twkyNpnz2ZIe3j+XdvbB9q2igt7q2lEmYpS5/dUk/7ST659jROMhW6EUaeF3AmVdasmMHrv+Kw4vEX4WHUaXiKdDnJOrcVrxiWez4dPFJhmEqsvgVwflOPGtLuSQcKuedCMpcRoHQ/MCrkHf1qgZ/o/LcaeKKRjEsRwp6jB/7o9f1KJ2aC2EMdwe1DzwxVwAS24Ox2Nc5IhMV1JCzB1hQhwf5eYv8AUH7ilsTGK+iuAMtGjMvVR0O3n17qjwlun5Ojn/WN/Y3TpdxQCRSFZI1Ix9dVShLwR39navcrz2kkRGlDBWGQd+m/jj/b51KPHh9g3l8dEX53D+uSulhtt3+/96pbAsBuSe81nwy4EluVYE4yCD0OfGvLQtGzowxoYjTWf6TpfC9qXjYU8/BIcLgdWOCfrt1pfOZETErDSoBkH4PvTS8QCRWP/jUHp1P+b/els6PcXfZDHMbhk7umN/an+d3jpc5lefEGSGONicwhtRPcuMj22rXgchN+bFnVA3ajJONz8y/1HnQHDuXOl5A5IYwkB+o2IP4FU+GuBcAdoaDjXgjHgR6Vr0htONTylmzmQ4cDGMEgY+gomG4a5X5YxLGoV+1uR2sOo9c5FCSxywgAZdGUDAHQZ2OPXP8AgqrARXKzQqrPEMgNuG8j5US6GbDmXDRSoNC5QRnfSB1HpnNVtZzFdWqzuAqMFjlf+YAghWP0wGNQARuCxyGPaY7DUen3wa9uLaR0cBde+DnpjNMhHBOZb7rG7yQQ4dBuVbPvuen+6tpltfim5cmiG5l0rox+2c5xiguF8+2vEad+yECLJ/qGR2G9CBg0TfxgO4kjWRIiBOyggNjHa9dwDt35oCcUjMUi2d3qe3kAiDIdtXZGfIjT9qyvUmtuD3MMiNKBOrrIuD2EBU5Hrj71ve3Ebo9lLreMg6JCcEsuQN/HIz50BJcyWc7xSnmwMHVGI2bUykg+eAaDbwaBwi7uVVY55IVTKjZsSDOoeO3X1pTtPbcps/t5JbT06HP5ovjMjQ/FcPtpGEKOCuVwRsSoBHcd/wD1oKC4BiTLKty0SjUDhSNXRvtn/NzCezSSQckga44CFDqOmR0I+vtXtSOKaDhjTkDEFyokQnr1OnHgd/tXtAdZw515jI5IUHOaJdCLmctnb9zIPic/0H3pXbtyr3fx8aeXMeix5x7T6x2jtt/bpU8lQNfhp7YhSEZx2NXQnzFDclghdP5sQ6vDPzH7ZFG/EJMrK2BjKgju8qpCuEkbA7AwmR47k/esvzuXGnPuaVQu1tc3SKCII41AA7j0Hn3e1Y3cxYAktuvaBJ8s4A2pjFb4kYEjUcyOSfmPh6Y2rmLmZvi5WyclmyBvpG4J+/8AStbx1kPt7xZnMYDFmOnWUHd/WsFZ7VmjlyRhsZ8PL0zWEd5LEIOW5A+ZwBnbfHn1NFXU7SRxc5DnmjSdOonfH4pZhiOJxlOAR6UJluGMw09dKnAx9yfrWfC7kSwqsr/usMjOe2vcfXy+ta285Fu6zDUVXTGpJw692KU3ZkdrU26ctUOtdO2242PhVTfRG4jLRMxy3zAeWxryJ5+W+XB20hn6HwDfXvofhV6txA0bHEqHtr5Fcg/XIo60INq4J6kbfWiwLPGiOIwMxEkyQONimsg+fy93rQEqBriSORedA8YYsxPZJBIyeu+OvnWrXZjWNZj0OmB8Y07L2SfDc0LfStLeaYGAmkTTJF3SDfH32GPM+YpS94C6ZJRFNKjE6v3TqOWUaOz9sj71lc25ljRolIaXOy47YUaulM7oJGhlgOQIFwo7mwD9tvelF7P8NeN8M37asdOD0GOo+9WSs14nw/K0vpHy4O/TfPj0NSgZG1wpk79o+xqVRPoBLc5BkYp1KQtnqfLDrjwx/g+1SpWXJcC8MVmWTURpXceZPjWke8qnPZ1ZI8alSsf9Rp8D8Ym+DtbicLui6sA5z/hz7VyVja864d2JK6NRBPr/AGPtUqV0T0xrW5gCpEhOQTqbPU4NEX2IbMyITqEoRfLbIP2yPtUqUAPafEymLXIGwnMHd2Cdx69fvXvECsUcK7tGYcr4jJJx6V7Up/QAk12t6ZIn7XLTJ/1dkDfy2FPOGTq9qCUPbOwJ6YP/ABUqUUorJjUM9Mk4q0tqDEk6O3NR1KknYdk4HptXtSoqo5vit3L8SIkdgNMbHfGRpC49qDJIlXJyM/mvalXx9JrNwCgAHUH8GpUqVchP/9k="/>
          <p:cNvSpPr>
            <a:spLocks noChangeAspect="1" noChangeArrowheads="1"/>
          </p:cNvSpPr>
          <p:nvPr/>
        </p:nvSpPr>
        <p:spPr bwMode="auto">
          <a:xfrm>
            <a:off x="155575" y="-465138"/>
            <a:ext cx="129540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2" name="AutoShape 4" descr="data:image/jpeg;base64,/9j/4AAQSkZJRgABAQAAAQABAAD/2wCEAAkGBwgHBgkIBwgKCgkLDRYPDQwMDRsUFRAWIB0iIiAdHx8kKDQsJCYxJx8fLT0tMTU3Ojo6Iys/RD84QzQ5OjcBCgoKDQwNGg8PGjclHyU3Nzc3Nzc3Nzc3Nzc3Nzc3Nzc3Nzc3Nzc3Nzc3Nzc3Nzc3Nzc3Nzc3Nzc3Nzc3Nzc3N//AABEIAGYAiAMBIgACEQEDEQH/xAAbAAACAwEBAQAAAAAAAAAAAAAEBQACAwYBB//EADcQAAIBAwIDBgUCBQQDAAAAAAECAwAEERIhBRMxIkFRYXGhFDKBkbEGIxVCwdHwUmLh8TOSov/EABgBAAMBAQAAAAAAAAAAAAAAAAABAgME/8QAHhEBAQEAAgMBAQEAAAAAAAAAAAERAiESMUEDUUL/2gAMAwEAAhEDEQA/AOyEiKNdvpy+8naPZx0xtR0tpEVb4lg0Skuqh8EnO3/Vc/bfuJI6q0QCE6dQ3wTTW1vBdTKZdOl1xgnGGrlrZ5baLyaT4uHs5HJYnTnOfIZ6DxrS44VDIsqStEuvs6huQOu3nimMluoWOONgoj6BTnI8KH4nGl1FHDJHMFDgho3KkHpuRjxoIND+n7KK1AMUbsE06yg3weuRig1trfh12rpaq1sw3KDXgaSc4J8aOimMaJHErMgAKsxDLju398+VZzzFmtmuRC0SjdTgjcem/f8A8VWln8KP1DLaxwRpw63lTVMFZjgAHyOr8edFWBv9KrNdYknJCxFB7eO2d6veWlpK0jG3B6BTGDoJPh9cGrw3JmMLG2hhaJw8bRqFK52OVz10kjFLo4WcZa9Wci6snuIWZZXVpNPQYwFzk/itbC4cxYjtzzAoHKdWYRKGIUYx500vVgupF5pDXOnOQxDaRnOB39fCq/xAxglFZjvlm3OfX70fB9Xkt4ZcLElsZ5B2XYgvt2sDuxt0rG0hitZbjRbwKWJbX1Ods7d+DV7CG1msyZYhI+Siq41BNz3E/wBO/vrGO1imYaLg6icZEhIVu4YB9qfzA9tbqH+LyRtEo0QhtaQgayT3DbyoqS6ikl5Q2kzkBuhY9rHkBU4bZP8AHR3AkDxrCVIMZB3IIO+xryVJYuLTu4geKSNOWGYAqQCD3elFgimqbJWSWPBcINJ0g9MgDPXBzmo3LluWRXDPyz+20hIIBAOdjj5gPrQj3NpLdSKSowdIUR6cEddz138qtxC5t+HW8c+EWNjgt00A46nwJH3pG1v1upOSJ1ieKGQOpR2Ln/SMDG/XO+KlfLOMfqK84rxB2kmZYA+Y0VjgKPPvryjtOx1/HkkhhgxKSzE4EJZWCbYBAO5z3+1FWlye02oacYH2of8AVLSLcWeiIhBETv1ztn2JrFZllh5yjJA7QGwY43+43+tOejdlw3ibXEYVmJZMhST1+tb3ZleDU5DKG+Vmwc+PSubsLmRlVOY3Mj3QoMnu6finHE+KRycKLSHG4VgR31GZVM7hroaZv2kifsgKWfIPdgDNZ8xo4YpJmTlDshtzg9O/p30vS5dHAkhuJjjlrKsepMeOy9fxTaKZWhEEkJBVBh9hk+lOmXWi6pbnXKZV06knOw2x029M+tFWtush5lvaxqACCxiKPkHwwNvziqX6yyTcuC3kaELu5HZbJwRgddt/p4iqfxR5ru2sJdhLzMvGQWXG/co8DR3iTOQv+3FIV5mCDjux18azt4tbyaUDgd7bdOvd31pxHiFrFZXMnLkYwrvhDufI+G+5oCzlY2cU09wkkrYfsbADGwI3pGKCxw3J1yABNm09795zVebFHaXNxFdxxpDHqiAXUZMD12ydulCysZdOI1Yn5jpxjb3+m+1Uu763t7xLZLVlkmx+4UypOfHpVSyFYZ21jdW9sksLxNGFD/LuV64zppRFetxOVrkSXWBjlxxnSCOvQDfwGad280kdvpecMhGAHcdMf9eNBRW11Y3si21lqjkAbUTpCntbbqc9RVSy0sojh5traCONmuIgFxqlXJOfPHWkfxL/AKkjvLC7QW8IOQpGC4HQ58iM9PD6tpboRRs17iFEwW7JyMbY2Az0H3x4UFd3ps+HXJMDsYI2fCKwO5bx8vPuqfofPf1N+nzwWaEWuZoCoEknNBA6nOAPAH2qVve/qKbiVzEk9tC6A/tiVcjB6r5j18KlVEY6GS5mv4raGRmdVQABgMDAz9OgoCyf4e6e3cjB2we493v7Gt0fSdQJGjAz9B1oS/VviTcnJzk4XqQTv+fap4X3GnL+myExS6QMMWwfHqNj7UxWK24hZ4mBZGwWRDggjwIpRzebEkqZ1Z0ybZ7Q7/rtRfDZhDJGWIEGl2fSO1nbB9veqs0pVbq3h4beQsJr02iMp5bTBsnOc409NvX0xXS3fHYTZ4ijiV5I2MZeNVx0x7Hw7qTcXijksw8iaY1I7bZ79s7etKZbDiEkrCOON9W+fHPfmkWYOHHOIcL4T+5cRvIo0qowe/Oenn7Ui4HfY4jFdMNLRNr14+bOcg+9OOFFxJNaXgRTAM8wKpA6bb+tMLmwguIhHMobB1BwoUj7DGKV6p5aC47xDid8OXbwBoJk/cdVznfx7ulX4KgS3Mc0VwH7g4OM75APQe1AcEup14h8Bq5iNKy5ZdPT/M+hp92XiPLkOAxVsL0wcH3p3ro532JtAsKS3N5HHCjYQrJKpxjIx69e/wBK5/inEX4RxS51gtbRopZWY5C7dPvRslna3FssE5klVX1AFj136/furjf1VIyz3OhZFyEhMZbIKjcfinxy0rsdlY8QgvEVoZM4UMBnfB76Y/EzJ2hPpKtqBcZwfHevnX6f4vDZWXxk6tJpTQQuAd3JHXyrew/VFzY4R8y2zSMVBPaVCTjfy8PxReNnobrrbmJG55WWUfEdVDAKpAUDGO7A6UXxsvc8LuUsJmS5VP25U6Fhv/YedAwTQ31tHcQEvGwyNXrj+hogTFVK6WIO+3TNZ+ee1eM+OG4PwbiV5fI8lqq8vBcgbsu3QD6V5XaW4urdjLb3GrJ3UgHs7eXdipWksqPRM7K13cMmdEjKykjxGRVWKiCUMBqG49PWtL4iGKJ0y3aCk9dgNvYVlOhLhcdgjc9fpU3rlKudzGHCZAztBMCkcmEbfJBHyt99qZOhjmMbFdlKt3hgfKktzogu3bOVzy5RkbZGc/c/k0wubxfgYLmXBkWURStn+XHX7b/etMZ6IS6d8QyMNbsST8uR3Y88kbeVbw8Se2WTnBdAQaGY6QpAAx+KU30ssTRyIwLCQn5euwyM/Qd1WleO9tRIrFVRsqRvkEqfp3+486M6PWE1zJeLcSPE8MrqFdA2dI1AbHGD3n608tuKC34Dbz3ZLzsDhM6dWkjO/wBa5xbhTPyNTKRy8dMMM5K7H/NhvWdxG5gtOYxWKKLOkbYyz77+BAz/AMU80a2tJ57i7aeJWR3iklQK3aUFSevl415wS7ubW/gdZHlSY4mV5CxLZAJ/+gfvXtrew2l4gnGhpEkiG+yhlIAJ8MsMGsF7F3ZkK6OrLqXAOkh1yPbf1p2aWnvEeI3Ba4/hjW8s0DtqhO5dRjDKQdxv7GuSubuXiZ+IvCVlYEdjYbZwCPTV51twkyNpnz2ZIe3j+XdvbB9q2igt7q2lEmYpS5/dUk/7ST659jROMhW6EUaeF3AmVdasmMHrv+Kw4vEX4WHUaXiKdDnJOrcVrxiWez4dPFJhmEqsvgVwflOPGtLuSQcKuedCMpcRoHQ/MCrkHf1qgZ/o/LcaeKKRjEsRwp6jB/7o9f1KJ2aC2EMdwe1DzwxVwAS24Ox2Nc5IhMV1JCzB1hQhwf5eYv8AUH7ilsTGK+iuAMtGjMvVR0O3n17qjwlun5Ojn/WN/Y3TpdxQCRSFZI1Ix9dVShLwR39navcrz2kkRGlDBWGQd+m/jj/b51KPHh9g3l8dEX53D+uSulhtt3+/96pbAsBuSe81nwy4EluVYE4yCD0OfGvLQtGzowxoYjTWf6TpfC9qXjYU8/BIcLgdWOCfrt1pfOZETErDSoBkH4PvTS8QCRWP/jUHp1P+b/els6PcXfZDHMbhk7umN/an+d3jpc5lefEGSGONicwhtRPcuMj22rXgchN+bFnVA3ajJONz8y/1HnQHDuXOl5A5IYwkB+o2IP4FU+GuBcAdoaDjXgjHgR6Vr0htONTylmzmQ4cDGMEgY+gomG4a5X5YxLGoV+1uR2sOo9c5FCSxywgAZdGUDAHQZ2OPXP8AgqrARXKzQqrPEMgNuG8j5US6GbDmXDRSoNC5QRnfSB1HpnNVtZzFdWqzuAqMFjlf+YAghWP0wGNQARuCxyGPaY7DUen3wa9uLaR0cBde+DnpjNMhHBOZb7rG7yQQ4dBuVbPvuen+6tpltfim5cmiG5l0rox+2c5xiguF8+2vEad+yECLJ/qGR2G9CBg0TfxgO4kjWRIiBOyggNjHa9dwDt35oCcUjMUi2d3qe3kAiDIdtXZGfIjT9qyvUmtuD3MMiNKBOrrIuD2EBU5Hrj71ve3Ebo9lLreMg6JCcEsuQN/HIz50BJcyWc7xSnmwMHVGI2bUykg+eAaDbwaBwi7uVVY55IVTKjZsSDOoeO3X1pTtPbcps/t5JbT06HP5ovjMjQ/FcPtpGEKOCuVwRsSoBHcd/wD1oKC4BiTLKty0SjUDhSNXRvtn/NzCezSSQckga44CFDqOmR0I+vtXtSOKaDhjTkDEFyokQnr1OnHgd/tXtAdZw515jI5IUHOaJdCLmctnb9zIPic/0H3pXbtyr3fx8aeXMeix5x7T6x2jtt/bpU8lQNfhp7YhSEZx2NXQnzFDclghdP5sQ6vDPzH7ZFG/EJMrK2BjKgju8qpCuEkbA7AwmR47k/esvzuXGnPuaVQu1tc3SKCII41AA7j0Hn3e1Y3cxYAktuvaBJ8s4A2pjFb4kYEjUcyOSfmPh6Y2rmLmZvi5WyclmyBvpG4J+/8AStbx1kPt7xZnMYDFmOnWUHd/WsFZ7VmjlyRhsZ8PL0zWEd5LEIOW5A+ZwBnbfHn1NFXU7SRxc5DnmjSdOonfH4pZhiOJxlOAR6UJluGMw09dKnAx9yfrWfC7kSwqsr/usMjOe2vcfXy+ta285Fu6zDUVXTGpJw692KU3ZkdrU26ctUOtdO2242PhVTfRG4jLRMxy3zAeWxryJ5+W+XB20hn6HwDfXvofhV6txA0bHEqHtr5Fcg/XIo60INq4J6kbfWiwLPGiOIwMxEkyQONimsg+fy93rQEqBriSORedA8YYsxPZJBIyeu+OvnWrXZjWNZj0OmB8Y07L2SfDc0LfStLeaYGAmkTTJF3SDfH32GPM+YpS94C6ZJRFNKjE6v3TqOWUaOz9sj71lc25ljRolIaXOy47YUaulM7oJGhlgOQIFwo7mwD9tvelF7P8NeN8M37asdOD0GOo+9WSs14nw/K0vpHy4O/TfPj0NSgZG1wpk79o+xqVRPoBLc5BkYp1KQtnqfLDrjwx/g+1SpWXJcC8MVmWTURpXceZPjWke8qnPZ1ZI8alSsf9Rp8D8Ym+DtbicLui6sA5z/hz7VyVja864d2JK6NRBPr/AGPtUqV0T0xrW5gCpEhOQTqbPU4NEX2IbMyITqEoRfLbIP2yPtUqUAPafEymLXIGwnMHd2Cdx69fvXvECsUcK7tGYcr4jJJx6V7Up/QAk12t6ZIn7XLTJ/1dkDfy2FPOGTq9qCUPbOwJ6YP/ABUqUUorJjUM9Mk4q0tqDEk6O3NR1KknYdk4HptXtSoqo5vit3L8SIkdgNMbHfGRpC49qDJIlXJyM/mvalXx9JrNwCgAHUH8GpUqVchP/9k="/>
          <p:cNvSpPr>
            <a:spLocks noChangeAspect="1" noChangeArrowheads="1"/>
          </p:cNvSpPr>
          <p:nvPr/>
        </p:nvSpPr>
        <p:spPr bwMode="auto">
          <a:xfrm>
            <a:off x="155575" y="-465138"/>
            <a:ext cx="129540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86" name="Picture 2" descr="http://3.bp.blogspot.com/-j213ixhkqnI/TVVk2XzqzwI/AAAAAAAALwk/JfxwrIPydEQ/s1600/Sans%25C3%25A3o-e-Dalila-Michel-Angelo-cap-1-Dalila-e-Myra-chegam-a-Timna.-Dalila-olha-para-tudo-encantada-4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65104"/>
            <a:ext cx="3006134" cy="2204864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QkAcs3nNV4mE0HnV9piSQfRnWU6mMqiArlNjs1DQ5TjKCdkV5K2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60648"/>
            <a:ext cx="2495550" cy="1828800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RdKf_DWEaTESL6FDHUu5O_L-nCK-Un0IEh_3JCl7B6n2U5gEKi4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204864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i="1" dirty="0" smtClean="0"/>
              <a:t>A Festa do </a:t>
            </a:r>
            <a:r>
              <a:rPr lang="pt-BR" b="1" i="1" dirty="0" err="1" smtClean="0"/>
              <a:t>Purim</a:t>
            </a:r>
            <a:r>
              <a:rPr lang="pt-BR" b="1" i="1" dirty="0" smtClean="0"/>
              <a:t> 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pt-BR" i="1" dirty="0" smtClean="0"/>
              <a:t>a palavra </a:t>
            </a:r>
            <a:r>
              <a:rPr lang="pt-BR" b="1" i="1" dirty="0" err="1" smtClean="0"/>
              <a:t>Purim</a:t>
            </a:r>
            <a:r>
              <a:rPr lang="pt-BR" b="1" i="1" dirty="0" smtClean="0"/>
              <a:t>,</a:t>
            </a:r>
            <a:r>
              <a:rPr lang="pt-BR" i="1" dirty="0" smtClean="0"/>
              <a:t> vem de </a:t>
            </a:r>
            <a:r>
              <a:rPr lang="pt-BR" b="1" i="1" dirty="0" smtClean="0"/>
              <a:t>sorte. </a:t>
            </a:r>
          </a:p>
          <a:p>
            <a:pPr>
              <a:buNone/>
            </a:pPr>
            <a:endParaRPr lang="pt-BR" b="1" i="1" dirty="0" smtClean="0"/>
          </a:p>
          <a:p>
            <a:r>
              <a:rPr lang="pt-BR" b="1" i="1" dirty="0" err="1" smtClean="0">
                <a:solidFill>
                  <a:srgbClr val="FFFF00"/>
                </a:solidFill>
              </a:rPr>
              <a:t>Hamã</a:t>
            </a:r>
            <a:r>
              <a:rPr lang="pt-BR" b="1" i="1" dirty="0" smtClean="0">
                <a:solidFill>
                  <a:srgbClr val="FFFF00"/>
                </a:solidFill>
              </a:rPr>
              <a:t> teria lançado sorte para saber qual a melhor data para realizar o extermínio dos judeus. Sendo, pela boa e providencial mão do SENHOR, desmascarado, </a:t>
            </a:r>
            <a:r>
              <a:rPr lang="pt-BR" b="1" i="1" dirty="0" err="1" smtClean="0">
                <a:solidFill>
                  <a:srgbClr val="FFFF00"/>
                </a:solidFill>
              </a:rPr>
              <a:t>Hamã</a:t>
            </a:r>
            <a:r>
              <a:rPr lang="pt-BR" b="1" i="1" dirty="0" smtClean="0">
                <a:solidFill>
                  <a:srgbClr val="FFFF00"/>
                </a:solidFill>
              </a:rPr>
              <a:t> foi morto, e o seu "dia de sorte" transformou-se num dia de festa para os judeus, seus inimigos! </a:t>
            </a:r>
          </a:p>
          <a:p>
            <a:r>
              <a:rPr lang="pt-BR" b="1" i="1" dirty="0" smtClean="0">
                <a:solidFill>
                  <a:srgbClr val="FFFF00"/>
                </a:solidFill>
              </a:rPr>
              <a:t>Comemorado anualmente até hoje, ocasião em que se lê o livro de Ester, o </a:t>
            </a:r>
            <a:r>
              <a:rPr lang="pt-BR" b="1" i="1" dirty="0" err="1" smtClean="0">
                <a:solidFill>
                  <a:srgbClr val="FFFF00"/>
                </a:solidFill>
              </a:rPr>
              <a:t>Purim</a:t>
            </a:r>
            <a:r>
              <a:rPr lang="pt-BR" b="1" i="1" dirty="0" smtClean="0">
                <a:solidFill>
                  <a:srgbClr val="FFFF00"/>
                </a:solidFill>
              </a:rPr>
              <a:t> comemora o livramento operado pelo SENHOR em favor do Seu povo!</a:t>
            </a:r>
          </a:p>
          <a:p>
            <a:endParaRPr lang="pt-BR" i="1" dirty="0"/>
          </a:p>
        </p:txBody>
      </p:sp>
      <p:pic>
        <p:nvPicPr>
          <p:cNvPr id="46082" name="Picture 2" descr="http://t0.gstatic.com/images?q=tbn:ANd9GcQeJvi6i8pvaMNu_QWoDnJgqycX9ANkrw6njnnmdCQWggCPDdPc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5857" y="0"/>
            <a:ext cx="3328143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88640"/>
            <a:ext cx="5688632" cy="72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Lições do Livro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23528" y="1196752"/>
          <a:ext cx="856895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47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1 - Deus usa pessoas simples para realizarem tarefas humanamente impossíveis!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Ester era uma jovem simples, que vivia obscuramente em casa de seu primo, por ser órfã.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SENHOR a tirou de lá, através do simulacro de um concurso de beleza, para usá-la na salvação de Seu povo!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Os caminhos de Deus são, de fato, muito misteriosos, e muito mais altos que os nossos!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"Porque os meus pensamentos não são os vossos pensamentos, nem os vossos caminhos os meus caminhos, diz o SENHOR...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pelo contrário, Deus escolheu as cousas loucas do mundo para envergonhar os sábios,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- Is 55.8; 1 Co 1.27,28.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4.bp.blogspot.com/-5TWxT4XAuII/ThvAchV3B1I/AAAAAAAAAWo/ki7qKGy9MPw/s1600/Estante-Bibl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-8451"/>
            <a:ext cx="6084168" cy="6866451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0" y="0"/>
            <a:ext cx="3059832" cy="1772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schemeClr val="bg1"/>
                </a:solidFill>
                <a:latin typeface="Arial Black" pitchFamily="34" charset="0"/>
              </a:rPr>
              <a:t>DIVISÃO HISTÓRICA DA BÍBLIA</a:t>
            </a:r>
            <a:endParaRPr lang="pt-BR" sz="24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2420888"/>
            <a:ext cx="3059832" cy="4437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 12 LIVROS HISTÓRICOS</a:t>
            </a:r>
          </a:p>
          <a:p>
            <a:pPr algn="ctr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Josué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Juízes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Rute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e II Samuel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e II Reis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e II Crônicas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Esdras</a:t>
            </a:r>
          </a:p>
          <a:p>
            <a:pPr algn="ctr"/>
            <a:r>
              <a:rPr lang="pt-B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Neemias</a:t>
            </a:r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Ester</a:t>
            </a:r>
            <a:endParaRPr lang="pt-BR" sz="32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pt-BR" sz="2800" b="1" dirty="0" smtClean="0"/>
              <a:t>2 -  diz Eclesiastes: </a:t>
            </a:r>
            <a:r>
              <a:rPr lang="pt-BR" sz="2800" b="1" i="1" dirty="0" smtClean="0"/>
              <a:t>"Lança o teu pão sobre as águas, porque depois de muitos dias o acharás" - 11.1. </a:t>
            </a:r>
          </a:p>
          <a:p>
            <a:pPr marL="514350" indent="-514350">
              <a:buFontTx/>
              <a:buChar char="-"/>
            </a:pPr>
            <a:endParaRPr lang="pt-BR" sz="1200" b="1" dirty="0" smtClean="0"/>
          </a:p>
          <a:p>
            <a:pPr marL="514350" indent="-514350">
              <a:buFontTx/>
              <a:buChar char="-"/>
            </a:pPr>
            <a:r>
              <a:rPr lang="pt-BR" sz="2800" b="1" dirty="0" err="1" smtClean="0"/>
              <a:t>Mordecai</a:t>
            </a:r>
            <a:r>
              <a:rPr lang="pt-BR" sz="2800" b="1" dirty="0" smtClean="0"/>
              <a:t> não sabia, ao receber a órfã Ester em sua casa, que estaria criando a futura esposa do rei da Pérsia, instrumento para a libertação do seu povo, e instrumento para que ele mesmo viesse a ser homem honrado e exaltado no reino persa!</a:t>
            </a:r>
          </a:p>
          <a:p>
            <a:pPr marL="514350" indent="-514350">
              <a:buFontTx/>
              <a:buChar char="-"/>
            </a:pPr>
            <a:endParaRPr lang="pt-BR" sz="1200" b="1" dirty="0" smtClean="0"/>
          </a:p>
          <a:p>
            <a:pPr marL="514350" indent="-514350">
              <a:buFontTx/>
              <a:buChar char="-"/>
            </a:pPr>
            <a:r>
              <a:rPr lang="pt-BR" sz="2800" b="1" dirty="0" smtClean="0"/>
              <a:t>Digo a você; lance o seu pão sobre as águas; depois de muitos dias, a recompensa virá! Misteriosamente! Providencialmente! </a:t>
            </a:r>
          </a:p>
          <a:p>
            <a:pPr marL="514350" indent="-514350">
              <a:buNone/>
            </a:pPr>
            <a:endParaRPr lang="pt-BR" sz="2800" b="1" i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3491880" y="188640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Lições do Livro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pt-BR" sz="2800" b="1" dirty="0" smtClean="0"/>
              <a:t>3 - há muito valor em jejuarmos em tempos de crise:</a:t>
            </a:r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endParaRPr lang="pt-BR" sz="2800" b="1" dirty="0" smtClean="0"/>
          </a:p>
          <a:p>
            <a:pPr>
              <a:buNone/>
            </a:pPr>
            <a:r>
              <a:rPr lang="pt-BR" sz="2800" b="1" dirty="0" smtClean="0"/>
              <a:t>   </a:t>
            </a:r>
            <a:r>
              <a:rPr lang="pt-BR" sz="2800" b="1" i="1" dirty="0" smtClean="0"/>
              <a:t>"Vai, ajunta a todos os judeus que se acharem em </a:t>
            </a:r>
            <a:r>
              <a:rPr lang="pt-BR" sz="2800" b="1" i="1" dirty="0" err="1" smtClean="0"/>
              <a:t>Susã</a:t>
            </a:r>
            <a:r>
              <a:rPr lang="pt-BR" sz="2800" b="1" i="1" dirty="0" smtClean="0"/>
              <a:t>, e jejuai por mim, e não comais nem bebais por três dias, nem de noite nem de dia; eu e as minhas servas também jejuaremos. Depois irei </a:t>
            </a:r>
          </a:p>
          <a:p>
            <a:pPr>
              <a:buNone/>
            </a:pPr>
            <a:r>
              <a:rPr lang="pt-BR" sz="2800" b="1" i="1" dirty="0" smtClean="0"/>
              <a:t>    Ter com o rei, ainda que </a:t>
            </a:r>
          </a:p>
          <a:p>
            <a:pPr>
              <a:buNone/>
            </a:pPr>
            <a:r>
              <a:rPr lang="pt-BR" sz="2800" b="1" i="1" dirty="0" smtClean="0"/>
              <a:t>    é contra a lei..." - 4.16.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3491880" y="188640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Lições do Livro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  <p:pic>
        <p:nvPicPr>
          <p:cNvPr id="45059" name="Picture 3" descr="http://t2.gstatic.com/images?q=tbn:ANd9GcQleKZCHXvlx8FzgOKdMhsB0hL1pHcZv0k0fLvzn0dQlGomHJj5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048" y="4509120"/>
            <a:ext cx="3026286" cy="2169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pt-BR" b="1" dirty="0" smtClean="0"/>
              <a:t>4 - Ester não era apenas bela: era sábia! </a:t>
            </a:r>
          </a:p>
          <a:p>
            <a:pPr>
              <a:buNone/>
            </a:pPr>
            <a:endParaRPr lang="pt-BR" b="1" i="1" dirty="0" smtClean="0"/>
          </a:p>
          <a:p>
            <a:pPr>
              <a:buFontTx/>
              <a:buChar char="-"/>
            </a:pPr>
            <a:r>
              <a:rPr lang="pt-BR" b="1" i="1" dirty="0" smtClean="0"/>
              <a:t>"Enganosa é a graça e vã a formosura, mas a mulher que teme ao SENHOR, essa será louvada" - </a:t>
            </a:r>
            <a:r>
              <a:rPr lang="pt-BR" b="1" i="1" dirty="0" err="1" smtClean="0"/>
              <a:t>Pv</a:t>
            </a:r>
            <a:r>
              <a:rPr lang="pt-BR" b="1" i="1" dirty="0" smtClean="0"/>
              <a:t> 31.30. </a:t>
            </a:r>
          </a:p>
          <a:p>
            <a:pPr>
              <a:buFontTx/>
              <a:buChar char="-"/>
            </a:pPr>
            <a:endParaRPr lang="pt-BR" b="1" i="1" dirty="0" smtClean="0"/>
          </a:p>
          <a:p>
            <a:pPr>
              <a:buFontTx/>
              <a:buChar char="-"/>
            </a:pPr>
            <a:r>
              <a:rPr lang="pt-BR" b="1" dirty="0" smtClean="0"/>
              <a:t>Cuidado para não preocupar-se muito com o exterior, sem cuidar do mais importante: o seu interior!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3491880" y="188640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Lições do Livro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pt-BR" sz="3600" b="1" dirty="0" smtClean="0"/>
              <a:t>5. O mal que intentamos fazer contra pessoas justas acaba caindo sobre nós mesmos! </a:t>
            </a:r>
          </a:p>
          <a:p>
            <a:pPr>
              <a:buNone/>
            </a:pPr>
            <a:endParaRPr lang="pt-BR" sz="3600" b="1" i="1" dirty="0" smtClean="0"/>
          </a:p>
          <a:p>
            <a:pPr>
              <a:buNone/>
            </a:pPr>
            <a:r>
              <a:rPr lang="pt-BR" sz="3600" b="1" i="1" dirty="0" smtClean="0"/>
              <a:t>  "Enforcaram, pois, a </a:t>
            </a:r>
            <a:r>
              <a:rPr lang="pt-BR" sz="3600" b="1" i="1" dirty="0" err="1" smtClean="0"/>
              <a:t>Hamã</a:t>
            </a:r>
            <a:r>
              <a:rPr lang="pt-BR" sz="3600" b="1" i="1" dirty="0" smtClean="0"/>
              <a:t> na forca, que ele tinha preparado para </a:t>
            </a:r>
            <a:r>
              <a:rPr lang="pt-BR" sz="3600" b="1" i="1" dirty="0" err="1" smtClean="0"/>
              <a:t>Mordecai</a:t>
            </a:r>
            <a:r>
              <a:rPr lang="pt-BR" sz="3600" b="1" i="1" dirty="0" smtClean="0"/>
              <a:t>..". - 7.10.</a:t>
            </a:r>
            <a:r>
              <a:rPr lang="pt-BR" sz="3600" b="1" dirty="0" smtClean="0"/>
              <a:t> </a:t>
            </a:r>
            <a:endParaRPr lang="pt-BR" sz="3600" b="1" dirty="0"/>
          </a:p>
        </p:txBody>
      </p:sp>
      <p:sp>
        <p:nvSpPr>
          <p:cNvPr id="4" name="Retângulo 3"/>
          <p:cNvSpPr/>
          <p:nvPr/>
        </p:nvSpPr>
        <p:spPr>
          <a:xfrm>
            <a:off x="3491880" y="188640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>
                <a:solidFill>
                  <a:srgbClr val="FFFF00"/>
                </a:solidFill>
              </a:rPr>
              <a:t>Lições do Livro de Ester</a:t>
            </a:r>
            <a:endParaRPr lang="pt-BR" sz="4000" b="1" i="1" dirty="0">
              <a:solidFill>
                <a:srgbClr val="FFFF00"/>
              </a:solidFill>
            </a:endParaRPr>
          </a:p>
        </p:txBody>
      </p:sp>
      <p:pic>
        <p:nvPicPr>
          <p:cNvPr id="47106" name="Picture 2" descr="http://t0.gstatic.com/images?q=tbn:ANd9GcTnsy0jY24N9IkdYd4Bbf-Kx2pSOI7bdLeFmmPxmt6hFtsezp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941168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915000" cy="7780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b="1" dirty="0" err="1" smtClean="0"/>
              <a:t>Cristologia</a:t>
            </a:r>
            <a:r>
              <a:rPr lang="pt-BR" b="1" dirty="0" smtClean="0"/>
              <a:t>  de Ester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b="1" i="1" dirty="0" smtClean="0"/>
              <a:t>Neste livro observamos mais uma tentativa de Satanás no sentido de destruir o povo de Deus e, consequentemente, exterminar a linhagem messiânica. Mas, por Sua providência, o Senhor mantém vivo o Seu povo e a família da qual viria o Messias!</a:t>
            </a:r>
          </a:p>
          <a:p>
            <a:pPr>
              <a:buFontTx/>
              <a:buChar char="-"/>
            </a:pPr>
            <a:endParaRPr lang="pt-BR" b="1" i="1" dirty="0" smtClean="0"/>
          </a:p>
          <a:p>
            <a:pPr>
              <a:buFontTx/>
              <a:buChar char="-"/>
            </a:pPr>
            <a:r>
              <a:rPr lang="pt-BR" b="1" i="1" dirty="0" smtClean="0"/>
              <a:t>Deus sempre preservou o remanescente fiel sobre a terra e continua preservando até a volta de Cristo;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618856" cy="77809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b="1" dirty="0" err="1" smtClean="0"/>
              <a:t>Cristologia</a:t>
            </a:r>
            <a:r>
              <a:rPr lang="pt-BR" b="1" dirty="0" smtClean="0"/>
              <a:t>  de </a:t>
            </a:r>
            <a:r>
              <a:rPr lang="pt-BR" b="1" i="1" dirty="0" smtClean="0"/>
              <a:t>Ester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642350" cy="539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6423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          Ester, como pessoa, também é um belo tipo do Senhor Jesus nas páginas do AT.   Vejamos:</a:t>
                      </a:r>
                    </a:p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 </a:t>
                      </a:r>
                      <a:endParaRPr lang="pt-BR" sz="2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1 - dispõe-se a morrer pelo seu povo, na tentativa de salvá-lo (4.16). </a:t>
                      </a:r>
                    </a:p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           Por Sua vez, o Senhor Jesus morreu pelos Seus, a fim de conquistar-lhes a salvação! (</a:t>
                      </a:r>
                      <a:r>
                        <a:rPr lang="pt-BR" sz="2400" b="1" i="1" kern="1200" dirty="0" err="1" smtClean="0">
                          <a:solidFill>
                            <a:srgbClr val="002060"/>
                          </a:solidFill>
                        </a:rPr>
                        <a:t>Rm</a:t>
                      </a:r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5.7). </a:t>
                      </a:r>
                    </a:p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 </a:t>
                      </a:r>
                      <a:endParaRPr lang="pt-BR" sz="2400" b="1" i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2 - tornou-se advogada do seu povo, intercedendo por ele junto ao rei (7.3,4).</a:t>
                      </a:r>
                    </a:p>
                    <a:p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                  O Senhor Jesus  é o nosso Advogado, vivendo sempre para interceder por nós à destra de Deus - (1 </a:t>
                      </a:r>
                      <a:r>
                        <a:rPr lang="pt-BR" sz="2400" b="1" i="1" kern="1200" dirty="0" err="1" smtClean="0">
                          <a:solidFill>
                            <a:srgbClr val="002060"/>
                          </a:solidFill>
                        </a:rPr>
                        <a:t>Jo</a:t>
                      </a:r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2.1; </a:t>
                      </a:r>
                      <a:r>
                        <a:rPr lang="pt-BR" sz="2400" b="1" i="1" kern="1200" dirty="0" err="1" smtClean="0">
                          <a:solidFill>
                            <a:srgbClr val="002060"/>
                          </a:solidFill>
                        </a:rPr>
                        <a:t>Hb</a:t>
                      </a:r>
                      <a:r>
                        <a:rPr lang="pt-BR" sz="2400" b="1" i="1" kern="1200" dirty="0" smtClean="0">
                          <a:solidFill>
                            <a:srgbClr val="002060"/>
                          </a:solidFill>
                        </a:rPr>
                        <a:t> 7.25).</a:t>
                      </a:r>
                    </a:p>
                    <a:p>
                      <a:pPr algn="r"/>
                      <a:endParaRPr lang="pt-BR" sz="24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6660232" y="0"/>
            <a:ext cx="2483768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Rev. </a:t>
            </a:r>
            <a:r>
              <a:rPr lang="pt-BR" dirty="0" err="1" smtClean="0"/>
              <a:t>Ildemar</a:t>
            </a:r>
            <a:r>
              <a:rPr lang="pt-BR" dirty="0" smtClean="0"/>
              <a:t> </a:t>
            </a:r>
            <a:r>
              <a:rPr lang="pt-BR" dirty="0" err="1" smtClean="0"/>
              <a:t>Berbert</a:t>
            </a:r>
            <a:endParaRPr lang="pt-BR" dirty="0" smtClean="0"/>
          </a:p>
          <a:p>
            <a:pPr algn="ctr"/>
            <a:r>
              <a:rPr lang="pt-BR" dirty="0" smtClean="0"/>
              <a:t>IPB Dourados, 13.03.13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340100" y="698500"/>
            <a:ext cx="1301750" cy="2039938"/>
            <a:chOff x="3340708" y="699039"/>
            <a:chExt cx="1300858" cy="2039679"/>
          </a:xfrm>
        </p:grpSpPr>
        <p:pic>
          <p:nvPicPr>
            <p:cNvPr id="7222" name="Picture 7" descr="histbib 6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40708" y="1226610"/>
              <a:ext cx="1300858" cy="1512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3" name="TextBox 22"/>
            <p:cNvSpPr txBox="1">
              <a:spLocks noChangeArrowheads="1"/>
            </p:cNvSpPr>
            <p:nvPr/>
          </p:nvSpPr>
          <p:spPr bwMode="auto">
            <a:xfrm rot="-654121">
              <a:off x="3525979" y="699039"/>
              <a:ext cx="83388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latin typeface="Calibri" pitchFamily="34" charset="0"/>
                </a:rPr>
                <a:t>REINO</a:t>
              </a:r>
            </a:p>
            <a:p>
              <a:pPr algn="ctr"/>
              <a:r>
                <a:rPr lang="pt-BR">
                  <a:latin typeface="Calibri" pitchFamily="34" charset="0"/>
                </a:rPr>
                <a:t>UNIDO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14313" y="5235575"/>
            <a:ext cx="1716087" cy="1136650"/>
            <a:chOff x="214586" y="5234827"/>
            <a:chExt cx="1716198" cy="1137878"/>
          </a:xfrm>
        </p:grpSpPr>
        <p:pic>
          <p:nvPicPr>
            <p:cNvPr id="7220" name="Picture 1" descr="histbib 1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0978" y="5234827"/>
              <a:ext cx="1389806" cy="1106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1" name="TextBox 16"/>
            <p:cNvSpPr txBox="1">
              <a:spLocks noChangeArrowheads="1"/>
            </p:cNvSpPr>
            <p:nvPr/>
          </p:nvSpPr>
          <p:spPr bwMode="auto">
            <a:xfrm rot="-5400000">
              <a:off x="-114960" y="5673828"/>
              <a:ext cx="10284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CRIAÇÃO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80988" y="3994150"/>
            <a:ext cx="1785937" cy="1339850"/>
            <a:chOff x="280697" y="3994120"/>
            <a:chExt cx="1786538" cy="1339399"/>
          </a:xfrm>
        </p:grpSpPr>
        <p:pic>
          <p:nvPicPr>
            <p:cNvPr id="7218" name="Picture 2" descr="histbib 2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7330" y="3994120"/>
              <a:ext cx="1539905" cy="1295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9" name="TextBox 18"/>
            <p:cNvSpPr txBox="1">
              <a:spLocks noChangeArrowheads="1"/>
            </p:cNvSpPr>
            <p:nvPr/>
          </p:nvSpPr>
          <p:spPr bwMode="auto">
            <a:xfrm rot="-4882801">
              <a:off x="-191933" y="4491558"/>
              <a:ext cx="13145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PATRIARCAS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19138" y="2898775"/>
            <a:ext cx="1762125" cy="1555750"/>
            <a:chOff x="719196" y="2898440"/>
            <a:chExt cx="1762485" cy="1556582"/>
          </a:xfrm>
        </p:grpSpPr>
        <p:pic>
          <p:nvPicPr>
            <p:cNvPr id="7216" name="Picture 11" descr="histbib 3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1644" y="2898440"/>
              <a:ext cx="1740037" cy="155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7" name="TextBox 19"/>
            <p:cNvSpPr txBox="1">
              <a:spLocks noChangeArrowheads="1"/>
            </p:cNvSpPr>
            <p:nvPr/>
          </p:nvSpPr>
          <p:spPr bwMode="auto">
            <a:xfrm rot="-3546127">
              <a:off x="526002" y="3199510"/>
              <a:ext cx="7557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EGITO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012825" y="2019300"/>
            <a:ext cx="2057400" cy="1677988"/>
            <a:chOff x="1012301" y="2019021"/>
            <a:chExt cx="2057393" cy="1678885"/>
          </a:xfrm>
        </p:grpSpPr>
        <p:pic>
          <p:nvPicPr>
            <p:cNvPr id="7214" name="Picture 5" descr="histbib 4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6302" y="2019021"/>
              <a:ext cx="1773392" cy="1678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5" name="TextBox 20"/>
            <p:cNvSpPr txBox="1">
              <a:spLocks noChangeArrowheads="1"/>
            </p:cNvSpPr>
            <p:nvPr/>
          </p:nvSpPr>
          <p:spPr bwMode="auto">
            <a:xfrm rot="-2568499">
              <a:off x="1012301" y="2183848"/>
              <a:ext cx="12995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CONQUISTA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197100" y="1431925"/>
            <a:ext cx="1606550" cy="1681163"/>
            <a:chOff x="2197700" y="1431314"/>
            <a:chExt cx="1606615" cy="1681440"/>
          </a:xfrm>
        </p:grpSpPr>
        <p:pic>
          <p:nvPicPr>
            <p:cNvPr id="7212" name="Picture 6" descr="histbib 5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97700" y="1444987"/>
              <a:ext cx="1606615" cy="1667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3" name="TextBox 21"/>
            <p:cNvSpPr txBox="1">
              <a:spLocks noChangeArrowheads="1"/>
            </p:cNvSpPr>
            <p:nvPr/>
          </p:nvSpPr>
          <p:spPr bwMode="auto">
            <a:xfrm rot="-1609576">
              <a:off x="2315484" y="1431314"/>
              <a:ext cx="7867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JUÍZES</a:t>
              </a:r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781800" y="2840038"/>
            <a:ext cx="1746250" cy="1550987"/>
            <a:chOff x="6782280" y="2840650"/>
            <a:chExt cx="1745053" cy="1551023"/>
          </a:xfrm>
        </p:grpSpPr>
        <p:pic>
          <p:nvPicPr>
            <p:cNvPr id="7210" name="Picture 12" descr="histbib 10.pn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82280" y="2840650"/>
              <a:ext cx="1651089" cy="1551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1" name="TextBox 26"/>
            <p:cNvSpPr txBox="1">
              <a:spLocks noChangeArrowheads="1"/>
            </p:cNvSpPr>
            <p:nvPr/>
          </p:nvSpPr>
          <p:spPr bwMode="auto">
            <a:xfrm rot="3823094">
              <a:off x="7916172" y="3149644"/>
              <a:ext cx="8529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CRISTO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7140575" y="3946525"/>
            <a:ext cx="1719263" cy="1279525"/>
            <a:chOff x="7140278" y="3946779"/>
            <a:chExt cx="1720329" cy="1278621"/>
          </a:xfrm>
        </p:grpSpPr>
        <p:pic>
          <p:nvPicPr>
            <p:cNvPr id="7208" name="Picture 14" descr="histbib 11.png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140278" y="3946779"/>
              <a:ext cx="1473194" cy="1278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9" name="TextBox 27"/>
            <p:cNvSpPr txBox="1">
              <a:spLocks noChangeArrowheads="1"/>
            </p:cNvSpPr>
            <p:nvPr/>
          </p:nvSpPr>
          <p:spPr bwMode="auto">
            <a:xfrm rot="4960139">
              <a:off x="8261789" y="4332802"/>
              <a:ext cx="828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IGREJA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7281863" y="5119688"/>
            <a:ext cx="1628775" cy="1284287"/>
            <a:chOff x="7282456" y="5120008"/>
            <a:chExt cx="1628626" cy="1284198"/>
          </a:xfrm>
        </p:grpSpPr>
        <p:pic>
          <p:nvPicPr>
            <p:cNvPr id="7206" name="Picture 15" descr="histbib 12.png"/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282456" y="5196744"/>
              <a:ext cx="1334214" cy="1072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7" name="TextBox 28"/>
            <p:cNvSpPr txBox="1">
              <a:spLocks noChangeArrowheads="1"/>
            </p:cNvSpPr>
            <p:nvPr/>
          </p:nvSpPr>
          <p:spPr bwMode="auto">
            <a:xfrm rot="5400000">
              <a:off x="8115095" y="5608218"/>
              <a:ext cx="12841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400">
                  <a:latin typeface="Calibri" pitchFamily="34" charset="0"/>
                </a:rPr>
                <a:t>CONSUMAÇÃO</a:t>
              </a:r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6175375" y="1979613"/>
            <a:ext cx="1954213" cy="1703387"/>
            <a:chOff x="6175319" y="1980362"/>
            <a:chExt cx="1953806" cy="1702800"/>
          </a:xfrm>
        </p:grpSpPr>
        <p:sp>
          <p:nvSpPr>
            <p:cNvPr id="7204" name="TextBox 24"/>
            <p:cNvSpPr txBox="1">
              <a:spLocks noChangeArrowheads="1"/>
            </p:cNvSpPr>
            <p:nvPr/>
          </p:nvSpPr>
          <p:spPr bwMode="auto">
            <a:xfrm rot="2648856">
              <a:off x="7022860" y="2124791"/>
              <a:ext cx="11062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RETORNO</a:t>
              </a:r>
            </a:p>
          </p:txBody>
        </p:sp>
        <p:pic>
          <p:nvPicPr>
            <p:cNvPr id="7205" name="Picture 50" descr="histbib 9B.png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175319" y="1980362"/>
              <a:ext cx="1725279" cy="170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5419725" y="1352550"/>
            <a:ext cx="1692275" cy="1793875"/>
            <a:chOff x="5419549" y="1351853"/>
            <a:chExt cx="1692485" cy="1795129"/>
          </a:xfrm>
        </p:grpSpPr>
        <p:sp>
          <p:nvSpPr>
            <p:cNvPr id="7202" name="TextBox 23"/>
            <p:cNvSpPr txBox="1">
              <a:spLocks noChangeArrowheads="1"/>
            </p:cNvSpPr>
            <p:nvPr/>
          </p:nvSpPr>
          <p:spPr bwMode="auto">
            <a:xfrm rot="1517213">
              <a:off x="5942547" y="1351853"/>
              <a:ext cx="11694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latin typeface="Calibri" pitchFamily="34" charset="0"/>
                </a:rPr>
                <a:t>CATIVEIRO</a:t>
              </a:r>
            </a:p>
          </p:txBody>
        </p:sp>
        <p:pic>
          <p:nvPicPr>
            <p:cNvPr id="7203" name="Picture 51" descr="histbib 7B.png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9549" y="1428736"/>
              <a:ext cx="1632903" cy="1718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4591050" y="673100"/>
            <a:ext cx="1303338" cy="2085975"/>
            <a:chOff x="4590603" y="673767"/>
            <a:chExt cx="1303787" cy="2085055"/>
          </a:xfrm>
        </p:grpSpPr>
        <p:sp>
          <p:nvSpPr>
            <p:cNvPr id="7200" name="TextBox 25"/>
            <p:cNvSpPr txBox="1">
              <a:spLocks noChangeArrowheads="1"/>
            </p:cNvSpPr>
            <p:nvPr/>
          </p:nvSpPr>
          <p:spPr bwMode="auto">
            <a:xfrm rot="475217">
              <a:off x="4735221" y="673767"/>
              <a:ext cx="106952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latin typeface="Calibri" pitchFamily="34" charset="0"/>
                </a:rPr>
                <a:t>REINO</a:t>
              </a:r>
            </a:p>
            <a:p>
              <a:pPr algn="ctr"/>
              <a:r>
                <a:rPr lang="pt-BR">
                  <a:latin typeface="Calibri" pitchFamily="34" charset="0"/>
                </a:rPr>
                <a:t>DIVIDIDO</a:t>
              </a:r>
            </a:p>
          </p:txBody>
        </p:sp>
        <p:pic>
          <p:nvPicPr>
            <p:cNvPr id="7201" name="Picture 52" descr="histbib 6B.png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90603" y="1214422"/>
              <a:ext cx="1303787" cy="154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4921250" y="2495550"/>
            <a:ext cx="3508375" cy="1936750"/>
            <a:chOff x="4920705" y="2468624"/>
            <a:chExt cx="3508947" cy="1936187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6214729" y="2468624"/>
              <a:ext cx="2214923" cy="15838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9" name="TextBox 47"/>
            <p:cNvSpPr txBox="1">
              <a:spLocks noChangeArrowheads="1"/>
            </p:cNvSpPr>
            <p:nvPr/>
          </p:nvSpPr>
          <p:spPr bwMode="auto">
            <a:xfrm>
              <a:off x="4920705" y="3758480"/>
              <a:ext cx="150868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b="1">
                  <a:latin typeface="Calibri" pitchFamily="34" charset="0"/>
                </a:rPr>
                <a:t>PERÍODO</a:t>
              </a:r>
            </a:p>
            <a:p>
              <a:pPr algn="ctr"/>
              <a:r>
                <a:rPr lang="pt-BR" b="1">
                  <a:latin typeface="Calibri" pitchFamily="34" charset="0"/>
                </a:rPr>
                <a:t>INTERBÍBLICO</a:t>
              </a:r>
            </a:p>
          </p:txBody>
        </p:sp>
      </p:grpSp>
      <p:sp>
        <p:nvSpPr>
          <p:cNvPr id="41" name="Content Placeholder 2"/>
          <p:cNvSpPr txBox="1">
            <a:spLocks/>
          </p:cNvSpPr>
          <p:nvPr/>
        </p:nvSpPr>
        <p:spPr bwMode="auto">
          <a:xfrm rot="-5400000">
            <a:off x="1678781" y="5052219"/>
            <a:ext cx="1071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Gênesis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2357438" y="3786188"/>
            <a:ext cx="571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Dt</a:t>
            </a:r>
          </a:p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Nm</a:t>
            </a:r>
          </a:p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Lv</a:t>
            </a:r>
          </a:p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Ex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714625" y="3357563"/>
            <a:ext cx="57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Js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357563" y="2857500"/>
            <a:ext cx="571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Jz</a:t>
            </a:r>
          </a:p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Rt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 rot="859382">
            <a:off x="5537200" y="374650"/>
            <a:ext cx="1190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Profetas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 rot="1755720">
            <a:off x="6626225" y="839788"/>
            <a:ext cx="1190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Profetas</a:t>
            </a:r>
          </a:p>
        </p:txBody>
      </p:sp>
      <p:sp>
        <p:nvSpPr>
          <p:cNvPr id="62" name="Content Placeholder 2"/>
          <p:cNvSpPr txBox="1">
            <a:spLocks/>
          </p:cNvSpPr>
          <p:nvPr/>
        </p:nvSpPr>
        <p:spPr bwMode="auto">
          <a:xfrm rot="2730691">
            <a:off x="7543800" y="1608138"/>
            <a:ext cx="1190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Profetas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 rot="631870">
            <a:off x="4340225" y="2784475"/>
            <a:ext cx="1673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1 Reis – 2 Reis</a:t>
            </a: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 rot="-5400000">
            <a:off x="3603625" y="2870200"/>
            <a:ext cx="110966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1 /2 Sm</a:t>
            </a:r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928688" y="6396038"/>
            <a:ext cx="5500687" cy="363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1 Crônicas – 2 Crônicas – Ester – Esdras – </a:t>
            </a:r>
            <a:r>
              <a:rPr lang="pt-BR" sz="2000" b="1" dirty="0" err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Neemias</a:t>
            </a:r>
            <a:endParaRPr lang="pt-BR" sz="20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4357688" y="4643438"/>
            <a:ext cx="1357312" cy="16430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err="1">
                <a:solidFill>
                  <a:srgbClr val="7030A0"/>
                </a:solidFill>
                <a:latin typeface="+mn-lt"/>
                <a:cs typeface="+mn-cs"/>
              </a:rPr>
              <a:t>Jó</a:t>
            </a:r>
            <a:endParaRPr lang="pt-BR" sz="20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7030A0"/>
                </a:solidFill>
                <a:latin typeface="+mn-lt"/>
                <a:cs typeface="+mn-cs"/>
              </a:rPr>
              <a:t>Salmos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7030A0"/>
                </a:solidFill>
                <a:latin typeface="+mn-lt"/>
                <a:cs typeface="+mn-cs"/>
              </a:rPr>
              <a:t>Provérbios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7030A0"/>
                </a:solidFill>
                <a:latin typeface="+mn-lt"/>
                <a:cs typeface="+mn-cs"/>
              </a:rPr>
              <a:t>Eclesiastes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solidFill>
                  <a:srgbClr val="7030A0"/>
                </a:solidFill>
                <a:latin typeface="+mn-lt"/>
                <a:cs typeface="+mn-cs"/>
              </a:rPr>
              <a:t>Cantares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6429375" y="3938588"/>
            <a:ext cx="5715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Evg</a:t>
            </a: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500813" y="4429125"/>
            <a:ext cx="7858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Atos</a:t>
            </a:r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6357938" y="4729163"/>
            <a:ext cx="8572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Cartas</a:t>
            </a:r>
          </a:p>
        </p:txBody>
      </p:sp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5929313" y="5500688"/>
            <a:ext cx="14287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000" b="1">
                <a:solidFill>
                  <a:srgbClr val="FF0000"/>
                </a:solidFill>
                <a:latin typeface="Calibri" pitchFamily="34" charset="0"/>
              </a:rPr>
              <a:t>Apocalipse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50" grpId="0"/>
      <p:bldP spid="60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188640"/>
            <a:ext cx="6336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smtClean="0"/>
              <a:t>Esfera de Ação </a:t>
            </a:r>
            <a:endParaRPr lang="pt-BR" sz="4000" b="1" i="1" dirty="0"/>
          </a:p>
        </p:txBody>
      </p:sp>
      <p:sp>
        <p:nvSpPr>
          <p:cNvPr id="5" name="Elipse 4"/>
          <p:cNvSpPr/>
          <p:nvPr/>
        </p:nvSpPr>
        <p:spPr>
          <a:xfrm>
            <a:off x="0" y="1340768"/>
            <a:ext cx="9144000" cy="55172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i="1" dirty="0" smtClean="0">
                <a:solidFill>
                  <a:schemeClr val="tx1"/>
                </a:solidFill>
              </a:rPr>
              <a:t>Entre os capítulos 6 e 7 do Livro de Esdras</a:t>
            </a:r>
          </a:p>
          <a:p>
            <a:pPr algn="ctr"/>
            <a:endParaRPr lang="pt-BR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pt-BR" sz="3200" b="1" i="1" dirty="0" smtClean="0">
                <a:solidFill>
                  <a:schemeClr val="tx1"/>
                </a:solidFill>
              </a:rPr>
              <a:t>História ocorrida em </a:t>
            </a:r>
            <a:r>
              <a:rPr lang="pt-BR" sz="3200" b="1" i="1" dirty="0" err="1" smtClean="0">
                <a:solidFill>
                  <a:schemeClr val="tx1"/>
                </a:solidFill>
              </a:rPr>
              <a:t>Susã</a:t>
            </a:r>
            <a:r>
              <a:rPr lang="pt-BR" sz="3200" b="1" i="1" dirty="0" smtClean="0">
                <a:solidFill>
                  <a:schemeClr val="tx1"/>
                </a:solidFill>
              </a:rPr>
              <a:t> antes de Esdras guiar sua caravana a Jerusalém.</a:t>
            </a:r>
          </a:p>
          <a:p>
            <a:pPr algn="ctr"/>
            <a:endParaRPr lang="pt-BR" sz="3200" b="1" i="1" dirty="0" smtClean="0">
              <a:solidFill>
                <a:schemeClr val="tx1"/>
              </a:solidFill>
            </a:endParaRPr>
          </a:p>
          <a:p>
            <a:pPr algn="ctr"/>
            <a:r>
              <a:rPr lang="pt-BR" sz="3200" b="1" i="1" dirty="0" smtClean="0">
                <a:solidFill>
                  <a:srgbClr val="FF0000"/>
                </a:solidFill>
              </a:rPr>
              <a:t>entre 486 e 464 </a:t>
            </a:r>
            <a:r>
              <a:rPr lang="pt-BR" sz="3200" b="1" i="1" dirty="0" err="1" smtClean="0">
                <a:solidFill>
                  <a:srgbClr val="FF0000"/>
                </a:solidFill>
              </a:rPr>
              <a:t>a.C</a:t>
            </a:r>
            <a:endParaRPr lang="pt-BR" sz="32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25544" cy="8549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PROPÓSITO DO LIVRO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b="1" dirty="0" smtClean="0"/>
              <a:t> </a:t>
            </a:r>
            <a:r>
              <a:rPr lang="pt-BR" dirty="0" smtClean="0"/>
              <a:t>Narrando a história de como uma obscura jovem judia tornou-se esposa do rei da Pérsia e foi instrumento de Deus para a preservação do seu povo,</a:t>
            </a:r>
          </a:p>
          <a:p>
            <a:r>
              <a:rPr lang="pt-BR" dirty="0" smtClean="0"/>
              <a:t> o livro de Ester (ao lado de Rute, únicos livros da Bíblia com nome de mulher) </a:t>
            </a:r>
          </a:p>
          <a:p>
            <a:r>
              <a:rPr lang="pt-BR" dirty="0" smtClean="0"/>
              <a:t>tem como propósito </a:t>
            </a:r>
            <a:r>
              <a:rPr lang="pt-BR" b="1" i="1" dirty="0" smtClean="0"/>
              <a:t>mostrar-nos os caminhos da providência de Deus em favor dos Seus escolhidos.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85584" cy="8549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PROPÓSITO DO LIVRO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800" b="1" i="1" dirty="0" smtClean="0"/>
              <a:t>Narra a história da tentativa de extermínio do povo judeu durante o cativeiro da Babilônia no tempo dos persas, quando </a:t>
            </a:r>
            <a:r>
              <a:rPr lang="pt-BR" sz="2800" b="1" i="1" dirty="0" err="1" smtClean="0"/>
              <a:t>Assuero</a:t>
            </a:r>
            <a:r>
              <a:rPr lang="pt-BR" sz="2800" b="1" i="1" dirty="0" smtClean="0"/>
              <a:t> (</a:t>
            </a:r>
            <a:r>
              <a:rPr lang="pt-BR" sz="2800" b="1" i="1" dirty="0" err="1" smtClean="0"/>
              <a:t>Xerxes</a:t>
            </a:r>
            <a:r>
              <a:rPr lang="pt-BR" sz="2800" b="1" i="1" dirty="0" smtClean="0"/>
              <a:t> I) era rei dos persas;</a:t>
            </a:r>
          </a:p>
          <a:p>
            <a:endParaRPr lang="pt-BR" sz="2800" b="1" i="1" dirty="0" smtClean="0"/>
          </a:p>
          <a:p>
            <a:r>
              <a:rPr lang="pt-BR" sz="2800" b="1" i="1" dirty="0" smtClean="0"/>
              <a:t>Mostra como a providencia de Deus frustrou  os planos perversos do </a:t>
            </a:r>
            <a:r>
              <a:rPr lang="pt-BR" sz="2800" b="1" i="1" dirty="0" err="1" smtClean="0"/>
              <a:t>amalequita</a:t>
            </a:r>
            <a:r>
              <a:rPr lang="pt-BR" sz="2800" b="1" i="1" dirty="0" smtClean="0"/>
              <a:t> </a:t>
            </a:r>
            <a:r>
              <a:rPr lang="pt-BR" sz="2800" b="1" i="1" dirty="0" err="1" smtClean="0"/>
              <a:t>Hamã</a:t>
            </a:r>
            <a:r>
              <a:rPr lang="pt-BR" sz="2800" b="1" i="1" dirty="0" smtClean="0"/>
              <a:t> de derramar o sangue de seus arqui-inimigos Judeus; </a:t>
            </a:r>
          </a:p>
          <a:p>
            <a:endParaRPr lang="pt-BR" sz="2800" b="1" i="1" dirty="0" smtClean="0"/>
          </a:p>
          <a:p>
            <a:r>
              <a:rPr lang="pt-BR" sz="2800" b="1" i="1" dirty="0" smtClean="0"/>
              <a:t>Também explica a origem da festa do </a:t>
            </a:r>
            <a:r>
              <a:rPr lang="pt-BR" sz="2800" b="1" i="1" dirty="0" err="1" smtClean="0"/>
              <a:t>Purim</a:t>
            </a:r>
            <a:endParaRPr lang="pt-BR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85584" cy="8549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PRINCIPAL TEMA DO LIVRO</a:t>
            </a:r>
            <a:endParaRPr lang="pt-BR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397001"/>
          <a:ext cx="8208912" cy="504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12769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O Livro gira em torno da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baseline="0" dirty="0" smtClean="0"/>
                        <a:t> providencia de Deus com o seu povo</a:t>
                      </a:r>
                      <a:endParaRPr lang="pt-BR" sz="2800" b="1" i="1" dirty="0" smtClean="0"/>
                    </a:p>
                  </a:txBody>
                  <a:tcPr/>
                </a:tc>
              </a:tr>
              <a:tr h="30070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É a história de uma jovem simples do povo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que se tornou rainha,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pela providencia divina,</a:t>
                      </a:r>
                      <a:r>
                        <a:rPr lang="pt-BR" sz="2800" b="1" i="1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baseline="0" dirty="0" smtClean="0"/>
                        <a:t>para salvar o seu povo</a:t>
                      </a:r>
                      <a:r>
                        <a:rPr lang="pt-BR" sz="2800" b="1" i="1" dirty="0" smtClean="0"/>
                        <a:t>;</a:t>
                      </a:r>
                    </a:p>
                  </a:txBody>
                  <a:tcPr/>
                </a:tc>
              </a:tr>
              <a:tr h="70027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 Tem o caráter de um romance</a:t>
                      </a:r>
                      <a:r>
                        <a:rPr lang="pt-BR" sz="2800" b="1" i="1" baseline="0" dirty="0" smtClean="0"/>
                        <a:t> histórico     </a:t>
                      </a:r>
                      <a:r>
                        <a:rPr lang="pt-BR" sz="1600" b="1" i="1" baseline="0" dirty="0" smtClean="0"/>
                        <a:t>(Manual Bíblico SBB,             p.340)</a:t>
                      </a:r>
                      <a:endParaRPr lang="pt-BR" sz="1600" b="1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8549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b="1" i="1" dirty="0" smtClean="0">
                <a:solidFill>
                  <a:srgbClr val="FFFF00"/>
                </a:solidFill>
              </a:rPr>
              <a:t>Quem foi Ester</a:t>
            </a:r>
            <a:endParaRPr lang="pt-BR" b="1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268761"/>
          <a:ext cx="8064896" cy="508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10533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 nome 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Ester</a:t>
                      </a: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provavelmente foi derivado de </a:t>
                      </a:r>
                      <a:r>
                        <a:rPr lang="pt-BR" sz="24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Stara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palavra persa que significa </a:t>
                      </a:r>
                      <a:r>
                        <a:rPr lang="pt-BR" sz="24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Estrela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 hebraico, o nome dessa rainha é </a:t>
                      </a:r>
                      <a:r>
                        <a:rPr lang="pt-BR" sz="2400" b="1" i="1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Hadassah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nome dado a um arbusto cujos ramos são perfumados, e que produz um óleo medicinal. Esse arbusto, que pode atingir até dois metros de altura e cujas folhas permanecem verdes o ano inteiro, também chama-se </a:t>
                      </a:r>
                      <a:r>
                        <a:rPr lang="pt-BR" sz="2400" b="1" i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Murta</a:t>
                      </a:r>
                      <a:r>
                        <a:rPr lang="pt-B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(de onde vem, entre nós, o nome feminino </a:t>
                      </a:r>
                      <a:r>
                        <a:rPr lang="pt-BR" sz="24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Mirtis</a:t>
                      </a:r>
                      <a:r>
                        <a:rPr lang="pt-BR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pt-B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2400" b="1" dirty="0"/>
                    </a:p>
                  </a:txBody>
                  <a:tcPr/>
                </a:tc>
              </a:tr>
              <a:tr h="7639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Ester era uma bela jovem judia que fora criada </a:t>
                      </a:r>
                    </a:p>
                    <a:p>
                      <a:pPr algn="ctr"/>
                      <a:r>
                        <a:rPr lang="pt-BR" sz="2400" b="1" dirty="0" smtClean="0"/>
                        <a:t>com seu primo </a:t>
                      </a:r>
                      <a:r>
                        <a:rPr lang="pt-BR" sz="2400" b="1" dirty="0" err="1" smtClean="0"/>
                        <a:t>Mordecai</a:t>
                      </a:r>
                      <a:r>
                        <a:rPr lang="pt-BR" sz="2400" b="1" dirty="0" smtClean="0"/>
                        <a:t>, após a morte de seus</a:t>
                      </a:r>
                      <a:r>
                        <a:rPr lang="pt-BR" sz="2400" b="1" baseline="0" dirty="0" smtClean="0"/>
                        <a:t> pais</a:t>
                      </a:r>
                      <a:endParaRPr lang="pt-BR" sz="2400" b="1" dirty="0"/>
                    </a:p>
                  </a:txBody>
                  <a:tcPr/>
                </a:tc>
              </a:tr>
              <a:tr h="88325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Eles viviam entre os demais judeus exilados </a:t>
                      </a:r>
                    </a:p>
                    <a:p>
                      <a:pPr algn="ctr"/>
                      <a:r>
                        <a:rPr lang="pt-BR" sz="2400" b="1" dirty="0" smtClean="0"/>
                        <a:t>em </a:t>
                      </a:r>
                      <a:r>
                        <a:rPr lang="pt-BR" sz="2400" b="1" dirty="0" err="1" smtClean="0"/>
                        <a:t>Susã</a:t>
                      </a:r>
                      <a:r>
                        <a:rPr lang="pt-BR" sz="2400" b="1" dirty="0" smtClean="0"/>
                        <a:t> durante o reinado</a:t>
                      </a:r>
                      <a:r>
                        <a:rPr lang="pt-BR" sz="2400" b="1" baseline="0" dirty="0" smtClean="0"/>
                        <a:t> de </a:t>
                      </a:r>
                      <a:r>
                        <a:rPr lang="pt-BR" sz="2400" b="1" baseline="0" dirty="0" err="1" smtClean="0"/>
                        <a:t>Xerxes</a:t>
                      </a:r>
                      <a:r>
                        <a:rPr lang="pt-BR" sz="2400" b="1" baseline="0" dirty="0" smtClean="0"/>
                        <a:t> I </a:t>
                      </a:r>
                      <a:endParaRPr lang="pt-B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085584" cy="8549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b="1" i="1" dirty="0" smtClean="0">
                <a:solidFill>
                  <a:srgbClr val="FFFF00"/>
                </a:solidFill>
              </a:rPr>
              <a:t>Quem foi Ester</a:t>
            </a:r>
            <a:endParaRPr lang="pt-BR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397001"/>
          <a:ext cx="8208912" cy="5129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1959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Quando a Rainha </a:t>
                      </a:r>
                      <a:r>
                        <a:rPr lang="pt-BR" sz="2800" b="1" i="1" dirty="0" err="1" smtClean="0"/>
                        <a:t>Vasti</a:t>
                      </a:r>
                      <a:r>
                        <a:rPr lang="pt-BR" sz="2800" b="1" i="1" dirty="0" smtClean="0"/>
                        <a:t> recusou-se “dançar”</a:t>
                      </a:r>
                      <a:r>
                        <a:rPr lang="pt-BR" sz="2800" b="1" i="1" baseline="0" dirty="0" smtClean="0"/>
                        <a:t> na presença do Rei e seus convidados bêbados, foi expulsa do Palácio, o reino abriu o concurso para eleger outra Rainha em seu lugar.</a:t>
                      </a:r>
                      <a:endParaRPr lang="pt-BR" sz="2800" b="1" i="1" dirty="0" smtClean="0"/>
                    </a:p>
                  </a:txBody>
                  <a:tcPr/>
                </a:tc>
              </a:tr>
              <a:tr h="2177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Ester estava entre as virgens mais lindas do reino e foi escolhida para ser a Rainha.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 A mando de </a:t>
                      </a:r>
                      <a:r>
                        <a:rPr lang="pt-BR" sz="2800" b="1" i="1" dirty="0" err="1" smtClean="0"/>
                        <a:t>Mordecai</a:t>
                      </a:r>
                      <a:r>
                        <a:rPr lang="pt-BR" sz="2800" b="1" i="1" dirty="0" smtClean="0"/>
                        <a:t>, ela escondeu sua identidade Judaica (os judeus,</a:t>
                      </a:r>
                      <a:r>
                        <a:rPr lang="pt-BR" sz="2800" b="1" i="1" baseline="0" dirty="0" smtClean="0"/>
                        <a:t> escravos, </a:t>
                      </a:r>
                      <a:r>
                        <a:rPr lang="pt-BR" sz="2800" b="1" i="1" dirty="0" smtClean="0"/>
                        <a:t>eram </a:t>
                      </a:r>
                      <a:r>
                        <a:rPr lang="pt-BR" sz="2800" b="1" i="1" dirty="0" err="1" smtClean="0"/>
                        <a:t>discrimados</a:t>
                      </a:r>
                      <a:r>
                        <a:rPr lang="pt-BR" sz="2800" b="1" i="1" dirty="0" smtClean="0"/>
                        <a:t>) </a:t>
                      </a:r>
                    </a:p>
                  </a:txBody>
                  <a:tcPr/>
                </a:tc>
              </a:tr>
              <a:tr h="7002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1" dirty="0" smtClean="0"/>
                        <a:t>Ali</a:t>
                      </a:r>
                      <a:r>
                        <a:rPr lang="pt-BR" sz="2800" b="1" i="1" baseline="0" dirty="0" smtClean="0"/>
                        <a:t>, Deus a usou para salvar o seu povo de uma grande matança. Arriscou a vida pelo seu povo.</a:t>
                      </a:r>
                      <a:endParaRPr lang="pt-BR" sz="1600" b="1" i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1718</Words>
  <Application>Microsoft Office PowerPoint</Application>
  <PresentationFormat>Apresentação na tela (4:3)</PresentationFormat>
  <Paragraphs>221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O Livro de Ester</vt:lpstr>
      <vt:lpstr>Apresentação do PowerPoint</vt:lpstr>
      <vt:lpstr>Apresentação do PowerPoint</vt:lpstr>
      <vt:lpstr>Apresentação do PowerPoint</vt:lpstr>
      <vt:lpstr>PROPÓSITO DO LIVRO</vt:lpstr>
      <vt:lpstr>PROPÓSITO DO LIVRO</vt:lpstr>
      <vt:lpstr>PRINCIPAL TEMA DO LIVRO</vt:lpstr>
      <vt:lpstr>Quem foi Ester</vt:lpstr>
      <vt:lpstr>Quem foi Ester</vt:lpstr>
      <vt:lpstr>Apresentação do PowerPoint</vt:lpstr>
      <vt:lpstr> Esboço do Livro</vt:lpstr>
      <vt:lpstr> Esboço do Livro</vt:lpstr>
      <vt:lpstr>A Cronologia do retorno do Cativeiro</vt:lpstr>
      <vt:lpstr>Apresentação do PowerPoint</vt:lpstr>
      <vt:lpstr>1. A Festa de Assuero</vt:lpstr>
      <vt:lpstr>Apresentação do PowerPoint</vt:lpstr>
      <vt:lpstr>Apresentação do PowerPoint</vt:lpstr>
      <vt:lpstr>A Festa do Purim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Cristologia  de Ester</vt:lpstr>
      <vt:lpstr>Cristologia  de Ester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LEVÍTICO</dc:title>
  <dc:creator>Ildemar Berbert</dc:creator>
  <cp:lastModifiedBy>Carlos</cp:lastModifiedBy>
  <cp:revision>250</cp:revision>
  <dcterms:created xsi:type="dcterms:W3CDTF">2012-09-05T20:01:08Z</dcterms:created>
  <dcterms:modified xsi:type="dcterms:W3CDTF">2014-12-18T19:15:33Z</dcterms:modified>
</cp:coreProperties>
</file>