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342" r:id="rId2"/>
    <p:sldId id="338" r:id="rId3"/>
    <p:sldId id="279" r:id="rId4"/>
    <p:sldId id="272" r:id="rId5"/>
    <p:sldId id="280" r:id="rId6"/>
    <p:sldId id="281" r:id="rId7"/>
    <p:sldId id="282" r:id="rId8"/>
    <p:sldId id="283" r:id="rId9"/>
    <p:sldId id="297" r:id="rId10"/>
    <p:sldId id="298" r:id="rId11"/>
    <p:sldId id="299" r:id="rId12"/>
    <p:sldId id="300" r:id="rId13"/>
    <p:sldId id="301" r:id="rId14"/>
    <p:sldId id="302" r:id="rId15"/>
    <p:sldId id="303" r:id="rId16"/>
    <p:sldId id="304" r:id="rId17"/>
    <p:sldId id="305" r:id="rId18"/>
    <p:sldId id="306" r:id="rId19"/>
    <p:sldId id="307" r:id="rId20"/>
    <p:sldId id="308" r:id="rId21"/>
    <p:sldId id="309" r:id="rId22"/>
    <p:sldId id="310" r:id="rId23"/>
    <p:sldId id="339" r:id="rId24"/>
    <p:sldId id="311" r:id="rId25"/>
    <p:sldId id="312" r:id="rId26"/>
    <p:sldId id="313" r:id="rId27"/>
    <p:sldId id="314" r:id="rId28"/>
    <p:sldId id="316" r:id="rId29"/>
    <p:sldId id="317" r:id="rId30"/>
    <p:sldId id="318" r:id="rId31"/>
    <p:sldId id="319" r:id="rId32"/>
    <p:sldId id="320" r:id="rId33"/>
    <p:sldId id="321" r:id="rId34"/>
    <p:sldId id="322" r:id="rId35"/>
    <p:sldId id="323" r:id="rId36"/>
    <p:sldId id="324" r:id="rId37"/>
    <p:sldId id="325" r:id="rId38"/>
    <p:sldId id="326" r:id="rId39"/>
    <p:sldId id="327" r:id="rId40"/>
    <p:sldId id="328" r:id="rId41"/>
    <p:sldId id="329" r:id="rId42"/>
    <p:sldId id="330" r:id="rId43"/>
    <p:sldId id="331" r:id="rId44"/>
    <p:sldId id="340" r:id="rId45"/>
    <p:sldId id="332" r:id="rId46"/>
    <p:sldId id="333" r:id="rId47"/>
    <p:sldId id="334" r:id="rId48"/>
    <p:sldId id="315" r:id="rId49"/>
    <p:sldId id="341" r:id="rId50"/>
  </p:sldIdLst>
  <p:sldSz cx="12192000" cy="6858000"/>
  <p:notesSz cx="7104063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-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9" d="100"/>
        <a:sy n="4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aodeusunico.com.br/" TargetMode="External"/><Relationship Id="rId5" Type="http://schemas.openxmlformats.org/officeDocument/2006/relationships/hyperlink" Target="http://buscatextual.cnpq.br/buscatextual/visualizacv.do?metodo=apresentar&amp;id=K4783064D7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bliaonline.com.br/acf/ap/3/7+" TargetMode="External"/><Relationship Id="rId2" Type="http://schemas.openxmlformats.org/officeDocument/2006/relationships/hyperlink" Target="https://aodeusunico.com.br/desligado-na-terra-desligado-no-ceu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adventistas.com/marco2004/expulsao_paulo.htm" TargetMode="External"/><Relationship Id="rId2" Type="http://schemas.openxmlformats.org/officeDocument/2006/relationships/hyperlink" Target="https://aodeusunico.com.br/doutor-em-agronomia-e-professor-da-uneb-adventista-ha-41-anos-e-expulso-como-cachorro-da-igreja-que-construiu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bibliaonline.com.br/nvi/ap/14/12+" TargetMode="External"/><Relationship Id="rId5" Type="http://schemas.openxmlformats.org/officeDocument/2006/relationships/hyperlink" Target="https://www.bibliaonline.com.br/nvi/ap/14/1+" TargetMode="External"/><Relationship Id="rId4" Type="http://schemas.openxmlformats.org/officeDocument/2006/relationships/hyperlink" Target="https://www.bibliaonline.com.br/acf/jo/14/6+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aodeusunico.com.br/mateus-2819-e-20-80-versoes-com-o-final-mais-curto-tesouro-para-os-fieis-de-deus/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trinitytruth.org/matthew28_19bible-translations.pdf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bibliaportugues.com/kja/exodus/20.htm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porquenaosoucristao.blogspot.com.br/2013/04/a-incongruente-doutrina-da-santissima.html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bibliaportugues.com/kja/mark/12.htm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s://aodeusunico.com.br/a-iasd-e-ou-nao-membro-do-conselho-mundial-de-igrejas-orgao-maximo-do-ecumenismo-no-mundo-entao-ela-e-o-queigrejas-orgao-maximo-do-ecumenismo-ok/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://catecismo-az.tripod.com/conteudo/a-z/a/batismo.html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://catecismo-az.tripod.com/conteudo/a-z/a/batismo.html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ibliaonline.com.br/acf/lv/27/30-34+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ibliaonline.com.br/acf/dt/14/28,29+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bliaonline.com.br/acf/ml/3/10+" TargetMode="External"/><Relationship Id="rId2" Type="http://schemas.openxmlformats.org/officeDocument/2006/relationships/hyperlink" Target="https://www.bibliaonline.com.br/acf/ne/10/37+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ibliaonline.com.br/acf/mt/23/23,24+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ibliaonline.com.br/acf/atos/4/36,37+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ibliaonline.com.br/acf/2co/8/1-5+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ibliaonline.com.br/acf/1tm/3/15+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ibliaonline.com.br/acf/hb/3/15+" TargetMode="Externa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ibliaonline.com.br/nvi/ap/14/1+" TargetMode="Externa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hyperlink" Target="http://aodeusunico.com.br/" TargetMode="External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hyperlink" Target="http://aodeusunico.com.br/?s=trombeta+unitarista" TargetMode="External"/><Relationship Id="rId2" Type="http://schemas.openxmlformats.org/officeDocument/2006/relationships/hyperlink" Target="http://buscatextual.cnpq.br/buscatextual/visualizacv.do?metodo=apresentar&amp;id=K4783064D7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11" Type="http://schemas.openxmlformats.org/officeDocument/2006/relationships/hyperlink" Target="https://www.adoradoresunitarianos.com.br/quem-somos/" TargetMode="External"/><Relationship Id="rId5" Type="http://schemas.openxmlformats.org/officeDocument/2006/relationships/image" Target="../media/image21.png"/><Relationship Id="rId10" Type="http://schemas.openxmlformats.org/officeDocument/2006/relationships/hyperlink" Target="https://www.youtube.com/channel/UC8BWdATBR1ADkRDa9xot1Rw?app=desktop" TargetMode="External"/><Relationship Id="rId4" Type="http://schemas.openxmlformats.org/officeDocument/2006/relationships/image" Target="../media/image20.png"/><Relationship Id="rId9" Type="http://schemas.openxmlformats.org/officeDocument/2006/relationships/hyperlink" Target="https://www.youtube.com/channel/UCWux3RGf4BwBtW86mFhFlSg/videos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bliaonline.com.br/acf/gn/4/26+" TargetMode="External"/><Relationship Id="rId2" Type="http://schemas.openxmlformats.org/officeDocument/2006/relationships/hyperlink" Target="https://www.bibliaonline.com.br/acf/gn/3/15+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bibliaonline.com.br/acf/1rs/19/18+" TargetMode="External"/><Relationship Id="rId4" Type="http://schemas.openxmlformats.org/officeDocument/2006/relationships/hyperlink" Target="https://www.bibliaonline.com.br/acf/gn/9/1+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arquivoxiasd.com/gerais.htm" TargetMode="External"/><Relationship Id="rId3" Type="http://schemas.openxmlformats.org/officeDocument/2006/relationships/hyperlink" Target="http://www.adventistas.com/marco2004/osvair_munhoz2.htm" TargetMode="External"/><Relationship Id="rId7" Type="http://schemas.openxmlformats.org/officeDocument/2006/relationships/hyperlink" Target="http://arquivoxiasd.com/estate.htm" TargetMode="External"/><Relationship Id="rId2" Type="http://schemas.openxmlformats.org/officeDocument/2006/relationships/hyperlink" Target="https://aodeusunico.com.br/pastor-da-iasd-e-excluido-por-discordar-das-mudancas-do-adventismo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arquivoxiasd.com/biblio.htm" TargetMode="External"/><Relationship Id="rId5" Type="http://schemas.openxmlformats.org/officeDocument/2006/relationships/hyperlink" Target="http://arquivoxiasd.com/parte1.htm" TargetMode="External"/><Relationship Id="rId4" Type="http://schemas.openxmlformats.org/officeDocument/2006/relationships/hyperlink" Target="http://arquivoxiasd.com/" TargetMode="External"/><Relationship Id="rId9" Type="http://schemas.openxmlformats.org/officeDocument/2006/relationships/hyperlink" Target="http://arquivoxiasd.com/parte2.htm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arquivoxiasd.com/parte3.htm" TargetMode="External"/><Relationship Id="rId13" Type="http://schemas.openxmlformats.org/officeDocument/2006/relationships/hyperlink" Target="http://arquivoxiasd.com/fatos.htm" TargetMode="External"/><Relationship Id="rId18" Type="http://schemas.openxmlformats.org/officeDocument/2006/relationships/hyperlink" Target="http://arquivoxiasd.com/parte5.htm" TargetMode="External"/><Relationship Id="rId3" Type="http://schemas.openxmlformats.org/officeDocument/2006/relationships/hyperlink" Target="http://arquivoxiasd.com/declar.htm" TargetMode="External"/><Relationship Id="rId21" Type="http://schemas.openxmlformats.org/officeDocument/2006/relationships/hyperlink" Target="http://arquivoxiasd.com/mm250602.htm" TargetMode="External"/><Relationship Id="rId7" Type="http://schemas.openxmlformats.org/officeDocument/2006/relationships/hyperlink" Target="http://arquivoxiasd.com/ybs1914.htm" TargetMode="External"/><Relationship Id="rId12" Type="http://schemas.openxmlformats.org/officeDocument/2006/relationships/hyperlink" Target="http://arquivoxiasd.com/yb1931.htm" TargetMode="External"/><Relationship Id="rId17" Type="http://schemas.openxmlformats.org/officeDocument/2006/relationships/hyperlink" Target="http://arquivoxiasd.com/mudanca.htm" TargetMode="External"/><Relationship Id="rId2" Type="http://schemas.openxmlformats.org/officeDocument/2006/relationships/hyperlink" Target="http://arquivoxiasd.com/parte2.htm" TargetMode="External"/><Relationship Id="rId16" Type="http://schemas.openxmlformats.org/officeDocument/2006/relationships/hyperlink" Target="http://arquivoxiasd.com/defesa.htm" TargetMode="External"/><Relationship Id="rId20" Type="http://schemas.openxmlformats.org/officeDocument/2006/relationships/hyperlink" Target="http://arquivoxiasd.com/pg671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arquivoxiasd.com/bc1894.htm" TargetMode="External"/><Relationship Id="rId11" Type="http://schemas.openxmlformats.org/officeDocument/2006/relationships/hyperlink" Target="http://arquivoxiasd.com/marco_2.htm" TargetMode="External"/><Relationship Id="rId5" Type="http://schemas.openxmlformats.org/officeDocument/2006/relationships/hyperlink" Target="http://arquivoxiasd.com/yb1889.htm" TargetMode="External"/><Relationship Id="rId15" Type="http://schemas.openxmlformats.org/officeDocument/2006/relationships/hyperlink" Target="http://arquivoxiasd.com/parte4.htm#dallas80" TargetMode="External"/><Relationship Id="rId23" Type="http://schemas.openxmlformats.org/officeDocument/2006/relationships/hyperlink" Target="http://arquivoxiasd.com/evang2.htm" TargetMode="External"/><Relationship Id="rId10" Type="http://schemas.openxmlformats.org/officeDocument/2006/relationships/hyperlink" Target="http://arquivoxiasd.com/kellogg.htm" TargetMode="External"/><Relationship Id="rId19" Type="http://schemas.openxmlformats.org/officeDocument/2006/relationships/hyperlink" Target="http://arquivoxiasd.com/dtn.htm" TargetMode="External"/><Relationship Id="rId4" Type="http://schemas.openxmlformats.org/officeDocument/2006/relationships/hyperlink" Target="http://arquivoxiasd.com/sign1874.htm" TargetMode="External"/><Relationship Id="rId9" Type="http://schemas.openxmlformats.org/officeDocument/2006/relationships/hyperlink" Target="http://arquivoxiasd.com/parte_3.htm" TargetMode="External"/><Relationship Id="rId14" Type="http://schemas.openxmlformats.org/officeDocument/2006/relationships/hyperlink" Target="http://arquivoxiasd.com/parte4.htm" TargetMode="External"/><Relationship Id="rId22" Type="http://schemas.openxmlformats.org/officeDocument/2006/relationships/hyperlink" Target="http://arquivoxiasd.com/evang.htm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arquivoxiasd.com/certific.htm" TargetMode="External"/><Relationship Id="rId3" Type="http://schemas.openxmlformats.org/officeDocument/2006/relationships/hyperlink" Target="http://arquivoxiasd.com/evangtc.htm" TargetMode="External"/><Relationship Id="rId7" Type="http://schemas.openxmlformats.org/officeDocument/2006/relationships/hyperlink" Target="http://arquivoxiasd.com/parte7.htm" TargetMode="External"/><Relationship Id="rId2" Type="http://schemas.openxmlformats.org/officeDocument/2006/relationships/hyperlink" Target="http://arquivoxiasd.com/evang3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arquivoxiasd.com/parte6.htm" TargetMode="External"/><Relationship Id="rId5" Type="http://schemas.openxmlformats.org/officeDocument/2006/relationships/hyperlink" Target="http://arquivoxiasd.com/andreas2.htm" TargetMode="External"/><Relationship Id="rId4" Type="http://schemas.openxmlformats.org/officeDocument/2006/relationships/hyperlink" Target="http://arquivoxiasd.com/reconof.htm" TargetMode="External"/><Relationship Id="rId9" Type="http://schemas.openxmlformats.org/officeDocument/2006/relationships/hyperlink" Target="http://arquivoxiasd.com/batcatol.htm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arquivoxiasd.com/ingbasic.htm" TargetMode="External"/><Relationship Id="rId13" Type="http://schemas.openxmlformats.org/officeDocument/2006/relationships/hyperlink" Target="http://arquivoxiasd.com/robson.htm" TargetMode="External"/><Relationship Id="rId3" Type="http://schemas.openxmlformats.org/officeDocument/2006/relationships/hyperlink" Target="http://arquivoxiasd.com/hino73.htm" TargetMode="External"/><Relationship Id="rId7" Type="http://schemas.openxmlformats.org/officeDocument/2006/relationships/hyperlink" Target="http://arquivoxiasd.com/reforma.htm" TargetMode="External"/><Relationship Id="rId12" Type="http://schemas.openxmlformats.org/officeDocument/2006/relationships/hyperlink" Target="http://arquivoxiasd.com/dogma.htm" TargetMode="External"/><Relationship Id="rId2" Type="http://schemas.openxmlformats.org/officeDocument/2006/relationships/hyperlink" Target="http://arquivoxiasd.com/parte8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arquivoxiasd.com/escorega.htm" TargetMode="External"/><Relationship Id="rId11" Type="http://schemas.openxmlformats.org/officeDocument/2006/relationships/hyperlink" Target="http://arquivoxiasd.com/origem.htm" TargetMode="External"/><Relationship Id="rId5" Type="http://schemas.openxmlformats.org/officeDocument/2006/relationships/hyperlink" Target="http://arquivoxiasd.com/parte10.htm" TargetMode="External"/><Relationship Id="rId15" Type="http://schemas.openxmlformats.org/officeDocument/2006/relationships/hyperlink" Target="http://arquivoxiasd.com/CredosTJ.htm" TargetMode="External"/><Relationship Id="rId10" Type="http://schemas.openxmlformats.org/officeDocument/2006/relationships/hyperlink" Target="http://arquivoxiasd.com/ncegw.htm" TargetMode="External"/><Relationship Id="rId4" Type="http://schemas.openxmlformats.org/officeDocument/2006/relationships/hyperlink" Target="http://arquivoxiasd.com/parte9.htm" TargetMode="External"/><Relationship Id="rId9" Type="http://schemas.openxmlformats.org/officeDocument/2006/relationships/hyperlink" Target="http://arquivoxiasd.com/apendice.htm" TargetMode="External"/><Relationship Id="rId14" Type="http://schemas.openxmlformats.org/officeDocument/2006/relationships/hyperlink" Target="http://arquivoxiasd.com/tales.ht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Texto&#10;&#10;Descrição gerada automaticamente">
            <a:extLst>
              <a:ext uri="{FF2B5EF4-FFF2-40B4-BE49-F238E27FC236}">
                <a16:creationId xmlns:a16="http://schemas.microsoft.com/office/drawing/2014/main" id="{E318B9A9-99C4-4BC4-B190-E78BBB742A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56012" cy="685800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98D58706-EB6B-4D6A-AC99-ECE6E7111DAC}"/>
              </a:ext>
            </a:extLst>
          </p:cNvPr>
          <p:cNvSpPr txBox="1"/>
          <p:nvPr/>
        </p:nvSpPr>
        <p:spPr>
          <a:xfrm>
            <a:off x="230643" y="78823"/>
            <a:ext cx="11560304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6000" b="1" dirty="0">
                <a:solidFill>
                  <a:srgbClr val="FFFF00"/>
                </a:solidFill>
              </a:rPr>
              <a:t>Como Deus Me Libertou do Sistema “Religioso”</a:t>
            </a:r>
          </a:p>
          <a:p>
            <a:r>
              <a:rPr lang="pt-BR" sz="6000" b="1">
                <a:solidFill>
                  <a:srgbClr val="FFFF00"/>
                </a:solidFill>
              </a:rPr>
              <a:t> Live </a:t>
            </a:r>
          </a:p>
          <a:p>
            <a:r>
              <a:rPr lang="pt-BR" sz="6000" b="1">
                <a:solidFill>
                  <a:srgbClr val="FFFF00"/>
                </a:solidFill>
                <a:latin typeface="Bradley Hand ITC" panose="03070402050302030203" pitchFamily="66" charset="0"/>
                <a:cs typeface="Aharoni" panose="02010803020104030203" pitchFamily="2" charset="-79"/>
              </a:rPr>
              <a:t>Por</a:t>
            </a:r>
            <a:r>
              <a:rPr lang="pt-BR" sz="6000" b="1" dirty="0">
                <a:solidFill>
                  <a:srgbClr val="FFFF00"/>
                </a:solidFill>
                <a:latin typeface="Bradley Hand ITC" panose="03070402050302030203" pitchFamily="66" charset="0"/>
                <a:cs typeface="Aharoni" panose="02010803020104030203" pitchFamily="2" charset="-79"/>
              </a:rPr>
              <a:t>: Paulo Pinto</a:t>
            </a:r>
            <a:endParaRPr lang="pt-BR" sz="119500" b="1" dirty="0">
              <a:solidFill>
                <a:srgbClr val="FFFF00"/>
              </a:solidFill>
              <a:latin typeface="Bradley Hand ITC" panose="03070402050302030203" pitchFamily="66" charset="0"/>
              <a:cs typeface="Aharoni" panose="02010803020104030203" pitchFamily="2" charset="-79"/>
            </a:endParaRPr>
          </a:p>
        </p:txBody>
      </p:sp>
      <p:pic>
        <p:nvPicPr>
          <p:cNvPr id="1028" name="Picture 4" descr="YouTube Logo - PNG e Vetor - Download de Logo">
            <a:extLst>
              <a:ext uri="{FF2B5EF4-FFF2-40B4-BE49-F238E27FC236}">
                <a16:creationId xmlns:a16="http://schemas.microsoft.com/office/drawing/2014/main" id="{AFC43C6F-4FA2-410C-B3CA-79FB0A64C7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235" y="3798277"/>
            <a:ext cx="979179" cy="684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esultado de imagem para simbolo do whatsapp png | Numerology, Solo ads,  Facebook">
            <a:extLst>
              <a:ext uri="{FF2B5EF4-FFF2-40B4-BE49-F238E27FC236}">
                <a16:creationId xmlns:a16="http://schemas.microsoft.com/office/drawing/2014/main" id="{CC42EBAD-1EE0-430F-93AF-EFF9615B7D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235" y="4920157"/>
            <a:ext cx="857030" cy="857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CC480B8C-C541-4239-BC63-D5F6F2E844ED}"/>
              </a:ext>
            </a:extLst>
          </p:cNvPr>
          <p:cNvSpPr txBox="1"/>
          <p:nvPr/>
        </p:nvSpPr>
        <p:spPr>
          <a:xfrm>
            <a:off x="546235" y="6030068"/>
            <a:ext cx="600677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5400" dirty="0"/>
              <a:t>Hoje, 03.01.22. 20 h.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C7F24FAE-3B15-4FCE-A60F-D6521C93E258}"/>
              </a:ext>
            </a:extLst>
          </p:cNvPr>
          <p:cNvSpPr/>
          <p:nvPr/>
        </p:nvSpPr>
        <p:spPr>
          <a:xfrm>
            <a:off x="7633080" y="5715420"/>
            <a:ext cx="4558920" cy="967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Paulo Augusto da Costa Pinto</a:t>
            </a:r>
            <a:endParaRPr lang="pt-BR" sz="2400" b="1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http://aoDeusunico.com.br</a:t>
            </a:r>
            <a:r>
              <a:rPr lang="pt-BR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025652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D59019CB-9A93-4B2C-B0CC-9749287FF4DB}"/>
              </a:ext>
            </a:extLst>
          </p:cNvPr>
          <p:cNvSpPr/>
          <p:nvPr/>
        </p:nvSpPr>
        <p:spPr>
          <a:xfrm>
            <a:off x="1590261" y="0"/>
            <a:ext cx="10508973" cy="60401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3600" b="1" u="sng" dirty="0">
                <a:solidFill>
                  <a:srgbClr val="161616"/>
                </a:solidFill>
                <a:highlight>
                  <a:srgbClr val="FFFF00"/>
                </a:highlight>
                <a:latin typeface="Playfair Display"/>
                <a:ea typeface="Times New Roman" panose="02020603050405020304" pitchFamily="18" charset="0"/>
              </a:rPr>
              <a:t>Em verdade vos digo que tudo o que ligardes na terra será ligado no céu, e tudo o que desligardes na terra será desligado no céu.</a:t>
            </a:r>
            <a:endParaRPr lang="pt-BR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pt-BR" sz="3600" b="1" u="sng" dirty="0">
                <a:solidFill>
                  <a:srgbClr val="161616"/>
                </a:solidFill>
                <a:highlight>
                  <a:srgbClr val="FFFF00"/>
                </a:highlight>
                <a:latin typeface="Playfair Display"/>
                <a:ea typeface="Times New Roman" panose="02020603050405020304" pitchFamily="18" charset="0"/>
              </a:rPr>
              <a:t>Mateus 18:18</a:t>
            </a:r>
            <a:endParaRPr lang="pt-BR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fontAlgn="base">
              <a:lnSpc>
                <a:spcPts val="2475"/>
              </a:lnSpc>
              <a:spcAft>
                <a:spcPts val="1050"/>
              </a:spcAft>
            </a:pPr>
            <a:r>
              <a:rPr lang="pt-BR" sz="5400" b="1" spc="40" dirty="0">
                <a:solidFill>
                  <a:srgbClr val="161616"/>
                </a:solidFill>
                <a:latin typeface="Playfair Display"/>
                <a:ea typeface="Times New Roman" panose="02020603050405020304" pitchFamily="18" charset="0"/>
              </a:rPr>
              <a:t> </a:t>
            </a:r>
            <a:endParaRPr lang="pt-BR" sz="4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fontAlgn="base">
              <a:lnSpc>
                <a:spcPts val="2475"/>
              </a:lnSpc>
              <a:spcAft>
                <a:spcPts val="1050"/>
              </a:spcAft>
            </a:pPr>
            <a:r>
              <a:rPr lang="pt-BR" sz="5400" b="1" u="sng" spc="40" dirty="0">
                <a:solidFill>
                  <a:srgbClr val="000000"/>
                </a:solidFill>
                <a:latin typeface="Playfair Display"/>
                <a:ea typeface="Times New Roman" panose="02020603050405020304" pitchFamily="18" charset="0"/>
                <a:hlinkClick r:id="rId2"/>
              </a:rPr>
              <a:t>DESLIGADO NA TERRA, </a:t>
            </a:r>
          </a:p>
          <a:p>
            <a:pPr algn="just" fontAlgn="base">
              <a:lnSpc>
                <a:spcPts val="2475"/>
              </a:lnSpc>
              <a:spcAft>
                <a:spcPts val="1050"/>
              </a:spcAft>
            </a:pPr>
            <a:endParaRPr lang="pt-BR" sz="5400" b="1" u="sng" spc="40" dirty="0">
              <a:solidFill>
                <a:srgbClr val="000000"/>
              </a:solidFill>
              <a:latin typeface="Playfair Display"/>
              <a:ea typeface="Times New Roman" panose="02020603050405020304" pitchFamily="18" charset="0"/>
              <a:hlinkClick r:id="rId2"/>
            </a:endParaRPr>
          </a:p>
          <a:p>
            <a:pPr algn="just" fontAlgn="base">
              <a:lnSpc>
                <a:spcPts val="2475"/>
              </a:lnSpc>
              <a:spcAft>
                <a:spcPts val="1050"/>
              </a:spcAft>
            </a:pPr>
            <a:r>
              <a:rPr lang="pt-BR" sz="5400" b="1" u="sng" spc="40" dirty="0">
                <a:solidFill>
                  <a:srgbClr val="000000"/>
                </a:solidFill>
                <a:latin typeface="Playfair Display"/>
                <a:ea typeface="Times New Roman" panose="02020603050405020304" pitchFamily="18" charset="0"/>
                <a:hlinkClick r:id="rId2"/>
              </a:rPr>
              <a:t>DESLIGADO NO CÉU?</a:t>
            </a:r>
            <a:r>
              <a:rPr lang="pt-BR" sz="5400" b="1" spc="40" dirty="0">
                <a:solidFill>
                  <a:srgbClr val="161616"/>
                </a:solidFill>
                <a:latin typeface="Playfair Display"/>
                <a:ea typeface="Times New Roman" panose="02020603050405020304" pitchFamily="18" charset="0"/>
              </a:rPr>
              <a:t> </a:t>
            </a:r>
          </a:p>
          <a:p>
            <a:pPr algn="just" fontAlgn="base">
              <a:lnSpc>
                <a:spcPts val="2475"/>
              </a:lnSpc>
              <a:spcAft>
                <a:spcPts val="1050"/>
              </a:spcAft>
            </a:pPr>
            <a:endParaRPr lang="pt-BR" sz="4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fontAlgn="base">
              <a:lnSpc>
                <a:spcPts val="2475"/>
              </a:lnSpc>
              <a:spcAft>
                <a:spcPts val="1050"/>
              </a:spcAft>
            </a:pPr>
            <a:r>
              <a:rPr lang="pt-BR" sz="3200" b="1" dirty="0">
                <a:solidFill>
                  <a:srgbClr val="424242"/>
                </a:solidFill>
                <a:latin typeface="Lato"/>
                <a:ea typeface="Times New Roman" panose="02020603050405020304" pitchFamily="18" charset="0"/>
              </a:rPr>
              <a:t>Rubem M. </a:t>
            </a:r>
            <a:r>
              <a:rPr lang="pt-BR" sz="3200" b="1" dirty="0" err="1">
                <a:solidFill>
                  <a:srgbClr val="424242"/>
                </a:solidFill>
                <a:latin typeface="Lato"/>
                <a:ea typeface="Times New Roman" panose="02020603050405020304" pitchFamily="18" charset="0"/>
              </a:rPr>
              <a:t>Scheffel</a:t>
            </a:r>
            <a:endParaRPr lang="pt-BR" sz="4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fontAlgn="base">
              <a:lnSpc>
                <a:spcPts val="2475"/>
              </a:lnSpc>
              <a:spcAft>
                <a:spcPts val="1050"/>
              </a:spcAft>
            </a:pPr>
            <a:r>
              <a:rPr lang="pt-BR" sz="2400" b="1" spc="10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E ao anjo da igreja que está em Filadélfia escreve: Isto diz </a:t>
            </a:r>
            <a:r>
              <a:rPr lang="pt-BR" sz="2400" b="1" spc="10" dirty="0">
                <a:solidFill>
                  <a:srgbClr val="000000"/>
                </a:solidFill>
                <a:highlight>
                  <a:srgbClr val="FFFF00"/>
                </a:highlight>
                <a:latin typeface="Helvetica" panose="020B0604020202020204" pitchFamily="34" charset="0"/>
                <a:ea typeface="Times New Roman" panose="02020603050405020304" pitchFamily="18" charset="0"/>
              </a:rPr>
              <a:t>o que é santo, o que é verdadeiro</a:t>
            </a:r>
            <a:r>
              <a:rPr lang="pt-BR" sz="2400" b="1" spc="10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, o que tem a chave de Davi; o que </a:t>
            </a:r>
            <a:r>
              <a:rPr lang="pt-BR" sz="2400" b="1" spc="10" dirty="0">
                <a:solidFill>
                  <a:srgbClr val="000000"/>
                </a:solidFill>
                <a:highlight>
                  <a:srgbClr val="FFFF00"/>
                </a:highlight>
                <a:latin typeface="Helvetica" panose="020B0604020202020204" pitchFamily="34" charset="0"/>
                <a:ea typeface="Times New Roman" panose="02020603050405020304" pitchFamily="18" charset="0"/>
              </a:rPr>
              <a:t>abre, e ninguém fecha; e fecha, e ninguém abre</a:t>
            </a:r>
            <a:r>
              <a:rPr lang="pt-BR" sz="2400" b="1" spc="10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:  </a:t>
            </a:r>
            <a:r>
              <a:rPr lang="pt-BR" sz="2400" b="1" u="sng" spc="10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  <a:hlinkClick r:id="rId3"/>
              </a:rPr>
              <a:t>Apocalipse 3:7</a:t>
            </a:r>
            <a:endParaRPr lang="pt-BR" sz="4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18785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A9DB58E4-9CBF-4604-80E0-F9B8FB561E3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809" y="0"/>
            <a:ext cx="7960644" cy="644300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0F41364B-F971-4733-A23D-5AD3EE0E22B4}"/>
              </a:ext>
            </a:extLst>
          </p:cNvPr>
          <p:cNvSpPr/>
          <p:nvPr/>
        </p:nvSpPr>
        <p:spPr>
          <a:xfrm>
            <a:off x="2330547" y="6443003"/>
            <a:ext cx="54841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>
                <a:solidFill>
                  <a:schemeClr val="accent1">
                    <a:lumMod val="75000"/>
                  </a:schemeClr>
                </a:solidFill>
              </a:rPr>
              <a:t>http://www.adventistas.com/biz/robert_sessler/</a:t>
            </a:r>
            <a:endParaRPr lang="pt-BR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14AD0119-A991-4DB9-A140-11FF64E50A2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308" t="50000" r="27770" b="29631"/>
          <a:stretch/>
        </p:blipFill>
        <p:spPr>
          <a:xfrm>
            <a:off x="4670474" y="3429000"/>
            <a:ext cx="4135901" cy="1396218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EED84BA9-6853-4F0E-BC98-9948102CC8C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308" t="50000" r="27770" b="29631"/>
          <a:stretch/>
        </p:blipFill>
        <p:spPr>
          <a:xfrm>
            <a:off x="699800" y="3123028"/>
            <a:ext cx="4308298" cy="1868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43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B31EB700-21E2-46C9-9CDF-6227560EF6BA}"/>
              </a:ext>
            </a:extLst>
          </p:cNvPr>
          <p:cNvSpPr/>
          <p:nvPr/>
        </p:nvSpPr>
        <p:spPr>
          <a:xfrm>
            <a:off x="1617785" y="81349"/>
            <a:ext cx="10574215" cy="6477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2100"/>
              </a:spcAft>
            </a:pPr>
            <a:r>
              <a:rPr lang="pt-BR" sz="3200" b="1" i="1" dirty="0">
                <a:solidFill>
                  <a:srgbClr val="000000"/>
                </a:solidFill>
                <a:latin typeface="Lato"/>
                <a:ea typeface="Times New Roman" panose="02020603050405020304" pitchFamily="18" charset="0"/>
              </a:rPr>
              <a:t>16.03.2004</a:t>
            </a:r>
            <a:endParaRPr lang="pt-BR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fontAlgn="base">
              <a:lnSpc>
                <a:spcPct val="107000"/>
              </a:lnSpc>
              <a:spcAft>
                <a:spcPts val="0"/>
              </a:spcAft>
            </a:pPr>
            <a:r>
              <a:rPr lang="pt-BR" sz="2800" b="1" u="sng" dirty="0">
                <a:solidFill>
                  <a:srgbClr val="161616"/>
                </a:solidFill>
                <a:latin typeface="Playfair Display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DOUTOR EM AGRONOMIA E PROFESSOR DA UNEB, ADVENTISTA HÁ 41 ANOS, É EXPULSO COMO CACHORRO DO TEMPLO QUE CONSTRUIU  </a:t>
            </a:r>
            <a:endParaRPr lang="pt-BR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2100"/>
              </a:spcAft>
            </a:pPr>
            <a:r>
              <a:rPr lang="pt-BR" sz="2800" b="1" u="sng" dirty="0">
                <a:solidFill>
                  <a:srgbClr val="0563C1"/>
                </a:solidFill>
                <a:latin typeface="Playfair Display"/>
                <a:ea typeface="Times New Roman" panose="02020603050405020304" pitchFamily="18" charset="0"/>
                <a:hlinkClick r:id="rId3"/>
              </a:rPr>
              <a:t>http://adventistas.com/marco2004/expulsao_paulo.htm</a:t>
            </a:r>
            <a:endParaRPr lang="pt-BR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pt-BR" sz="2800" b="1" dirty="0">
                <a:solidFill>
                  <a:srgbClr val="161616"/>
                </a:solidFill>
                <a:latin typeface="Playfair Display"/>
                <a:ea typeface="Times New Roman" panose="02020603050405020304" pitchFamily="18" charset="0"/>
              </a:rPr>
              <a:t> </a:t>
            </a:r>
            <a:endParaRPr lang="pt-BR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pt-BR" sz="2400" spc="10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Disse-lhe Jesus: Eu sou </a:t>
            </a:r>
            <a:r>
              <a:rPr lang="pt-BR" sz="2400" b="1" spc="10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o caminho</a:t>
            </a:r>
            <a:r>
              <a:rPr lang="pt-BR" sz="2400" spc="10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, e </a:t>
            </a:r>
            <a:r>
              <a:rPr lang="pt-BR" sz="2400" b="1" spc="10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a verdade</a:t>
            </a:r>
            <a:r>
              <a:rPr lang="pt-BR" sz="2400" spc="10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e </a:t>
            </a:r>
            <a:r>
              <a:rPr lang="pt-BR" sz="2400" b="1" spc="10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a vida</a:t>
            </a:r>
            <a:r>
              <a:rPr lang="pt-BR" sz="2400" spc="10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; </a:t>
            </a:r>
            <a:r>
              <a:rPr lang="pt-BR" sz="2400" spc="10" dirty="0">
                <a:solidFill>
                  <a:srgbClr val="000000"/>
                </a:solidFill>
                <a:highlight>
                  <a:srgbClr val="FFFF00"/>
                </a:highlight>
                <a:latin typeface="Helvetica" panose="020B0604020202020204" pitchFamily="34" charset="0"/>
                <a:ea typeface="Times New Roman" panose="02020603050405020304" pitchFamily="18" charset="0"/>
              </a:rPr>
              <a:t>ninguém vem ao Pai, senão por mim.</a:t>
            </a:r>
            <a:r>
              <a:rPr lang="pt-BR" sz="2400" spc="10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pt-BR" sz="2400" u="sng" spc="10" dirty="0">
                <a:solidFill>
                  <a:srgbClr val="0563C1"/>
                </a:solidFill>
                <a:latin typeface="Helvetica" panose="020B0604020202020204" pitchFamily="34" charset="0"/>
                <a:ea typeface="Times New Roman" panose="02020603050405020304" pitchFamily="18" charset="0"/>
                <a:hlinkClick r:id="rId4"/>
              </a:rPr>
              <a:t>João 14:6</a:t>
            </a:r>
            <a:endParaRPr lang="pt-BR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pt-B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algn="just"/>
            <a:r>
              <a:rPr lang="pt-BR" sz="2400" spc="10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Então olhei, e diante de mim estava o Cordeiro, de pé sobre o monte Sião, e com ele cento e quarenta e quatro mil que traziam escritos na testa </a:t>
            </a:r>
            <a:r>
              <a:rPr lang="pt-BR" sz="2400" spc="10" dirty="0">
                <a:solidFill>
                  <a:srgbClr val="000000"/>
                </a:solidFill>
                <a:highlight>
                  <a:srgbClr val="FFFF00"/>
                </a:highlight>
                <a:latin typeface="Helvetica" panose="020B0604020202020204" pitchFamily="34" charset="0"/>
                <a:ea typeface="Times New Roman" panose="02020603050405020304" pitchFamily="18" charset="0"/>
              </a:rPr>
              <a:t>o nome dele</a:t>
            </a:r>
            <a:r>
              <a:rPr lang="pt-BR" sz="2400" spc="10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e o </a:t>
            </a:r>
            <a:r>
              <a:rPr lang="pt-BR" sz="2400" spc="10" dirty="0">
                <a:solidFill>
                  <a:srgbClr val="000000"/>
                </a:solidFill>
                <a:highlight>
                  <a:srgbClr val="FFFF00"/>
                </a:highlight>
                <a:latin typeface="Helvetica" panose="020B0604020202020204" pitchFamily="34" charset="0"/>
                <a:ea typeface="Times New Roman" panose="02020603050405020304" pitchFamily="18" charset="0"/>
              </a:rPr>
              <a:t>nome de seu Pai</a:t>
            </a:r>
            <a:r>
              <a:rPr lang="pt-BR" sz="2400" spc="10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. </a:t>
            </a:r>
            <a:r>
              <a:rPr lang="pt-BR" sz="2400" u="sng" spc="10" dirty="0">
                <a:solidFill>
                  <a:srgbClr val="0563C1"/>
                </a:solidFill>
                <a:latin typeface="Helvetica" panose="020B0604020202020204" pitchFamily="34" charset="0"/>
                <a:ea typeface="Times New Roman" panose="02020603050405020304" pitchFamily="18" charset="0"/>
                <a:hlinkClick r:id="rId5"/>
              </a:rPr>
              <a:t>Apocalipse 14:1</a:t>
            </a:r>
            <a:endParaRPr lang="pt-BR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pt-B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algn="just"/>
            <a:r>
              <a:rPr lang="pt-BR" sz="2400" spc="10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Aqui está a perseverança dos santos que </a:t>
            </a:r>
            <a:r>
              <a:rPr lang="pt-BR" sz="2400" spc="10" dirty="0">
                <a:solidFill>
                  <a:srgbClr val="000000"/>
                </a:solidFill>
                <a:highlight>
                  <a:srgbClr val="FFFF00"/>
                </a:highlight>
                <a:latin typeface="Helvetica" panose="020B0604020202020204" pitchFamily="34" charset="0"/>
                <a:ea typeface="Times New Roman" panose="02020603050405020304" pitchFamily="18" charset="0"/>
              </a:rPr>
              <a:t>obedecem aos mandamentos de </a:t>
            </a:r>
            <a:r>
              <a:rPr lang="pt-BR" sz="2400" b="1" spc="10" dirty="0">
                <a:solidFill>
                  <a:srgbClr val="000000"/>
                </a:solidFill>
                <a:highlight>
                  <a:srgbClr val="FFFF00"/>
                </a:highlight>
                <a:latin typeface="Helvetica" panose="020B0604020202020204" pitchFamily="34" charset="0"/>
                <a:ea typeface="Times New Roman" panose="02020603050405020304" pitchFamily="18" charset="0"/>
              </a:rPr>
              <a:t>Deus</a:t>
            </a:r>
            <a:r>
              <a:rPr lang="pt-BR" sz="2400" spc="10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e </a:t>
            </a:r>
            <a:r>
              <a:rPr lang="pt-BR" sz="2400" spc="10" dirty="0">
                <a:solidFill>
                  <a:srgbClr val="000000"/>
                </a:solidFill>
                <a:highlight>
                  <a:srgbClr val="00FFFF"/>
                </a:highlight>
                <a:latin typeface="Helvetica" panose="020B0604020202020204" pitchFamily="34" charset="0"/>
                <a:ea typeface="Times New Roman" panose="02020603050405020304" pitchFamily="18" charset="0"/>
              </a:rPr>
              <a:t>permanecem fiéis a </a:t>
            </a:r>
            <a:r>
              <a:rPr lang="pt-BR" sz="2400" b="1" spc="10" dirty="0">
                <a:solidFill>
                  <a:srgbClr val="000000"/>
                </a:solidFill>
                <a:highlight>
                  <a:srgbClr val="00FFFF"/>
                </a:highlight>
                <a:latin typeface="Helvetica" panose="020B0604020202020204" pitchFamily="34" charset="0"/>
                <a:ea typeface="Times New Roman" panose="02020603050405020304" pitchFamily="18" charset="0"/>
              </a:rPr>
              <a:t>Jesus</a:t>
            </a:r>
            <a:r>
              <a:rPr lang="pt-BR" sz="2400" spc="10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. </a:t>
            </a:r>
            <a:r>
              <a:rPr lang="pt-BR" sz="2400" u="sng" spc="10" dirty="0">
                <a:solidFill>
                  <a:srgbClr val="0563C1"/>
                </a:solidFill>
                <a:latin typeface="Helvetica" panose="020B0604020202020204" pitchFamily="34" charset="0"/>
                <a:ea typeface="Times New Roman" panose="02020603050405020304" pitchFamily="18" charset="0"/>
                <a:hlinkClick r:id="rId6"/>
              </a:rPr>
              <a:t>Apocalipse 14:12</a:t>
            </a:r>
            <a:endParaRPr lang="pt-BR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90678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Interface gráfica do usuário, Texto, Aplicativo, Email&#10;&#10;Descrição gerada automaticamente">
            <a:extLst>
              <a:ext uri="{FF2B5EF4-FFF2-40B4-BE49-F238E27FC236}">
                <a16:creationId xmlns:a16="http://schemas.microsoft.com/office/drawing/2014/main" id="{DDBF3A17-72AB-47CC-A614-1BBBF515F8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1359" y="218782"/>
            <a:ext cx="6496050" cy="5238750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DF49C631-1948-434D-97FE-0CBD1F0C01A3}"/>
              </a:ext>
            </a:extLst>
          </p:cNvPr>
          <p:cNvSpPr/>
          <p:nvPr/>
        </p:nvSpPr>
        <p:spPr>
          <a:xfrm>
            <a:off x="1463039" y="5628308"/>
            <a:ext cx="1045229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b="1" u="sng" dirty="0">
                <a:solidFill>
                  <a:srgbClr val="0563C1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3"/>
              </a:rPr>
              <a:t>Mateus 28:19 e 20 – 80 Versões com o Final Mais Curto – Tesouro Para os Fiéis de Deus</a:t>
            </a:r>
            <a:r>
              <a:rPr lang="pt-BR" sz="2400" b="1" u="sng" dirty="0">
                <a:solidFill>
                  <a:srgbClr val="0563C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</a:t>
            </a:r>
            <a:endParaRPr lang="pt-BR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pt-BR" sz="2400" b="1" u="sng" dirty="0">
                <a:solidFill>
                  <a:srgbClr val="0563C1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4"/>
              </a:rPr>
              <a:t>http://www.trinitytruth.org/matthew28_19bible-translations.pdf</a:t>
            </a:r>
            <a:r>
              <a:rPr lang="pt-BR" sz="2400" b="1" u="sng" dirty="0">
                <a:solidFill>
                  <a:srgbClr val="0563C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pt-BR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94962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E6A90A4C-D959-4CE3-B083-869E1C7A1C93}"/>
              </a:ext>
            </a:extLst>
          </p:cNvPr>
          <p:cNvSpPr/>
          <p:nvPr/>
        </p:nvSpPr>
        <p:spPr>
          <a:xfrm>
            <a:off x="1674055" y="0"/>
            <a:ext cx="10517945" cy="7602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4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Em Nome de Quem os Discípulos Batizaram?</a:t>
            </a:r>
            <a:endParaRPr lang="pt-BR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pt-B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“Respondeu-lhes Pedro: Arrependei-vos, e cada um de vós seja </a:t>
            </a:r>
            <a:r>
              <a:rPr lang="pt-BR" sz="3200" dirty="0"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batizado em nome de Jesus Cristo </a:t>
            </a:r>
            <a:r>
              <a:rPr lang="pt-B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para remissão dos vossos pecados, e recebereis o dom o Espírito Santo.” - Atos 2:38.</a:t>
            </a:r>
          </a:p>
          <a:p>
            <a:pPr algn="just"/>
            <a:r>
              <a:rPr lang="pt-B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algn="just"/>
            <a:r>
              <a:rPr lang="pt-B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“Porquanto não havia ainda descido sobre nenhum deles, mas somente haviam sido </a:t>
            </a:r>
            <a:r>
              <a:rPr lang="pt-BR" sz="3200" dirty="0"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batizados em o nome do Senhor Jesus</a:t>
            </a:r>
            <a:r>
              <a:rPr lang="pt-B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.” - Atos 8:16.</a:t>
            </a:r>
          </a:p>
          <a:p>
            <a:pPr algn="just"/>
            <a:r>
              <a:rPr lang="pt-B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algn="just"/>
            <a:r>
              <a:rPr lang="pt-B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“</a:t>
            </a:r>
            <a:r>
              <a:rPr lang="pt-BR" sz="3200" dirty="0"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E ordenou que fossem batizados em nome de Jesus Cristo</a:t>
            </a:r>
            <a:r>
              <a:rPr lang="pt-B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Então lhe pediram que permanecesse com eles por alguns dias.” - Atos 10:48.</a:t>
            </a:r>
          </a:p>
          <a:p>
            <a:pPr algn="just"/>
            <a:r>
              <a:rPr lang="pt-B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algn="just"/>
            <a:r>
              <a:rPr lang="pt-BR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736472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4B3EF8B0-B4B2-4A79-A931-FF6A14FDC136}"/>
              </a:ext>
            </a:extLst>
          </p:cNvPr>
          <p:cNvSpPr/>
          <p:nvPr/>
        </p:nvSpPr>
        <p:spPr>
          <a:xfrm>
            <a:off x="1599028" y="0"/>
            <a:ext cx="10592972" cy="634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9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“Eles, tendo ouvido isto, foram </a:t>
            </a:r>
            <a:r>
              <a:rPr lang="pt-BR" sz="2900" dirty="0"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batizados em o nome do Senhor Jesus</a:t>
            </a:r>
            <a:r>
              <a:rPr lang="pt-BR" sz="29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.” - Atos 19:5.</a:t>
            </a:r>
          </a:p>
          <a:p>
            <a:pPr algn="just"/>
            <a:r>
              <a:rPr lang="pt-BR" sz="29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algn="just"/>
            <a:r>
              <a:rPr lang="pt-BR" sz="29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“</a:t>
            </a:r>
            <a:r>
              <a:rPr lang="pt-BR" sz="2900" dirty="0"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fomos batizados em Cristo Jesus</a:t>
            </a:r>
            <a:r>
              <a:rPr lang="pt-BR" sz="29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”. Romanos 6:3</a:t>
            </a:r>
          </a:p>
          <a:p>
            <a:pPr algn="just"/>
            <a:r>
              <a:rPr lang="pt-BR" sz="29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algn="just"/>
            <a:r>
              <a:rPr lang="pt-BR" sz="29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“Acaso Cristo está dividido? </a:t>
            </a:r>
            <a:r>
              <a:rPr lang="pt-BR" sz="2900" dirty="0"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Foi Paulo crucificado em favor de vós</a:t>
            </a:r>
            <a:r>
              <a:rPr lang="pt-BR" sz="29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ou fostes porventura, batizados em nome de Paulo?” - I Coríntios 1:13.</a:t>
            </a:r>
          </a:p>
          <a:p>
            <a:pPr algn="just"/>
            <a:r>
              <a:rPr lang="pt-BR" sz="29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algn="just"/>
            <a:r>
              <a:rPr lang="pt-BR" sz="29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“Porque todos quantos fostes </a:t>
            </a:r>
            <a:r>
              <a:rPr lang="pt-BR" sz="2900" dirty="0"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batizados em Cristo</a:t>
            </a:r>
            <a:r>
              <a:rPr lang="pt-BR" sz="29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de Cristo vos revestistes.” - Gálatas 3:27.</a:t>
            </a:r>
          </a:p>
          <a:p>
            <a:pPr algn="just"/>
            <a:r>
              <a:rPr lang="pt-BR" sz="29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algn="just"/>
            <a:r>
              <a:rPr lang="pt-BR" sz="29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“E tudo quanto fizerdes por palavras ou por obras, </a:t>
            </a:r>
            <a:r>
              <a:rPr lang="pt-BR" sz="2900" dirty="0"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fazei-o em nome do Senhor Jesus</a:t>
            </a:r>
            <a:r>
              <a:rPr lang="pt-BR" sz="29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dando por ele graças a Deus Pai.”  Colossenses 3:17.</a:t>
            </a:r>
          </a:p>
        </p:txBody>
      </p:sp>
    </p:spTree>
    <p:extLst>
      <p:ext uri="{BB962C8B-B14F-4D97-AF65-F5344CB8AC3E}">
        <p14:creationId xmlns:p14="http://schemas.microsoft.com/office/powerpoint/2010/main" val="28621226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Centro de Estudos Fulgor Celeste: Mateus 28:19 - A Mais Séria Falsificação  das Escrituras Sagradas">
            <a:extLst>
              <a:ext uri="{FF2B5EF4-FFF2-40B4-BE49-F238E27FC236}">
                <a16:creationId xmlns:a16="http://schemas.microsoft.com/office/drawing/2014/main" id="{8FED238F-5CFD-4A16-B6BD-2DF51D091DF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3450" y="-1"/>
            <a:ext cx="10568549" cy="67384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121807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EM DEFESA DA FÉ E OS TEXTOS POLÊMICOS SOBRE A TRINDADE - ppt carregar">
            <a:extLst>
              <a:ext uri="{FF2B5EF4-FFF2-40B4-BE49-F238E27FC236}">
                <a16:creationId xmlns:a16="http://schemas.microsoft.com/office/drawing/2014/main" id="{6B95DB2F-4524-4534-8174-E3971251895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790" y="0"/>
            <a:ext cx="1049821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166999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01697CF0-7779-48EB-A4E2-1CBEC35C8F2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9923" y="394251"/>
            <a:ext cx="10160773" cy="59932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523984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259C671B-1B22-4141-A9C0-2E7941FDA7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8" name="Freeform 11">
              <a:extLst>
                <a:ext uri="{FF2B5EF4-FFF2-40B4-BE49-F238E27FC236}">
                  <a16:creationId xmlns:a16="http://schemas.microsoft.com/office/drawing/2014/main" id="{7B2F5A4B-FA0F-4625-82F7-1D3F11281B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9" name="Freeform 12">
              <a:extLst>
                <a:ext uri="{FF2B5EF4-FFF2-40B4-BE49-F238E27FC236}">
                  <a16:creationId xmlns:a16="http://schemas.microsoft.com/office/drawing/2014/main" id="{9ACB0BAE-722F-4C91-8C2A-44EF768E83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" name="Freeform 13">
              <a:extLst>
                <a:ext uri="{FF2B5EF4-FFF2-40B4-BE49-F238E27FC236}">
                  <a16:creationId xmlns:a16="http://schemas.microsoft.com/office/drawing/2014/main" id="{C3AC4D9F-59AC-421A-9FF3-C936CEC439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4">
              <a:extLst>
                <a:ext uri="{FF2B5EF4-FFF2-40B4-BE49-F238E27FC236}">
                  <a16:creationId xmlns:a16="http://schemas.microsoft.com/office/drawing/2014/main" id="{797BCE03-677D-4D65-A4D1-1FD721DD5D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2" name="Freeform 15">
              <a:extLst>
                <a:ext uri="{FF2B5EF4-FFF2-40B4-BE49-F238E27FC236}">
                  <a16:creationId xmlns:a16="http://schemas.microsoft.com/office/drawing/2014/main" id="{D007E5D0-0B4E-4094-988C-9917146C2D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" name="Freeform 16">
              <a:extLst>
                <a:ext uri="{FF2B5EF4-FFF2-40B4-BE49-F238E27FC236}">
                  <a16:creationId xmlns:a16="http://schemas.microsoft.com/office/drawing/2014/main" id="{024DB804-C06B-4A0A-AC43-6BCCB7D760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7">
              <a:extLst>
                <a:ext uri="{FF2B5EF4-FFF2-40B4-BE49-F238E27FC236}">
                  <a16:creationId xmlns:a16="http://schemas.microsoft.com/office/drawing/2014/main" id="{B51DC17A-305E-486E-A527-5E8068E9EF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" name="Freeform 18">
              <a:extLst>
                <a:ext uri="{FF2B5EF4-FFF2-40B4-BE49-F238E27FC236}">
                  <a16:creationId xmlns:a16="http://schemas.microsoft.com/office/drawing/2014/main" id="{B6CCA716-6D46-4523-BF96-FF1B0C5464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" name="Freeform 19">
              <a:extLst>
                <a:ext uri="{FF2B5EF4-FFF2-40B4-BE49-F238E27FC236}">
                  <a16:creationId xmlns:a16="http://schemas.microsoft.com/office/drawing/2014/main" id="{E632B09A-D30C-4268-B28B-ACD6127630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" name="Freeform 20">
              <a:extLst>
                <a:ext uri="{FF2B5EF4-FFF2-40B4-BE49-F238E27FC236}">
                  <a16:creationId xmlns:a16="http://schemas.microsoft.com/office/drawing/2014/main" id="{5FC839A4-228B-4EC0-8AF4-D8E38ECE67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21">
              <a:extLst>
                <a:ext uri="{FF2B5EF4-FFF2-40B4-BE49-F238E27FC236}">
                  <a16:creationId xmlns:a16="http://schemas.microsoft.com/office/drawing/2014/main" id="{A8FFB1A1-5BB5-4551-87CD-F3365E6FE9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22">
              <a:extLst>
                <a:ext uri="{FF2B5EF4-FFF2-40B4-BE49-F238E27FC236}">
                  <a16:creationId xmlns:a16="http://schemas.microsoft.com/office/drawing/2014/main" id="{D05AF173-8E70-41FA-9254-DF9AC3DDA2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D56A4CE-A3F4-4CFF-9A65-C029AC17B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22" name="Freeform 27">
              <a:extLst>
                <a:ext uri="{FF2B5EF4-FFF2-40B4-BE49-F238E27FC236}">
                  <a16:creationId xmlns:a16="http://schemas.microsoft.com/office/drawing/2014/main" id="{DF669161-0B30-4C76-96BF-962027487D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3" name="Freeform 28">
              <a:extLst>
                <a:ext uri="{FF2B5EF4-FFF2-40B4-BE49-F238E27FC236}">
                  <a16:creationId xmlns:a16="http://schemas.microsoft.com/office/drawing/2014/main" id="{A5232353-CF7C-44DD-8BEE-1C8FF54CDD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4" name="Freeform 29">
              <a:extLst>
                <a:ext uri="{FF2B5EF4-FFF2-40B4-BE49-F238E27FC236}">
                  <a16:creationId xmlns:a16="http://schemas.microsoft.com/office/drawing/2014/main" id="{AEA6CAE2-8741-4E88-A632-69C2B2EC58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5" name="Freeform 30">
              <a:extLst>
                <a:ext uri="{FF2B5EF4-FFF2-40B4-BE49-F238E27FC236}">
                  <a16:creationId xmlns:a16="http://schemas.microsoft.com/office/drawing/2014/main" id="{014AC37D-4388-4AE6-9D4D-CCD99A608C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6" name="Freeform 31">
              <a:extLst>
                <a:ext uri="{FF2B5EF4-FFF2-40B4-BE49-F238E27FC236}">
                  <a16:creationId xmlns:a16="http://schemas.microsoft.com/office/drawing/2014/main" id="{7FE084B0-333E-4F7C-83F1-F7D132527D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7" name="Freeform 32">
              <a:extLst>
                <a:ext uri="{FF2B5EF4-FFF2-40B4-BE49-F238E27FC236}">
                  <a16:creationId xmlns:a16="http://schemas.microsoft.com/office/drawing/2014/main" id="{FDCFCB98-2E3A-4227-823C-80489BB284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8" name="Freeform 33">
              <a:extLst>
                <a:ext uri="{FF2B5EF4-FFF2-40B4-BE49-F238E27FC236}">
                  <a16:creationId xmlns:a16="http://schemas.microsoft.com/office/drawing/2014/main" id="{252F94DE-A6A3-4463-BE05-34281F1C87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9" name="Freeform 34">
              <a:extLst>
                <a:ext uri="{FF2B5EF4-FFF2-40B4-BE49-F238E27FC236}">
                  <a16:creationId xmlns:a16="http://schemas.microsoft.com/office/drawing/2014/main" id="{16EA21FA-886F-43CF-9D44-C1342F3055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0" name="Freeform 35">
              <a:extLst>
                <a:ext uri="{FF2B5EF4-FFF2-40B4-BE49-F238E27FC236}">
                  <a16:creationId xmlns:a16="http://schemas.microsoft.com/office/drawing/2014/main" id="{88C821A5-BCF7-47FE-894F-0ADC5FDB28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1" name="Freeform 36">
              <a:extLst>
                <a:ext uri="{FF2B5EF4-FFF2-40B4-BE49-F238E27FC236}">
                  <a16:creationId xmlns:a16="http://schemas.microsoft.com/office/drawing/2014/main" id="{F8337ECE-206A-472E-AFC4-0F230C91E8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37">
              <a:extLst>
                <a:ext uri="{FF2B5EF4-FFF2-40B4-BE49-F238E27FC236}">
                  <a16:creationId xmlns:a16="http://schemas.microsoft.com/office/drawing/2014/main" id="{90BB2EC4-D043-4B43-87E7-723A787EE8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38">
              <a:extLst>
                <a:ext uri="{FF2B5EF4-FFF2-40B4-BE49-F238E27FC236}">
                  <a16:creationId xmlns:a16="http://schemas.microsoft.com/office/drawing/2014/main" id="{04013015-AF71-47BC-BE4D-ED9EFA24FF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71B30B18-D920-4E3E-B931-1F310244C1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7" name="Freeform 11">
            <a:extLst>
              <a:ext uri="{FF2B5EF4-FFF2-40B4-BE49-F238E27FC236}">
                <a16:creationId xmlns:a16="http://schemas.microsoft.com/office/drawing/2014/main" id="{C70EF50A-66E6-460A-8AF9-47A10D0D99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01520B72-94C4-4ABB-AC64-A3382705BE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9A64CBFD-D6E8-4E6A-8F66-1948BED331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B1292C92-73C2-4473-AF7A-E088972ACAE6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711"/>
          <a:stretch/>
        </p:blipFill>
        <p:spPr bwMode="auto">
          <a:xfrm>
            <a:off x="810887" y="643467"/>
            <a:ext cx="10570226" cy="5571066"/>
          </a:xfrm>
          <a:prstGeom prst="rect">
            <a:avLst/>
          </a:prstGeom>
          <a:noFill/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EAB201C8-BC53-45E4-B569-529FA4B8C4C6}"/>
              </a:ext>
            </a:extLst>
          </p:cNvPr>
          <p:cNvSpPr/>
          <p:nvPr/>
        </p:nvSpPr>
        <p:spPr>
          <a:xfrm>
            <a:off x="6427172" y="6000635"/>
            <a:ext cx="5288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pt-BR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Nicotra</a:t>
            </a:r>
            <a:r>
              <a:rPr lang="pt-BR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R. Eu e o Pai somos um. 4d., 2019, pág. 50. </a:t>
            </a:r>
          </a:p>
        </p:txBody>
      </p:sp>
    </p:spTree>
    <p:extLst>
      <p:ext uri="{BB962C8B-B14F-4D97-AF65-F5344CB8AC3E}">
        <p14:creationId xmlns:p14="http://schemas.microsoft.com/office/powerpoint/2010/main" val="33998473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D0EC3C90-AD76-4A05-BB8C-083468481D27}"/>
              </a:ext>
            </a:extLst>
          </p:cNvPr>
          <p:cNvSpPr/>
          <p:nvPr/>
        </p:nvSpPr>
        <p:spPr>
          <a:xfrm>
            <a:off x="1351722" y="-58713"/>
            <a:ext cx="10747513" cy="6683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2100"/>
              </a:spcAft>
            </a:pPr>
            <a:r>
              <a:rPr lang="pt-BR" sz="3200" b="1" i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OBJETIVOS:</a:t>
            </a:r>
            <a:endParaRPr lang="pt-BR" sz="32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lvl="0" indent="-342900" algn="just">
              <a:spcBef>
                <a:spcPts val="500"/>
              </a:spcBef>
              <a:spcAft>
                <a:spcPts val="2100"/>
              </a:spcAft>
              <a:buFont typeface="+mj-lt"/>
              <a:buAutoNum type="arabicPeriod"/>
            </a:pPr>
            <a:r>
              <a:rPr lang="pt-BR" sz="3600" b="1" i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Mostrar pelas Escrituras que Deus sempre teve um povo remanescente, fiel. </a:t>
            </a:r>
            <a:endParaRPr lang="pt-BR" sz="3600" b="1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lvl="0" indent="-342900" algn="just">
              <a:spcBef>
                <a:spcPts val="500"/>
              </a:spcBef>
              <a:spcAft>
                <a:spcPts val="2100"/>
              </a:spcAft>
              <a:buFont typeface="+mj-lt"/>
              <a:buAutoNum type="arabicPeriod"/>
            </a:pPr>
            <a:r>
              <a:rPr lang="pt-BR" sz="3600" b="1" i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 povo de Deus não é nem nunca foi uma empresa, uma instituição hierárquica.</a:t>
            </a:r>
            <a:endParaRPr lang="pt-BR" sz="3600" b="1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lvl="0" indent="-342900" algn="just">
              <a:spcBef>
                <a:spcPts val="500"/>
              </a:spcBef>
              <a:spcAft>
                <a:spcPts val="2100"/>
              </a:spcAft>
              <a:buFont typeface="+mj-lt"/>
              <a:buAutoNum type="arabicPeriod"/>
            </a:pPr>
            <a:r>
              <a:rPr lang="pt-BR" sz="3600" b="1" i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 povo de Deus sempre foi aquele que guarda os seus mandamentos, seus estatutos,...e lhe é fiel.</a:t>
            </a:r>
            <a:endParaRPr lang="pt-BR" sz="3600" b="1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lvl="0" indent="-342900" algn="just">
              <a:spcBef>
                <a:spcPts val="500"/>
              </a:spcBef>
              <a:spcAft>
                <a:spcPts val="2100"/>
              </a:spcAft>
              <a:buFont typeface="+mj-lt"/>
              <a:buAutoNum type="arabicPeriod"/>
            </a:pPr>
            <a:r>
              <a:rPr lang="pt-BR" sz="3600" b="1" i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Só existem dois caminhos a seguir.</a:t>
            </a:r>
            <a:endParaRPr lang="pt-BR" sz="3600" b="1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lvl="0" indent="-342900" algn="just">
              <a:spcBef>
                <a:spcPts val="500"/>
              </a:spcBef>
              <a:spcAft>
                <a:spcPts val="2100"/>
              </a:spcAft>
              <a:buFont typeface="+mj-lt"/>
              <a:buAutoNum type="arabicPeriod"/>
            </a:pPr>
            <a:r>
              <a:rPr lang="pt-BR" sz="3600" b="1" i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É preciso decidir.</a:t>
            </a:r>
            <a:endParaRPr lang="pt-BR" sz="36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45393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1A62EF4E-48B5-43E7-BDDB-922C11A12ABC}"/>
              </a:ext>
            </a:extLst>
          </p:cNvPr>
          <p:cNvSpPr/>
          <p:nvPr/>
        </p:nvSpPr>
        <p:spPr>
          <a:xfrm>
            <a:off x="1599028" y="265897"/>
            <a:ext cx="10592972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De 1980 para cá a IASD, ao aprovar o dogma romano da trindade  como doutrina, ainda que sem base bíblica, desprezando toda a história dos Pioneiros, PREENCHEU O REQUISITO PARA PARTICIPAR DO ECUMENISMO.  </a:t>
            </a:r>
            <a:r>
              <a:rPr lang="pt-BR" sz="3600" dirty="0"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A IASD ESTÁ ENTRE AS IGREJAS QUE BATIZAM VALIDAMENTE PARA ROMA</a:t>
            </a:r>
            <a:r>
              <a:rPr lang="pt-BR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EM OPOSIÇÃO A TODOS OS BATISMOS FEITOS PELOS APÓSTOLOS.</a:t>
            </a:r>
          </a:p>
          <a:p>
            <a:pPr algn="just"/>
            <a:r>
              <a:rPr lang="pt-BR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Contrariando a Bíblia, passou de 1980 para cá a preencher os requisitos para </a:t>
            </a:r>
            <a:r>
              <a:rPr lang="pt-BR" sz="3600" dirty="0"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a Religião do Anticristo, o ECUMENISMO.</a:t>
            </a:r>
          </a:p>
        </p:txBody>
      </p:sp>
    </p:spTree>
    <p:extLst>
      <p:ext uri="{BB962C8B-B14F-4D97-AF65-F5344CB8AC3E}">
        <p14:creationId xmlns:p14="http://schemas.microsoft.com/office/powerpoint/2010/main" val="25303351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DA9B589D-F6A9-4EF3-9CF7-889BC895B8E9}"/>
              </a:ext>
            </a:extLst>
          </p:cNvPr>
          <p:cNvSpPr/>
          <p:nvPr/>
        </p:nvSpPr>
        <p:spPr>
          <a:xfrm>
            <a:off x="1613094" y="278229"/>
            <a:ext cx="1047105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4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Guia Ecumênico 21, pag. 125. Será que tanto faz se ter 1 ou 3 deuses? 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5E00FF92-8F52-4CAE-BE7F-98972424135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147" y="2217221"/>
            <a:ext cx="10741000" cy="43625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811663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3218AA73-3644-4304-97C4-4D9E89652C18}"/>
              </a:ext>
            </a:extLst>
          </p:cNvPr>
          <p:cNvSpPr/>
          <p:nvPr/>
        </p:nvSpPr>
        <p:spPr>
          <a:xfrm>
            <a:off x="1533379" y="1152598"/>
            <a:ext cx="10410092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800" b="1" dirty="0">
                <a:solidFill>
                  <a:srgbClr val="001320"/>
                </a:solidFill>
                <a:latin typeface="Roboto"/>
              </a:rPr>
              <a:t>“Eu Sou </a:t>
            </a:r>
            <a:r>
              <a:rPr lang="pt-BR" sz="4800" b="1" i="1" dirty="0" err="1">
                <a:solidFill>
                  <a:srgbClr val="001320"/>
                </a:solidFill>
                <a:highlight>
                  <a:srgbClr val="FFFF00"/>
                </a:highlight>
                <a:latin typeface="Roboto"/>
              </a:rPr>
              <a:t>Yahweh</a:t>
            </a:r>
            <a:r>
              <a:rPr lang="pt-BR" sz="4800" b="1" dirty="0">
                <a:solidFill>
                  <a:srgbClr val="001320"/>
                </a:solidFill>
                <a:latin typeface="Roboto"/>
              </a:rPr>
              <a:t>, o SENHOR, teu Deus, que te fez sair da terra do Egito, da casa da escravidão! </a:t>
            </a:r>
          </a:p>
          <a:p>
            <a:r>
              <a:rPr lang="pt-BR" sz="4800" b="1" dirty="0"/>
              <a:t>Não terás outros deuses além de </a:t>
            </a:r>
            <a:r>
              <a:rPr lang="pt-BR" sz="4800" b="1" dirty="0">
                <a:highlight>
                  <a:srgbClr val="FFFF00"/>
                </a:highlight>
              </a:rPr>
              <a:t>mim</a:t>
            </a:r>
            <a:r>
              <a:rPr lang="pt-BR" sz="4800" b="1" dirty="0"/>
              <a:t>.</a:t>
            </a:r>
            <a:endParaRPr lang="pt-BR" sz="11500" b="1" dirty="0">
              <a:solidFill>
                <a:srgbClr val="001320"/>
              </a:solidFill>
              <a:latin typeface="Roboto"/>
            </a:endParaRPr>
          </a:p>
          <a:p>
            <a:r>
              <a:rPr lang="pt-BR" sz="4800" b="1" dirty="0">
                <a:solidFill>
                  <a:srgbClr val="001320"/>
                </a:solidFill>
                <a:latin typeface="Roboto"/>
              </a:rPr>
              <a:t>Êxodo 20:2 e 3.</a:t>
            </a:r>
          </a:p>
          <a:p>
            <a:r>
              <a:rPr lang="pt-BR" b="1" dirty="0">
                <a:hlinkClick r:id="rId2"/>
              </a:rPr>
              <a:t>Bíblia King James Atualizada</a:t>
            </a:r>
            <a:br>
              <a:rPr lang="pt-BR" sz="4800" b="1" dirty="0">
                <a:solidFill>
                  <a:srgbClr val="001320"/>
                </a:solidFill>
                <a:latin typeface="Roboto"/>
              </a:rPr>
            </a:br>
            <a:endParaRPr lang="pt-BR" sz="4800" b="1" dirty="0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4F0DFC30-9BAA-4A79-B29A-90B2DF7B97CC}"/>
              </a:ext>
            </a:extLst>
          </p:cNvPr>
          <p:cNvSpPr/>
          <p:nvPr/>
        </p:nvSpPr>
        <p:spPr>
          <a:xfrm>
            <a:off x="2528972" y="0"/>
            <a:ext cx="752321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Que diz o 1º mandamento?</a:t>
            </a:r>
            <a:endParaRPr lang="pt-BR" sz="4800" dirty="0"/>
          </a:p>
        </p:txBody>
      </p:sp>
    </p:spTree>
    <p:extLst>
      <p:ext uri="{BB962C8B-B14F-4D97-AF65-F5344CB8AC3E}">
        <p14:creationId xmlns:p14="http://schemas.microsoft.com/office/powerpoint/2010/main" val="13342482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118BBF2C-75B0-42FB-8E8F-DAD3DD6503A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8432" y="0"/>
            <a:ext cx="8139968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7689E482-B967-4433-9964-8E99AF002AC6}"/>
              </a:ext>
            </a:extLst>
          </p:cNvPr>
          <p:cNvSpPr/>
          <p:nvPr/>
        </p:nvSpPr>
        <p:spPr>
          <a:xfrm>
            <a:off x="4981369" y="5256013"/>
            <a:ext cx="507703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pt-BR" sz="6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Bíblia Israelita</a:t>
            </a:r>
          </a:p>
        </p:txBody>
      </p:sp>
    </p:spTree>
    <p:extLst>
      <p:ext uri="{BB962C8B-B14F-4D97-AF65-F5344CB8AC3E}">
        <p14:creationId xmlns:p14="http://schemas.microsoft.com/office/powerpoint/2010/main" val="8833345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AEAC70E2-B3EC-4CC4-819D-AC33C4DE32C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6857" y="248138"/>
            <a:ext cx="4293260" cy="6082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DB264E0B-62FA-4F6C-A61A-4B96BA4546E3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4899" y="272756"/>
            <a:ext cx="3743962" cy="60577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938298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52A4AB5A-8560-480F-B87B-6A8C861A9F6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3039" y="0"/>
            <a:ext cx="6241294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016503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89DFF217-F162-48B7-9D7C-7BF7D72BABB5}"/>
              </a:ext>
            </a:extLst>
          </p:cNvPr>
          <p:cNvSpPr/>
          <p:nvPr/>
        </p:nvSpPr>
        <p:spPr>
          <a:xfrm>
            <a:off x="1627162" y="205302"/>
            <a:ext cx="10358511" cy="67505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Aft>
                <a:spcPts val="0"/>
              </a:spcAft>
            </a:pPr>
            <a:r>
              <a:rPr lang="pt-BR" dirty="0">
                <a:solidFill>
                  <a:srgbClr val="424242"/>
                </a:solidFill>
                <a:latin typeface="Lato"/>
                <a:ea typeface="Times New Roman" panose="02020603050405020304" pitchFamily="18" charset="0"/>
              </a:rPr>
              <a:t> </a:t>
            </a:r>
            <a:r>
              <a:rPr lang="pt-BR" sz="3200" b="1" dirty="0">
                <a:solidFill>
                  <a:srgbClr val="424242"/>
                </a:solidFill>
                <a:latin typeface="Lato"/>
                <a:ea typeface="Times New Roman" panose="02020603050405020304" pitchFamily="18" charset="0"/>
              </a:rPr>
              <a:t>Inúmeras outras provas da falsidade de Mateus 28:19, como está em muitas versões bíblicas, publicadas por Homero de Almeida Araújo Neto </a:t>
            </a:r>
            <a:r>
              <a:rPr lang="pt-BR" dirty="0">
                <a:solidFill>
                  <a:srgbClr val="424242"/>
                </a:solidFill>
                <a:latin typeface="Lato"/>
                <a:ea typeface="Times New Roman" panose="02020603050405020304" pitchFamily="18" charset="0"/>
              </a:rPr>
              <a:t>em </a:t>
            </a:r>
            <a:r>
              <a:rPr lang="pt-BR" dirty="0">
                <a:solidFill>
                  <a:srgbClr val="DD9933"/>
                </a:solidFill>
                <a:latin typeface="Lato"/>
                <a:ea typeface="Times New Roman" panose="02020603050405020304" pitchFamily="18" charset="0"/>
                <a:hlinkClick r:id="rId2"/>
              </a:rPr>
              <a:t>http://porquenaosoucristao.blogspot.com.br/2013/04/a-incongruente-doutrina-da-santissima.html</a:t>
            </a:r>
            <a:r>
              <a:rPr lang="pt-BR" dirty="0">
                <a:solidFill>
                  <a:srgbClr val="424242"/>
                </a:solidFill>
                <a:latin typeface="Lato"/>
                <a:ea typeface="Times New Roman" panose="02020603050405020304" pitchFamily="18" charset="0"/>
              </a:rPr>
              <a:t>, a saber:</a:t>
            </a:r>
          </a:p>
          <a:p>
            <a:pPr algn="just" fontAlgn="base">
              <a:spcAft>
                <a:spcPts val="0"/>
              </a:spcAft>
            </a:pPr>
            <a:endParaRPr lang="pt-B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fontAlgn="base">
              <a:spcAft>
                <a:spcPts val="1125"/>
              </a:spcAft>
            </a:pPr>
            <a:endParaRPr lang="pt-BR" sz="3200" b="1" dirty="0">
              <a:solidFill>
                <a:srgbClr val="424242"/>
              </a:solidFill>
              <a:latin typeface="Lato"/>
              <a:ea typeface="Times New Roman" panose="02020603050405020304" pitchFamily="18" charset="0"/>
            </a:endParaRPr>
          </a:p>
          <a:p>
            <a:pPr algn="just" fontAlgn="base">
              <a:spcAft>
                <a:spcPts val="1125"/>
              </a:spcAft>
            </a:pPr>
            <a:r>
              <a:rPr lang="pt-BR" sz="3200" b="1" dirty="0">
                <a:solidFill>
                  <a:srgbClr val="424242"/>
                </a:solidFill>
                <a:latin typeface="Lato"/>
                <a:ea typeface="Times New Roman" panose="02020603050405020304" pitchFamily="18" charset="0"/>
              </a:rPr>
              <a:t>ENCICLOPÉDIA DA RELIGIÃO, M. </a:t>
            </a:r>
            <a:r>
              <a:rPr lang="pt-BR" sz="3200" b="1" dirty="0" err="1">
                <a:solidFill>
                  <a:srgbClr val="424242"/>
                </a:solidFill>
                <a:latin typeface="Lato"/>
                <a:ea typeface="Times New Roman" panose="02020603050405020304" pitchFamily="18" charset="0"/>
              </a:rPr>
              <a:t>A.Canney</a:t>
            </a:r>
            <a:r>
              <a:rPr lang="pt-BR" sz="3200" b="1" dirty="0">
                <a:solidFill>
                  <a:srgbClr val="424242"/>
                </a:solidFill>
                <a:latin typeface="Lato"/>
                <a:ea typeface="Times New Roman" panose="02020603050405020304" pitchFamily="18" charset="0"/>
              </a:rPr>
              <a:t>, </a:t>
            </a:r>
            <a:r>
              <a:rPr lang="pt-BR" sz="3200" b="1" dirty="0" err="1">
                <a:solidFill>
                  <a:srgbClr val="424242"/>
                </a:solidFill>
                <a:latin typeface="Lato"/>
                <a:ea typeface="Times New Roman" panose="02020603050405020304" pitchFamily="18" charset="0"/>
              </a:rPr>
              <a:t>pg</a:t>
            </a:r>
            <a:r>
              <a:rPr lang="pt-BR" sz="3200" b="1" dirty="0">
                <a:solidFill>
                  <a:srgbClr val="424242"/>
                </a:solidFill>
                <a:latin typeface="Lato"/>
                <a:ea typeface="Times New Roman" panose="02020603050405020304" pitchFamily="18" charset="0"/>
              </a:rPr>
              <a:t> 53.</a:t>
            </a:r>
            <a:endParaRPr lang="pt-BR" sz="32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fontAlgn="base">
              <a:spcAft>
                <a:spcPts val="1125"/>
              </a:spcAft>
            </a:pPr>
            <a:r>
              <a:rPr lang="pt-BR" dirty="0">
                <a:solidFill>
                  <a:srgbClr val="424242"/>
                </a:solidFill>
                <a:latin typeface="Lato"/>
                <a:ea typeface="Times New Roman" panose="02020603050405020304" pitchFamily="18" charset="0"/>
              </a:rPr>
              <a:t>“A religião primitiva sempre batizava em nome do Senhor Jesus até o desenvolvimento de doutrina da Trindade no 2° Século.”</a:t>
            </a:r>
            <a:endParaRPr lang="pt-B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fontAlgn="base">
              <a:spcAft>
                <a:spcPts val="1125"/>
              </a:spcAft>
            </a:pPr>
            <a:r>
              <a:rPr lang="pt-BR" sz="2800" b="1" dirty="0">
                <a:solidFill>
                  <a:srgbClr val="424242"/>
                </a:solidFill>
                <a:latin typeface="Lato"/>
                <a:ea typeface="Times New Roman" panose="02020603050405020304" pitchFamily="18" charset="0"/>
              </a:rPr>
              <a:t>ENCICLOPÉDIA DA RELIGIÃO, J. </a:t>
            </a:r>
            <a:r>
              <a:rPr lang="pt-BR" sz="2800" b="1" dirty="0" err="1">
                <a:solidFill>
                  <a:srgbClr val="424242"/>
                </a:solidFill>
                <a:latin typeface="Lato"/>
                <a:ea typeface="Times New Roman" panose="02020603050405020304" pitchFamily="18" charset="0"/>
              </a:rPr>
              <a:t>Hastings</a:t>
            </a:r>
            <a:r>
              <a:rPr lang="pt-BR" sz="2800" b="1" dirty="0">
                <a:solidFill>
                  <a:srgbClr val="424242"/>
                </a:solidFill>
                <a:latin typeface="Lato"/>
                <a:ea typeface="Times New Roman" panose="02020603050405020304" pitchFamily="18" charset="0"/>
              </a:rPr>
              <a:t>, </a:t>
            </a:r>
            <a:r>
              <a:rPr lang="pt-BR" sz="2800" b="1" dirty="0" err="1">
                <a:solidFill>
                  <a:srgbClr val="424242"/>
                </a:solidFill>
                <a:latin typeface="Lato"/>
                <a:ea typeface="Times New Roman" panose="02020603050405020304" pitchFamily="18" charset="0"/>
              </a:rPr>
              <a:t>Vol</a:t>
            </a:r>
            <a:r>
              <a:rPr lang="pt-BR" sz="2800" b="1" dirty="0">
                <a:solidFill>
                  <a:srgbClr val="424242"/>
                </a:solidFill>
                <a:latin typeface="Lato"/>
                <a:ea typeface="Times New Roman" panose="02020603050405020304" pitchFamily="18" charset="0"/>
              </a:rPr>
              <a:t> 2 </a:t>
            </a:r>
            <a:r>
              <a:rPr lang="pt-BR" sz="2800" b="1" dirty="0" err="1">
                <a:solidFill>
                  <a:srgbClr val="424242"/>
                </a:solidFill>
                <a:latin typeface="Lato"/>
                <a:ea typeface="Times New Roman" panose="02020603050405020304" pitchFamily="18" charset="0"/>
              </a:rPr>
              <a:t>pg</a:t>
            </a:r>
            <a:r>
              <a:rPr lang="pt-BR" sz="2800" b="1" dirty="0">
                <a:solidFill>
                  <a:srgbClr val="424242"/>
                </a:solidFill>
                <a:latin typeface="Lato"/>
                <a:ea typeface="Times New Roman" panose="02020603050405020304" pitchFamily="18" charset="0"/>
              </a:rPr>
              <a:t> 377-378-389.</a:t>
            </a:r>
            <a:endParaRPr lang="pt-BR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pt-BR" dirty="0">
                <a:solidFill>
                  <a:srgbClr val="424242"/>
                </a:solidFill>
                <a:latin typeface="Lato"/>
                <a:ea typeface="Calibri" panose="020F0502020204030204" pitchFamily="34" charset="0"/>
                <a:cs typeface="Times New Roman" panose="02020603050405020304" pitchFamily="18" charset="0"/>
              </a:rPr>
              <a:t>“O batismo cristão era administrado usando o nome de Jesus. O uso da fórmula </a:t>
            </a:r>
            <a:r>
              <a:rPr lang="pt-BR" dirty="0" err="1">
                <a:solidFill>
                  <a:srgbClr val="424242"/>
                </a:solidFill>
                <a:latin typeface="Lato"/>
                <a:ea typeface="Calibri" panose="020F0502020204030204" pitchFamily="34" charset="0"/>
                <a:cs typeface="Times New Roman" panose="02020603050405020304" pitchFamily="18" charset="0"/>
              </a:rPr>
              <a:t>trinitariana</a:t>
            </a:r>
            <a:r>
              <a:rPr lang="pt-BR" dirty="0">
                <a:solidFill>
                  <a:srgbClr val="424242"/>
                </a:solidFill>
                <a:latin typeface="Lato"/>
                <a:ea typeface="Calibri" panose="020F0502020204030204" pitchFamily="34" charset="0"/>
                <a:cs typeface="Times New Roman" panose="02020603050405020304" pitchFamily="18" charset="0"/>
              </a:rPr>
              <a:t> de nenhuma forma foi sugerida pela história da igreja primitiva; o batismo </a:t>
            </a:r>
            <a:r>
              <a:rPr lang="pt-BR" dirty="0"/>
              <a:t>foi sempre em nome do Senhor Jesus até o tempo do mártir Justino quando a fórmula da Trindade passou a ser usada”.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652169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02B2E073-A114-4B37-AE1E-26CD013CEA26}"/>
              </a:ext>
            </a:extLst>
          </p:cNvPr>
          <p:cNvSpPr/>
          <p:nvPr/>
        </p:nvSpPr>
        <p:spPr>
          <a:xfrm>
            <a:off x="1674055" y="79875"/>
            <a:ext cx="10517945" cy="6588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Aft>
                <a:spcPts val="1125"/>
              </a:spcAft>
            </a:pPr>
            <a:r>
              <a:rPr lang="pt-BR" sz="3600" b="1" dirty="0">
                <a:solidFill>
                  <a:srgbClr val="424242"/>
                </a:solidFill>
                <a:latin typeface="Lato"/>
                <a:ea typeface="Times New Roman" panose="02020603050405020304" pitchFamily="18" charset="0"/>
              </a:rPr>
              <a:t>ENCICLOPÉDIA DE RELIGIÃO E ÉTICA, pg. 384</a:t>
            </a:r>
            <a:r>
              <a:rPr lang="pt-BR" dirty="0">
                <a:solidFill>
                  <a:srgbClr val="424242"/>
                </a:solidFill>
                <a:latin typeface="Lato"/>
                <a:ea typeface="Times New Roman" panose="02020603050405020304" pitchFamily="18" charset="0"/>
              </a:rPr>
              <a:t>. “Não existe evidência na história da Igreja Primitiva do uso dos três nomes.”</a:t>
            </a:r>
            <a:endParaRPr lang="pt-B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fontAlgn="base">
              <a:spcAft>
                <a:spcPts val="1125"/>
              </a:spcAft>
            </a:pPr>
            <a:r>
              <a:rPr lang="pt-BR" sz="3600" b="1" dirty="0">
                <a:solidFill>
                  <a:srgbClr val="424242"/>
                </a:solidFill>
                <a:latin typeface="Lato"/>
                <a:ea typeface="Times New Roman" panose="02020603050405020304" pitchFamily="18" charset="0"/>
              </a:rPr>
              <a:t>ENCICLOPÉDIA BARSA, 1998, vol. 15, pág. 214</a:t>
            </a:r>
            <a:endParaRPr lang="pt-BR" sz="36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fontAlgn="base">
              <a:spcAft>
                <a:spcPts val="0"/>
              </a:spcAft>
            </a:pPr>
            <a:r>
              <a:rPr lang="pt-BR" dirty="0">
                <a:solidFill>
                  <a:srgbClr val="424242"/>
                </a:solidFill>
                <a:latin typeface="Lato"/>
                <a:ea typeface="Times New Roman" panose="02020603050405020304" pitchFamily="18" charset="0"/>
              </a:rPr>
              <a:t>“A palavra Trindade não aparece no Novo Testamento, nem Jesus e seus seguidores pensaram em contradizer o Velho Testamento que diz: Ouve, Israel, o Senhor nosso Deus é o único Senhor (</a:t>
            </a:r>
            <a:r>
              <a:rPr lang="pt-BR" dirty="0" err="1">
                <a:solidFill>
                  <a:srgbClr val="424242"/>
                </a:solidFill>
                <a:latin typeface="Lato"/>
                <a:ea typeface="Times New Roman" panose="02020603050405020304" pitchFamily="18" charset="0"/>
              </a:rPr>
              <a:t>Dt</a:t>
            </a:r>
            <a:r>
              <a:rPr lang="pt-BR" dirty="0">
                <a:solidFill>
                  <a:srgbClr val="424242"/>
                </a:solidFill>
                <a:latin typeface="Lato"/>
                <a:ea typeface="Times New Roman" panose="02020603050405020304" pitchFamily="18" charset="0"/>
              </a:rPr>
              <a:t> 6: 4)”. (Confirmado por Jesus em Marcos 12:29: “Esclareceu Jesus: “O mais importante de todos os mandamentos é este: ‘Ouve, ó Israel, o Senhor, o nosso Deus é o único Senhor”. “</a:t>
            </a:r>
            <a:r>
              <a:rPr lang="pt-BR" b="1" dirty="0">
                <a:solidFill>
                  <a:srgbClr val="DD9933"/>
                </a:solidFill>
                <a:latin typeface="inherit"/>
                <a:ea typeface="Times New Roman" panose="02020603050405020304" pitchFamily="18" charset="0"/>
                <a:hlinkClick r:id="rId2"/>
              </a:rPr>
              <a:t>Bíblia King James Atualizada</a:t>
            </a:r>
            <a:r>
              <a:rPr lang="pt-BR" b="1" dirty="0">
                <a:solidFill>
                  <a:srgbClr val="424242"/>
                </a:solidFill>
                <a:latin typeface="inherit"/>
                <a:ea typeface="Times New Roman" panose="02020603050405020304" pitchFamily="18" charset="0"/>
              </a:rPr>
              <a:t>)</a:t>
            </a:r>
            <a:endParaRPr lang="pt-B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fontAlgn="base">
              <a:spcAft>
                <a:spcPts val="1125"/>
              </a:spcAft>
            </a:pPr>
            <a:r>
              <a:rPr lang="pt-BR" sz="2800" b="1" dirty="0">
                <a:solidFill>
                  <a:srgbClr val="424242"/>
                </a:solidFill>
                <a:latin typeface="Lato"/>
                <a:ea typeface="Times New Roman" panose="02020603050405020304" pitchFamily="18" charset="0"/>
              </a:rPr>
              <a:t>ENCICLOPÉDIA BRITÂNICA,11ª edição, Volume 3, pág. 82</a:t>
            </a:r>
            <a:endParaRPr lang="pt-BR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fontAlgn="base">
              <a:spcAft>
                <a:spcPts val="1125"/>
              </a:spcAft>
            </a:pPr>
            <a:r>
              <a:rPr lang="pt-BR" dirty="0">
                <a:solidFill>
                  <a:srgbClr val="424242"/>
                </a:solidFill>
                <a:latin typeface="Lato"/>
                <a:ea typeface="Times New Roman" panose="02020603050405020304" pitchFamily="18" charset="0"/>
              </a:rPr>
              <a:t>“Sempre nas fontes antigas menciona que o batismo era em nome de Jesus Cristo. A fórmula batismal foi mudada do nome de Jesus Cristo para as palavras Pai, Filho e Espírito Santo pela Igreja Católica no 2º Século.”</a:t>
            </a:r>
            <a:endParaRPr lang="pt-B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fontAlgn="base">
              <a:spcAft>
                <a:spcPts val="1125"/>
              </a:spcAft>
            </a:pPr>
            <a:r>
              <a:rPr lang="pt-BR" sz="2800" b="1" dirty="0">
                <a:solidFill>
                  <a:srgbClr val="424242"/>
                </a:solidFill>
                <a:latin typeface="Lato"/>
                <a:ea typeface="Times New Roman" panose="02020603050405020304" pitchFamily="18" charset="0"/>
              </a:rPr>
              <a:t>NOVA ENCICLOPÉDIA INTERNACIONAL, Vol. 22 </a:t>
            </a:r>
            <a:r>
              <a:rPr lang="pt-BR" sz="2800" b="1" dirty="0" err="1">
                <a:solidFill>
                  <a:srgbClr val="424242"/>
                </a:solidFill>
                <a:latin typeface="Lato"/>
                <a:ea typeface="Times New Roman" panose="02020603050405020304" pitchFamily="18" charset="0"/>
              </a:rPr>
              <a:t>pg</a:t>
            </a:r>
            <a:r>
              <a:rPr lang="pt-BR" sz="2800" b="1" dirty="0">
                <a:solidFill>
                  <a:srgbClr val="424242"/>
                </a:solidFill>
                <a:latin typeface="Lato"/>
                <a:ea typeface="Times New Roman" panose="02020603050405020304" pitchFamily="18" charset="0"/>
              </a:rPr>
              <a:t> 477</a:t>
            </a:r>
            <a:endParaRPr lang="pt-BR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fontAlgn="base">
              <a:spcAft>
                <a:spcPts val="1125"/>
              </a:spcAft>
            </a:pPr>
            <a:r>
              <a:rPr lang="pt-BR" dirty="0">
                <a:solidFill>
                  <a:srgbClr val="424242"/>
                </a:solidFill>
                <a:latin typeface="Lato"/>
                <a:ea typeface="Times New Roman" panose="02020603050405020304" pitchFamily="18" charset="0"/>
              </a:rPr>
              <a:t>“O termo ‘trindade’ se originou com Tertuliano, padre da Igreja Católica Romana”.</a:t>
            </a:r>
            <a:endParaRPr lang="pt-B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fontAlgn="base">
              <a:spcAft>
                <a:spcPts val="1125"/>
              </a:spcAft>
            </a:pPr>
            <a:r>
              <a:rPr lang="pt-BR" sz="3200" b="1" dirty="0">
                <a:solidFill>
                  <a:srgbClr val="424242"/>
                </a:solidFill>
                <a:latin typeface="Lato"/>
                <a:ea typeface="Times New Roman" panose="02020603050405020304" pitchFamily="18" charset="0"/>
              </a:rPr>
              <a:t>ENCICLOPÉDIA CATÓLICA, 1913, Vol. 2, </a:t>
            </a:r>
            <a:r>
              <a:rPr lang="pt-BR" sz="3200" b="1" dirty="0" err="1">
                <a:solidFill>
                  <a:srgbClr val="424242"/>
                </a:solidFill>
                <a:latin typeface="Lato"/>
                <a:ea typeface="Times New Roman" panose="02020603050405020304" pitchFamily="18" charset="0"/>
              </a:rPr>
              <a:t>pg</a:t>
            </a:r>
            <a:r>
              <a:rPr lang="pt-BR" sz="3200" b="1" dirty="0">
                <a:solidFill>
                  <a:srgbClr val="424242"/>
                </a:solidFill>
                <a:latin typeface="Lato"/>
                <a:ea typeface="Times New Roman" panose="02020603050405020304" pitchFamily="18" charset="0"/>
              </a:rPr>
              <a:t> 365.</a:t>
            </a:r>
            <a:endParaRPr lang="pt-BR" sz="32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fontAlgn="base">
              <a:spcAft>
                <a:spcPts val="1125"/>
              </a:spcAft>
            </a:pPr>
            <a:r>
              <a:rPr lang="pt-BR" dirty="0" err="1">
                <a:solidFill>
                  <a:srgbClr val="424242"/>
                </a:solidFill>
                <a:latin typeface="Lato"/>
                <a:ea typeface="Times New Roman" panose="02020603050405020304" pitchFamily="18" charset="0"/>
              </a:rPr>
              <a:t>Mt</a:t>
            </a:r>
            <a:r>
              <a:rPr lang="pt-BR" dirty="0">
                <a:solidFill>
                  <a:srgbClr val="424242"/>
                </a:solidFill>
                <a:latin typeface="Lato"/>
                <a:ea typeface="Times New Roman" panose="02020603050405020304" pitchFamily="18" charset="0"/>
              </a:rPr>
              <a:t> 28,19 “Aqui o católico reconhece que o batismo foi mudado pela Igreja Católica”</a:t>
            </a:r>
            <a:endParaRPr lang="pt-B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48457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2DE30C19-4282-4F5C-A7B5-4F7CF3B43511}"/>
              </a:ext>
            </a:extLst>
          </p:cNvPr>
          <p:cNvSpPr/>
          <p:nvPr/>
        </p:nvSpPr>
        <p:spPr>
          <a:xfrm>
            <a:off x="1617785" y="62231"/>
            <a:ext cx="10574215" cy="66761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Aft>
                <a:spcPts val="1125"/>
              </a:spcAft>
            </a:pPr>
            <a:r>
              <a:rPr lang="pt-BR" sz="2800" b="1" dirty="0">
                <a:solidFill>
                  <a:srgbClr val="424242"/>
                </a:solidFill>
                <a:latin typeface="Lato"/>
                <a:ea typeface="Times New Roman" panose="02020603050405020304" pitchFamily="18" charset="0"/>
              </a:rPr>
              <a:t>NEW CATHOLIC ENCYCLOPAEDIA, 1967, vol. XIII, pg. 575.</a:t>
            </a:r>
            <a:endParaRPr lang="pt-BR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fontAlgn="base">
              <a:spcAft>
                <a:spcPts val="1125"/>
              </a:spcAft>
            </a:pPr>
            <a:r>
              <a:rPr lang="pt-BR" dirty="0">
                <a:solidFill>
                  <a:srgbClr val="424242"/>
                </a:solidFill>
                <a:latin typeface="Lato"/>
                <a:ea typeface="Times New Roman" panose="02020603050405020304" pitchFamily="18" charset="0"/>
              </a:rPr>
              <a:t>“A maioria dos textos do Novo Testamento revela o espírito de Deus como sendo algo, não alguém; isto se vê especialmente no Paralelismo entre o espírito e o poder de Deus.”</a:t>
            </a:r>
            <a:endParaRPr lang="pt-B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fontAlgn="base">
              <a:spcAft>
                <a:spcPts val="1125"/>
              </a:spcAft>
            </a:pPr>
            <a:r>
              <a:rPr lang="pt-BR" sz="3200" b="1" dirty="0">
                <a:solidFill>
                  <a:srgbClr val="424242"/>
                </a:solidFill>
                <a:latin typeface="Lato"/>
                <a:ea typeface="Times New Roman" panose="02020603050405020304" pitchFamily="18" charset="0"/>
              </a:rPr>
              <a:t>NEW CATHOLIC ENCYCLOPAEDIA, 1967, </a:t>
            </a:r>
            <a:r>
              <a:rPr lang="pt-BR" sz="3200" b="1" dirty="0" err="1">
                <a:solidFill>
                  <a:srgbClr val="424242"/>
                </a:solidFill>
                <a:latin typeface="Lato"/>
                <a:ea typeface="Times New Roman" panose="02020603050405020304" pitchFamily="18" charset="0"/>
              </a:rPr>
              <a:t>Vol</a:t>
            </a:r>
            <a:r>
              <a:rPr lang="pt-BR" sz="3200" b="1" dirty="0">
                <a:solidFill>
                  <a:srgbClr val="424242"/>
                </a:solidFill>
                <a:latin typeface="Lato"/>
                <a:ea typeface="Times New Roman" panose="02020603050405020304" pitchFamily="18" charset="0"/>
              </a:rPr>
              <a:t> XIV, </a:t>
            </a:r>
            <a:r>
              <a:rPr lang="pt-BR" sz="3200" b="1" dirty="0" err="1">
                <a:solidFill>
                  <a:srgbClr val="424242"/>
                </a:solidFill>
                <a:latin typeface="Lato"/>
                <a:ea typeface="Times New Roman" panose="02020603050405020304" pitchFamily="18" charset="0"/>
              </a:rPr>
              <a:t>pg</a:t>
            </a:r>
            <a:r>
              <a:rPr lang="pt-BR" sz="3200" b="1" dirty="0">
                <a:solidFill>
                  <a:srgbClr val="424242"/>
                </a:solidFill>
                <a:latin typeface="Lato"/>
                <a:ea typeface="Times New Roman" panose="02020603050405020304" pitchFamily="18" charset="0"/>
              </a:rPr>
              <a:t> 299.</a:t>
            </a:r>
            <a:endParaRPr lang="pt-BR" sz="32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fontAlgn="base">
              <a:spcAft>
                <a:spcPts val="1125"/>
              </a:spcAft>
            </a:pPr>
            <a:r>
              <a:rPr lang="pt-BR" dirty="0">
                <a:solidFill>
                  <a:srgbClr val="424242"/>
                </a:solidFill>
                <a:latin typeface="Lato"/>
                <a:ea typeface="Times New Roman" panose="02020603050405020304" pitchFamily="18" charset="0"/>
              </a:rPr>
              <a:t>“A formulação de um só Deus em três pessoas” não foi solidamente estabelecida, decerto não plenamente assimilada na vida cristã e na sua profissão de fé, antes do 4o século. Mas é precisamente esta formulação que tem a primeira reivindicação ao título de dogma da Trindade. Entre os Pais Apostólicos, não havia nada, nem mesmo remotamente, que se aproximasse de tal mentalidade ou perspectiva”.</a:t>
            </a:r>
            <a:endParaRPr lang="pt-B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fontAlgn="base">
              <a:spcAft>
                <a:spcPts val="1125"/>
              </a:spcAft>
            </a:pPr>
            <a:r>
              <a:rPr lang="pt-BR" sz="2800" b="1" dirty="0">
                <a:solidFill>
                  <a:srgbClr val="424242"/>
                </a:solidFill>
                <a:latin typeface="Lato"/>
                <a:ea typeface="Times New Roman" panose="02020603050405020304" pitchFamily="18" charset="0"/>
              </a:rPr>
              <a:t>NOUVEAU DICTIONNAIRE UNIVERSEL, M. </a:t>
            </a:r>
            <a:r>
              <a:rPr lang="pt-BR" sz="2800" b="1" dirty="0" err="1">
                <a:solidFill>
                  <a:srgbClr val="424242"/>
                </a:solidFill>
                <a:latin typeface="Lato"/>
                <a:ea typeface="Times New Roman" panose="02020603050405020304" pitchFamily="18" charset="0"/>
              </a:rPr>
              <a:t>Lachâtre</a:t>
            </a:r>
            <a:r>
              <a:rPr lang="pt-BR" sz="2800" b="1" dirty="0">
                <a:solidFill>
                  <a:srgbClr val="424242"/>
                </a:solidFill>
                <a:latin typeface="Lato"/>
                <a:ea typeface="Times New Roman" panose="02020603050405020304" pitchFamily="18" charset="0"/>
              </a:rPr>
              <a:t>, vol. II, pg. 1467</a:t>
            </a:r>
            <a:endParaRPr lang="pt-BR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fontAlgn="base">
              <a:spcAft>
                <a:spcPts val="1125"/>
              </a:spcAft>
            </a:pPr>
            <a:r>
              <a:rPr lang="pt-BR" dirty="0">
                <a:solidFill>
                  <a:srgbClr val="424242"/>
                </a:solidFill>
                <a:latin typeface="Lato"/>
                <a:ea typeface="Times New Roman" panose="02020603050405020304" pitchFamily="18" charset="0"/>
              </a:rPr>
              <a:t>“La </a:t>
            </a:r>
            <a:r>
              <a:rPr lang="pt-BR" dirty="0" err="1">
                <a:solidFill>
                  <a:srgbClr val="424242"/>
                </a:solidFill>
                <a:latin typeface="Lato"/>
                <a:ea typeface="Times New Roman" panose="02020603050405020304" pitchFamily="18" charset="0"/>
              </a:rPr>
              <a:t>trinité</a:t>
            </a:r>
            <a:r>
              <a:rPr lang="pt-BR" dirty="0">
                <a:solidFill>
                  <a:srgbClr val="424242"/>
                </a:solidFill>
                <a:latin typeface="Lato"/>
                <a:ea typeface="Times New Roman" panose="02020603050405020304" pitchFamily="18" charset="0"/>
              </a:rPr>
              <a:t> </a:t>
            </a:r>
            <a:r>
              <a:rPr lang="pt-BR" dirty="0" err="1">
                <a:solidFill>
                  <a:srgbClr val="424242"/>
                </a:solidFill>
                <a:latin typeface="Lato"/>
                <a:ea typeface="Times New Roman" panose="02020603050405020304" pitchFamily="18" charset="0"/>
              </a:rPr>
              <a:t>platonicienne</a:t>
            </a:r>
            <a:r>
              <a:rPr lang="pt-BR" dirty="0">
                <a:solidFill>
                  <a:srgbClr val="424242"/>
                </a:solidFill>
                <a:latin typeface="Lato"/>
                <a:ea typeface="Times New Roman" panose="02020603050405020304" pitchFamily="18" charset="0"/>
              </a:rPr>
              <a:t>, </a:t>
            </a:r>
            <a:r>
              <a:rPr lang="pt-BR" dirty="0" err="1">
                <a:solidFill>
                  <a:srgbClr val="424242"/>
                </a:solidFill>
                <a:latin typeface="Lato"/>
                <a:ea typeface="Times New Roman" panose="02020603050405020304" pitchFamily="18" charset="0"/>
              </a:rPr>
              <a:t>même</a:t>
            </a:r>
            <a:r>
              <a:rPr lang="pt-BR" dirty="0">
                <a:solidFill>
                  <a:srgbClr val="424242"/>
                </a:solidFill>
                <a:latin typeface="Lato"/>
                <a:ea typeface="Times New Roman" panose="02020603050405020304" pitchFamily="18" charset="0"/>
              </a:rPr>
              <a:t> </a:t>
            </a:r>
            <a:r>
              <a:rPr lang="pt-BR" dirty="0" err="1">
                <a:solidFill>
                  <a:srgbClr val="424242"/>
                </a:solidFill>
                <a:latin typeface="Lato"/>
                <a:ea typeface="Times New Roman" panose="02020603050405020304" pitchFamily="18" charset="0"/>
              </a:rPr>
              <a:t>un</a:t>
            </a:r>
            <a:r>
              <a:rPr lang="pt-BR" dirty="0">
                <a:solidFill>
                  <a:srgbClr val="424242"/>
                </a:solidFill>
                <a:latin typeface="Lato"/>
                <a:ea typeface="Times New Roman" panose="02020603050405020304" pitchFamily="18" charset="0"/>
              </a:rPr>
              <a:t> </a:t>
            </a:r>
            <a:r>
              <a:rPr lang="pt-BR" dirty="0" err="1">
                <a:solidFill>
                  <a:srgbClr val="424242"/>
                </a:solidFill>
                <a:latin typeface="Lato"/>
                <a:ea typeface="Times New Roman" panose="02020603050405020304" pitchFamily="18" charset="0"/>
              </a:rPr>
              <a:t>simple</a:t>
            </a:r>
            <a:r>
              <a:rPr lang="pt-BR" dirty="0">
                <a:solidFill>
                  <a:srgbClr val="424242"/>
                </a:solidFill>
                <a:latin typeface="Lato"/>
                <a:ea typeface="Times New Roman" panose="02020603050405020304" pitchFamily="18" charset="0"/>
              </a:rPr>
              <a:t> </a:t>
            </a:r>
            <a:r>
              <a:rPr lang="pt-BR" dirty="0" err="1">
                <a:solidFill>
                  <a:srgbClr val="424242"/>
                </a:solidFill>
                <a:latin typeface="Lato"/>
                <a:ea typeface="Times New Roman" panose="02020603050405020304" pitchFamily="18" charset="0"/>
              </a:rPr>
              <a:t>réaménagement</a:t>
            </a:r>
            <a:r>
              <a:rPr lang="pt-BR" dirty="0">
                <a:solidFill>
                  <a:srgbClr val="424242"/>
                </a:solidFill>
                <a:latin typeface="Lato"/>
                <a:ea typeface="Times New Roman" panose="02020603050405020304" pitchFamily="18" charset="0"/>
              </a:rPr>
              <a:t> </a:t>
            </a:r>
            <a:r>
              <a:rPr lang="pt-BR" dirty="0" err="1">
                <a:solidFill>
                  <a:srgbClr val="424242"/>
                </a:solidFill>
                <a:latin typeface="Lato"/>
                <a:ea typeface="Times New Roman" panose="02020603050405020304" pitchFamily="18" charset="0"/>
              </a:rPr>
              <a:t>des</a:t>
            </a:r>
            <a:r>
              <a:rPr lang="pt-BR" dirty="0">
                <a:solidFill>
                  <a:srgbClr val="424242"/>
                </a:solidFill>
                <a:latin typeface="Lato"/>
                <a:ea typeface="Times New Roman" panose="02020603050405020304" pitchFamily="18" charset="0"/>
              </a:rPr>
              <a:t> </a:t>
            </a:r>
            <a:r>
              <a:rPr lang="pt-BR" dirty="0" err="1">
                <a:solidFill>
                  <a:srgbClr val="424242"/>
                </a:solidFill>
                <a:latin typeface="Lato"/>
                <a:ea typeface="Times New Roman" panose="02020603050405020304" pitchFamily="18" charset="0"/>
              </a:rPr>
              <a:t>anciennes</a:t>
            </a:r>
            <a:r>
              <a:rPr lang="pt-BR" dirty="0">
                <a:solidFill>
                  <a:srgbClr val="424242"/>
                </a:solidFill>
                <a:latin typeface="Lato"/>
                <a:ea typeface="Times New Roman" panose="02020603050405020304" pitchFamily="18" charset="0"/>
              </a:rPr>
              <a:t> </a:t>
            </a:r>
            <a:r>
              <a:rPr lang="pt-BR" dirty="0" err="1">
                <a:solidFill>
                  <a:srgbClr val="424242"/>
                </a:solidFill>
                <a:latin typeface="Lato"/>
                <a:ea typeface="Times New Roman" panose="02020603050405020304" pitchFamily="18" charset="0"/>
              </a:rPr>
              <a:t>trinités</a:t>
            </a:r>
            <a:r>
              <a:rPr lang="pt-BR" dirty="0">
                <a:solidFill>
                  <a:srgbClr val="424242"/>
                </a:solidFill>
                <a:latin typeface="Lato"/>
                <a:ea typeface="Times New Roman" panose="02020603050405020304" pitchFamily="18" charset="0"/>
              </a:rPr>
              <a:t> </a:t>
            </a:r>
            <a:r>
              <a:rPr lang="pt-BR" dirty="0" err="1">
                <a:solidFill>
                  <a:srgbClr val="424242"/>
                </a:solidFill>
                <a:latin typeface="Lato"/>
                <a:ea typeface="Times New Roman" panose="02020603050405020304" pitchFamily="18" charset="0"/>
              </a:rPr>
              <a:t>datant</a:t>
            </a:r>
            <a:r>
              <a:rPr lang="pt-BR" dirty="0">
                <a:solidFill>
                  <a:srgbClr val="424242"/>
                </a:solidFill>
                <a:latin typeface="Lato"/>
                <a:ea typeface="Times New Roman" panose="02020603050405020304" pitchFamily="18" charset="0"/>
              </a:rPr>
              <a:t> de </a:t>
            </a:r>
            <a:r>
              <a:rPr lang="pt-BR" dirty="0" err="1">
                <a:solidFill>
                  <a:srgbClr val="424242"/>
                </a:solidFill>
                <a:latin typeface="Lato"/>
                <a:ea typeface="Times New Roman" panose="02020603050405020304" pitchFamily="18" charset="0"/>
              </a:rPr>
              <a:t>peuples</a:t>
            </a:r>
            <a:r>
              <a:rPr lang="pt-BR" dirty="0">
                <a:solidFill>
                  <a:srgbClr val="424242"/>
                </a:solidFill>
                <a:latin typeface="Lato"/>
                <a:ea typeface="Times New Roman" panose="02020603050405020304" pitchFamily="18" charset="0"/>
              </a:rPr>
              <a:t> </a:t>
            </a:r>
            <a:r>
              <a:rPr lang="pt-BR" dirty="0" err="1">
                <a:solidFill>
                  <a:srgbClr val="424242"/>
                </a:solidFill>
                <a:latin typeface="Lato"/>
                <a:ea typeface="Times New Roman" panose="02020603050405020304" pitchFamily="18" charset="0"/>
              </a:rPr>
              <a:t>antérieurs</a:t>
            </a:r>
            <a:r>
              <a:rPr lang="pt-BR" dirty="0">
                <a:solidFill>
                  <a:srgbClr val="424242"/>
                </a:solidFill>
                <a:latin typeface="Lato"/>
                <a:ea typeface="Times New Roman" panose="02020603050405020304" pitchFamily="18" charset="0"/>
              </a:rPr>
              <a:t>, </a:t>
            </a:r>
            <a:r>
              <a:rPr lang="pt-BR" dirty="0" err="1">
                <a:solidFill>
                  <a:srgbClr val="424242"/>
                </a:solidFill>
                <a:latin typeface="Lato"/>
                <a:ea typeface="Times New Roman" panose="02020603050405020304" pitchFamily="18" charset="0"/>
              </a:rPr>
              <a:t>semble</a:t>
            </a:r>
            <a:r>
              <a:rPr lang="pt-BR" dirty="0">
                <a:solidFill>
                  <a:srgbClr val="424242"/>
                </a:solidFill>
                <a:latin typeface="Lato"/>
                <a:ea typeface="Times New Roman" panose="02020603050405020304" pitchFamily="18" charset="0"/>
              </a:rPr>
              <a:t> </a:t>
            </a:r>
            <a:r>
              <a:rPr lang="pt-BR" dirty="0" err="1">
                <a:solidFill>
                  <a:srgbClr val="424242"/>
                </a:solidFill>
                <a:latin typeface="Lato"/>
                <a:ea typeface="Times New Roman" panose="02020603050405020304" pitchFamily="18" charset="0"/>
              </a:rPr>
              <a:t>être</a:t>
            </a:r>
            <a:r>
              <a:rPr lang="pt-BR" dirty="0">
                <a:solidFill>
                  <a:srgbClr val="424242"/>
                </a:solidFill>
                <a:latin typeface="Lato"/>
                <a:ea typeface="Times New Roman" panose="02020603050405020304" pitchFamily="18" charset="0"/>
              </a:rPr>
              <a:t> </a:t>
            </a:r>
            <a:r>
              <a:rPr lang="pt-BR" dirty="0" err="1">
                <a:solidFill>
                  <a:srgbClr val="424242"/>
                </a:solidFill>
                <a:latin typeface="Lato"/>
                <a:ea typeface="Times New Roman" panose="02020603050405020304" pitchFamily="18" charset="0"/>
              </a:rPr>
              <a:t>la</a:t>
            </a:r>
            <a:r>
              <a:rPr lang="pt-BR" dirty="0">
                <a:solidFill>
                  <a:srgbClr val="424242"/>
                </a:solidFill>
                <a:latin typeface="Lato"/>
                <a:ea typeface="Times New Roman" panose="02020603050405020304" pitchFamily="18" charset="0"/>
              </a:rPr>
              <a:t> </a:t>
            </a:r>
            <a:r>
              <a:rPr lang="pt-BR" dirty="0" err="1">
                <a:solidFill>
                  <a:srgbClr val="424242"/>
                </a:solidFill>
                <a:latin typeface="Lato"/>
                <a:ea typeface="Times New Roman" panose="02020603050405020304" pitchFamily="18" charset="0"/>
              </a:rPr>
              <a:t>trinité</a:t>
            </a:r>
            <a:r>
              <a:rPr lang="pt-BR" dirty="0">
                <a:solidFill>
                  <a:srgbClr val="424242"/>
                </a:solidFill>
                <a:latin typeface="Lato"/>
                <a:ea typeface="Times New Roman" panose="02020603050405020304" pitchFamily="18" charset="0"/>
              </a:rPr>
              <a:t> </a:t>
            </a:r>
            <a:r>
              <a:rPr lang="pt-BR" dirty="0" err="1">
                <a:solidFill>
                  <a:srgbClr val="424242"/>
                </a:solidFill>
                <a:latin typeface="Lato"/>
                <a:ea typeface="Times New Roman" panose="02020603050405020304" pitchFamily="18" charset="0"/>
              </a:rPr>
              <a:t>philosophique</a:t>
            </a:r>
            <a:r>
              <a:rPr lang="pt-BR" dirty="0">
                <a:solidFill>
                  <a:srgbClr val="424242"/>
                </a:solidFill>
                <a:latin typeface="Lato"/>
                <a:ea typeface="Times New Roman" panose="02020603050405020304" pitchFamily="18" charset="0"/>
              </a:rPr>
              <a:t> </a:t>
            </a:r>
            <a:r>
              <a:rPr lang="pt-BR" dirty="0" err="1">
                <a:solidFill>
                  <a:srgbClr val="424242"/>
                </a:solidFill>
                <a:latin typeface="Lato"/>
                <a:ea typeface="Times New Roman" panose="02020603050405020304" pitchFamily="18" charset="0"/>
              </a:rPr>
              <a:t>rationnelle</a:t>
            </a:r>
            <a:r>
              <a:rPr lang="pt-BR" dirty="0">
                <a:solidFill>
                  <a:srgbClr val="424242"/>
                </a:solidFill>
                <a:latin typeface="Lato"/>
                <a:ea typeface="Times New Roman" panose="02020603050405020304" pitchFamily="18" charset="0"/>
              </a:rPr>
              <a:t> </a:t>
            </a:r>
            <a:r>
              <a:rPr lang="pt-BR" dirty="0" err="1">
                <a:solidFill>
                  <a:srgbClr val="424242"/>
                </a:solidFill>
                <a:latin typeface="Lato"/>
                <a:ea typeface="Times New Roman" panose="02020603050405020304" pitchFamily="18" charset="0"/>
              </a:rPr>
              <a:t>des</a:t>
            </a:r>
            <a:r>
              <a:rPr lang="pt-BR" dirty="0">
                <a:solidFill>
                  <a:srgbClr val="424242"/>
                </a:solidFill>
                <a:latin typeface="Lato"/>
                <a:ea typeface="Times New Roman" panose="02020603050405020304" pitchFamily="18" charset="0"/>
              </a:rPr>
              <a:t> </a:t>
            </a:r>
            <a:r>
              <a:rPr lang="pt-BR" dirty="0" err="1">
                <a:solidFill>
                  <a:srgbClr val="424242"/>
                </a:solidFill>
                <a:latin typeface="Lato"/>
                <a:ea typeface="Times New Roman" panose="02020603050405020304" pitchFamily="18" charset="0"/>
              </a:rPr>
              <a:t>attributs</a:t>
            </a:r>
            <a:r>
              <a:rPr lang="pt-BR" dirty="0">
                <a:solidFill>
                  <a:srgbClr val="424242"/>
                </a:solidFill>
                <a:latin typeface="Lato"/>
                <a:ea typeface="Times New Roman" panose="02020603050405020304" pitchFamily="18" charset="0"/>
              </a:rPr>
              <a:t> </a:t>
            </a:r>
            <a:r>
              <a:rPr lang="pt-BR" dirty="0" err="1">
                <a:solidFill>
                  <a:srgbClr val="424242"/>
                </a:solidFill>
                <a:latin typeface="Lato"/>
                <a:ea typeface="Times New Roman" panose="02020603050405020304" pitchFamily="18" charset="0"/>
              </a:rPr>
              <a:t>qui</a:t>
            </a:r>
            <a:r>
              <a:rPr lang="pt-BR" dirty="0">
                <a:solidFill>
                  <a:srgbClr val="424242"/>
                </a:solidFill>
                <a:latin typeface="Lato"/>
                <a:ea typeface="Times New Roman" panose="02020603050405020304" pitchFamily="18" charset="0"/>
              </a:rPr>
              <a:t> a </a:t>
            </a:r>
            <a:r>
              <a:rPr lang="pt-BR" dirty="0" err="1">
                <a:solidFill>
                  <a:srgbClr val="424242"/>
                </a:solidFill>
                <a:latin typeface="Lato"/>
                <a:ea typeface="Times New Roman" panose="02020603050405020304" pitchFamily="18" charset="0"/>
              </a:rPr>
              <a:t>donné</a:t>
            </a:r>
            <a:r>
              <a:rPr lang="pt-BR" dirty="0">
                <a:solidFill>
                  <a:srgbClr val="424242"/>
                </a:solidFill>
                <a:latin typeface="Lato"/>
                <a:ea typeface="Times New Roman" panose="02020603050405020304" pitchFamily="18" charset="0"/>
              </a:rPr>
              <a:t> </a:t>
            </a:r>
            <a:r>
              <a:rPr lang="pt-BR" dirty="0" err="1">
                <a:solidFill>
                  <a:srgbClr val="424242"/>
                </a:solidFill>
                <a:latin typeface="Lato"/>
                <a:ea typeface="Times New Roman" panose="02020603050405020304" pitchFamily="18" charset="0"/>
              </a:rPr>
              <a:t>naissance</a:t>
            </a:r>
            <a:r>
              <a:rPr lang="pt-BR" dirty="0">
                <a:solidFill>
                  <a:srgbClr val="424242"/>
                </a:solidFill>
                <a:latin typeface="Lato"/>
                <a:ea typeface="Times New Roman" panose="02020603050405020304" pitchFamily="18" charset="0"/>
              </a:rPr>
              <a:t> à </a:t>
            </a:r>
            <a:r>
              <a:rPr lang="pt-BR" dirty="0" err="1">
                <a:solidFill>
                  <a:srgbClr val="424242"/>
                </a:solidFill>
                <a:latin typeface="Lato"/>
                <a:ea typeface="Times New Roman" panose="02020603050405020304" pitchFamily="18" charset="0"/>
              </a:rPr>
              <a:t>l’hypostase</a:t>
            </a:r>
            <a:r>
              <a:rPr lang="pt-BR" dirty="0">
                <a:solidFill>
                  <a:srgbClr val="424242"/>
                </a:solidFill>
                <a:latin typeface="Lato"/>
                <a:ea typeface="Times New Roman" panose="02020603050405020304" pitchFamily="18" charset="0"/>
              </a:rPr>
              <a:t> </a:t>
            </a:r>
            <a:r>
              <a:rPr lang="pt-BR" dirty="0" err="1">
                <a:solidFill>
                  <a:srgbClr val="424242"/>
                </a:solidFill>
                <a:latin typeface="Lato"/>
                <a:ea typeface="Times New Roman" panose="02020603050405020304" pitchFamily="18" charset="0"/>
              </a:rPr>
              <a:t>trois</a:t>
            </a:r>
            <a:r>
              <a:rPr lang="pt-BR" dirty="0">
                <a:solidFill>
                  <a:srgbClr val="424242"/>
                </a:solidFill>
                <a:latin typeface="Lato"/>
                <a:ea typeface="Times New Roman" panose="02020603050405020304" pitchFamily="18" charset="0"/>
              </a:rPr>
              <a:t> ou </a:t>
            </a:r>
            <a:r>
              <a:rPr lang="pt-BR" dirty="0" err="1">
                <a:solidFill>
                  <a:srgbClr val="424242"/>
                </a:solidFill>
                <a:latin typeface="Lato"/>
                <a:ea typeface="Times New Roman" panose="02020603050405020304" pitchFamily="18" charset="0"/>
              </a:rPr>
              <a:t>personnes</a:t>
            </a:r>
            <a:r>
              <a:rPr lang="pt-BR" dirty="0">
                <a:solidFill>
                  <a:srgbClr val="424242"/>
                </a:solidFill>
                <a:latin typeface="Lato"/>
                <a:ea typeface="Times New Roman" panose="02020603050405020304" pitchFamily="18" charset="0"/>
              </a:rPr>
              <a:t> </a:t>
            </a:r>
            <a:r>
              <a:rPr lang="pt-BR" dirty="0" err="1">
                <a:solidFill>
                  <a:srgbClr val="424242"/>
                </a:solidFill>
                <a:latin typeface="Lato"/>
                <a:ea typeface="Times New Roman" panose="02020603050405020304" pitchFamily="18" charset="0"/>
              </a:rPr>
              <a:t>divines</a:t>
            </a:r>
            <a:r>
              <a:rPr lang="pt-BR" dirty="0">
                <a:solidFill>
                  <a:srgbClr val="424242"/>
                </a:solidFill>
                <a:latin typeface="Lato"/>
                <a:ea typeface="Times New Roman" panose="02020603050405020304" pitchFamily="18" charset="0"/>
              </a:rPr>
              <a:t> </a:t>
            </a:r>
            <a:r>
              <a:rPr lang="pt-BR" dirty="0" err="1">
                <a:solidFill>
                  <a:srgbClr val="424242"/>
                </a:solidFill>
                <a:latin typeface="Lato"/>
                <a:ea typeface="Times New Roman" panose="02020603050405020304" pitchFamily="18" charset="0"/>
              </a:rPr>
              <a:t>enseignées</a:t>
            </a:r>
            <a:r>
              <a:rPr lang="pt-BR" dirty="0">
                <a:solidFill>
                  <a:srgbClr val="424242"/>
                </a:solidFill>
                <a:latin typeface="Lato"/>
                <a:ea typeface="Times New Roman" panose="02020603050405020304" pitchFamily="18" charset="0"/>
              </a:rPr>
              <a:t> par </a:t>
            </a:r>
            <a:r>
              <a:rPr lang="pt-BR" dirty="0" err="1">
                <a:solidFill>
                  <a:srgbClr val="424242"/>
                </a:solidFill>
                <a:latin typeface="Lato"/>
                <a:ea typeface="Times New Roman" panose="02020603050405020304" pitchFamily="18" charset="0"/>
              </a:rPr>
              <a:t>les</a:t>
            </a:r>
            <a:r>
              <a:rPr lang="pt-BR" dirty="0">
                <a:solidFill>
                  <a:srgbClr val="424242"/>
                </a:solidFill>
                <a:latin typeface="Lato"/>
                <a:ea typeface="Times New Roman" panose="02020603050405020304" pitchFamily="18" charset="0"/>
              </a:rPr>
              <a:t> </a:t>
            </a:r>
            <a:r>
              <a:rPr lang="pt-BR" dirty="0" err="1">
                <a:solidFill>
                  <a:srgbClr val="424242"/>
                </a:solidFill>
                <a:latin typeface="Lato"/>
                <a:ea typeface="Times New Roman" panose="02020603050405020304" pitchFamily="18" charset="0"/>
              </a:rPr>
              <a:t>églises</a:t>
            </a:r>
            <a:r>
              <a:rPr lang="pt-BR" dirty="0">
                <a:solidFill>
                  <a:srgbClr val="424242"/>
                </a:solidFill>
                <a:latin typeface="Lato"/>
                <a:ea typeface="Times New Roman" panose="02020603050405020304" pitchFamily="18" charset="0"/>
              </a:rPr>
              <a:t> </a:t>
            </a:r>
            <a:r>
              <a:rPr lang="pt-BR" dirty="0" err="1">
                <a:solidFill>
                  <a:srgbClr val="424242"/>
                </a:solidFill>
                <a:latin typeface="Lato"/>
                <a:ea typeface="Times New Roman" panose="02020603050405020304" pitchFamily="18" charset="0"/>
              </a:rPr>
              <a:t>chrétiennes</a:t>
            </a:r>
            <a:r>
              <a:rPr lang="pt-BR" dirty="0">
                <a:solidFill>
                  <a:srgbClr val="424242"/>
                </a:solidFill>
                <a:latin typeface="Lato"/>
                <a:ea typeface="Times New Roman" panose="02020603050405020304" pitchFamily="18" charset="0"/>
              </a:rPr>
              <a:t>.” (“A trindade platônica, que em si é meramente um rearranjo de trindades mais antigas, que remontam aos povos anteriores, parece ser a trindade filosófica racional de atributos que deram origem às três </a:t>
            </a:r>
            <a:r>
              <a:rPr lang="pt-BR" dirty="0" err="1">
                <a:solidFill>
                  <a:srgbClr val="424242"/>
                </a:solidFill>
                <a:latin typeface="Lato"/>
                <a:ea typeface="Times New Roman" panose="02020603050405020304" pitchFamily="18" charset="0"/>
              </a:rPr>
              <a:t>hypostasis</a:t>
            </a:r>
            <a:r>
              <a:rPr lang="pt-BR" dirty="0">
                <a:solidFill>
                  <a:srgbClr val="424242"/>
                </a:solidFill>
                <a:latin typeface="Lato"/>
                <a:ea typeface="Times New Roman" panose="02020603050405020304" pitchFamily="18" charset="0"/>
              </a:rPr>
              <a:t> ou pessoas divinas ensinadas pelas igrejas cristãs”).</a:t>
            </a:r>
            <a:endParaRPr lang="pt-B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3883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884B432A-D158-4E3A-BD33-9ADE44EDA636}"/>
              </a:ext>
            </a:extLst>
          </p:cNvPr>
          <p:cNvSpPr/>
          <p:nvPr/>
        </p:nvSpPr>
        <p:spPr>
          <a:xfrm>
            <a:off x="1603718" y="28755"/>
            <a:ext cx="10536702" cy="6496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Aft>
                <a:spcPts val="1125"/>
              </a:spcAft>
            </a:pPr>
            <a:r>
              <a:rPr lang="pt-BR" sz="3600" b="1" dirty="0">
                <a:solidFill>
                  <a:srgbClr val="424242"/>
                </a:solidFill>
                <a:latin typeface="Lato"/>
                <a:ea typeface="Times New Roman" panose="02020603050405020304" pitchFamily="18" charset="0"/>
              </a:rPr>
              <a:t>ENCICLOPÉDIA AMERICANA, </a:t>
            </a:r>
            <a:r>
              <a:rPr lang="pt-BR" sz="3600" b="1" dirty="0" err="1">
                <a:solidFill>
                  <a:srgbClr val="424242"/>
                </a:solidFill>
                <a:latin typeface="Lato"/>
                <a:ea typeface="Times New Roman" panose="02020603050405020304" pitchFamily="18" charset="0"/>
              </a:rPr>
              <a:t>Vol</a:t>
            </a:r>
            <a:r>
              <a:rPr lang="pt-BR" sz="3600" b="1" dirty="0">
                <a:solidFill>
                  <a:srgbClr val="424242"/>
                </a:solidFill>
                <a:latin typeface="Lato"/>
                <a:ea typeface="Times New Roman" panose="02020603050405020304" pitchFamily="18" charset="0"/>
              </a:rPr>
              <a:t> XXVII, </a:t>
            </a:r>
            <a:r>
              <a:rPr lang="pt-BR" sz="3600" b="1" dirty="0" err="1">
                <a:solidFill>
                  <a:srgbClr val="424242"/>
                </a:solidFill>
                <a:latin typeface="Lato"/>
                <a:ea typeface="Times New Roman" panose="02020603050405020304" pitchFamily="18" charset="0"/>
              </a:rPr>
              <a:t>pg</a:t>
            </a:r>
            <a:r>
              <a:rPr lang="pt-BR" sz="3600" b="1" dirty="0">
                <a:solidFill>
                  <a:srgbClr val="424242"/>
                </a:solidFill>
                <a:latin typeface="Lato"/>
                <a:ea typeface="Times New Roman" panose="02020603050405020304" pitchFamily="18" charset="0"/>
              </a:rPr>
              <a:t> 294</a:t>
            </a:r>
            <a:endParaRPr lang="pt-BR" sz="36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fontAlgn="base">
              <a:spcAft>
                <a:spcPts val="1125"/>
              </a:spcAft>
            </a:pPr>
            <a:r>
              <a:rPr lang="pt-BR" dirty="0">
                <a:solidFill>
                  <a:srgbClr val="424242"/>
                </a:solidFill>
                <a:latin typeface="Lato"/>
                <a:ea typeface="Times New Roman" panose="02020603050405020304" pitchFamily="18" charset="0"/>
              </a:rPr>
              <a:t>“O Cristianismo derivou-se do Judaísmo, e o Judaísmo era estritamente unitário. O caminho que levou de </a:t>
            </a:r>
            <a:r>
              <a:rPr lang="pt-BR" dirty="0" err="1">
                <a:solidFill>
                  <a:srgbClr val="424242"/>
                </a:solidFill>
                <a:latin typeface="Lato"/>
                <a:ea typeface="Times New Roman" panose="02020603050405020304" pitchFamily="18" charset="0"/>
              </a:rPr>
              <a:t>jerusalém</a:t>
            </a:r>
            <a:r>
              <a:rPr lang="pt-BR" dirty="0">
                <a:solidFill>
                  <a:srgbClr val="424242"/>
                </a:solidFill>
                <a:latin typeface="Lato"/>
                <a:ea typeface="Times New Roman" panose="02020603050405020304" pitchFamily="18" charset="0"/>
              </a:rPr>
              <a:t> a Nicéia dificilmente foi em linha reta. O </a:t>
            </a:r>
            <a:r>
              <a:rPr lang="pt-BR" dirty="0" err="1">
                <a:solidFill>
                  <a:srgbClr val="424242"/>
                </a:solidFill>
                <a:latin typeface="Lato"/>
                <a:ea typeface="Times New Roman" panose="02020603050405020304" pitchFamily="18" charset="0"/>
              </a:rPr>
              <a:t>trinitarismo</a:t>
            </a:r>
            <a:r>
              <a:rPr lang="pt-BR" dirty="0">
                <a:solidFill>
                  <a:srgbClr val="424242"/>
                </a:solidFill>
                <a:latin typeface="Lato"/>
                <a:ea typeface="Times New Roman" panose="02020603050405020304" pitchFamily="18" charset="0"/>
              </a:rPr>
              <a:t> do quarto século de nenhuma forma refletiu o primitivo ensino cristão sobre a natureza de Deus; foi ao contrário, um desvio desse ensinamento”.</a:t>
            </a:r>
            <a:endParaRPr lang="pt-B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fontAlgn="base">
              <a:spcAft>
                <a:spcPts val="1125"/>
              </a:spcAft>
            </a:pPr>
            <a:r>
              <a:rPr lang="pt-BR" sz="2800" b="1" dirty="0">
                <a:solidFill>
                  <a:srgbClr val="424242"/>
                </a:solidFill>
                <a:latin typeface="Lato"/>
                <a:ea typeface="Times New Roman" panose="02020603050405020304" pitchFamily="18" charset="0"/>
              </a:rPr>
              <a:t>DICTIONARY OF THE BIBLE, John Mac </a:t>
            </a:r>
            <a:r>
              <a:rPr lang="pt-BR" sz="2800" b="1" dirty="0" err="1">
                <a:solidFill>
                  <a:srgbClr val="424242"/>
                </a:solidFill>
                <a:latin typeface="Lato"/>
                <a:ea typeface="Times New Roman" panose="02020603050405020304" pitchFamily="18" charset="0"/>
              </a:rPr>
              <a:t>Kenzie</a:t>
            </a:r>
            <a:r>
              <a:rPr lang="pt-BR" sz="2800" b="1" dirty="0">
                <a:solidFill>
                  <a:srgbClr val="424242"/>
                </a:solidFill>
                <a:latin typeface="Lato"/>
                <a:ea typeface="Times New Roman" panose="02020603050405020304" pitchFamily="18" charset="0"/>
              </a:rPr>
              <a:t>, 1965, pg. 899</a:t>
            </a:r>
            <a:endParaRPr lang="pt-BR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fontAlgn="base">
              <a:spcAft>
                <a:spcPts val="1125"/>
              </a:spcAft>
            </a:pPr>
            <a:r>
              <a:rPr lang="pt-BR" dirty="0">
                <a:solidFill>
                  <a:srgbClr val="424242"/>
                </a:solidFill>
                <a:latin typeface="Lato"/>
                <a:ea typeface="Times New Roman" panose="02020603050405020304" pitchFamily="18" charset="0"/>
              </a:rPr>
              <a:t>“A Trindade de pessoas dentro da unidade de natureza é definida em termos de ‘pessoa’ e de ‘natureza’, que são termos filosóficos gregos; na realidade esses termos não aparecem na Bíblia. As definições trinitárias surgiram em resultado de longas controvérsias, em que esses termos e outros, como ‘essência’ e ‘substância’, foram erroneamente aplicados a Deus”.</a:t>
            </a:r>
            <a:endParaRPr lang="pt-B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fontAlgn="base">
              <a:spcAft>
                <a:spcPts val="1125"/>
              </a:spcAft>
            </a:pPr>
            <a:r>
              <a:rPr lang="pt-BR" sz="3200" b="1" dirty="0">
                <a:solidFill>
                  <a:srgbClr val="424242"/>
                </a:solidFill>
                <a:latin typeface="Lato"/>
                <a:ea typeface="Times New Roman" panose="02020603050405020304" pitchFamily="18" charset="0"/>
              </a:rPr>
              <a:t>BÍBLIA DE JERUSALÉM, 10a edição, 2001, </a:t>
            </a:r>
            <a:r>
              <a:rPr lang="pt-BR" sz="3200" b="1" dirty="0" err="1">
                <a:solidFill>
                  <a:srgbClr val="424242"/>
                </a:solidFill>
                <a:latin typeface="Lato"/>
                <a:ea typeface="Times New Roman" panose="02020603050405020304" pitchFamily="18" charset="0"/>
              </a:rPr>
              <a:t>pg</a:t>
            </a:r>
            <a:r>
              <a:rPr lang="pt-BR" sz="3200" b="1" dirty="0">
                <a:solidFill>
                  <a:srgbClr val="424242"/>
                </a:solidFill>
                <a:latin typeface="Lato"/>
                <a:ea typeface="Times New Roman" panose="02020603050405020304" pitchFamily="18" charset="0"/>
              </a:rPr>
              <a:t> 1896</a:t>
            </a:r>
            <a:endParaRPr lang="pt-BR" sz="32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fontAlgn="base">
              <a:spcAft>
                <a:spcPts val="1125"/>
              </a:spcAft>
            </a:pPr>
            <a:r>
              <a:rPr lang="pt-BR" dirty="0">
                <a:solidFill>
                  <a:srgbClr val="424242"/>
                </a:solidFill>
                <a:latin typeface="Lato"/>
                <a:ea typeface="Times New Roman" panose="02020603050405020304" pitchFamily="18" charset="0"/>
              </a:rPr>
              <a:t>Nota de rodapé: </a:t>
            </a:r>
            <a:r>
              <a:rPr lang="pt-BR" dirty="0" err="1">
                <a:solidFill>
                  <a:srgbClr val="424242"/>
                </a:solidFill>
                <a:latin typeface="Lato"/>
                <a:ea typeface="Times New Roman" panose="02020603050405020304" pitchFamily="18" charset="0"/>
              </a:rPr>
              <a:t>Mt</a:t>
            </a:r>
            <a:r>
              <a:rPr lang="pt-BR" dirty="0">
                <a:solidFill>
                  <a:srgbClr val="424242"/>
                </a:solidFill>
                <a:latin typeface="Lato"/>
                <a:ea typeface="Times New Roman" panose="02020603050405020304" pitchFamily="18" charset="0"/>
              </a:rPr>
              <a:t> 28,19 “Sabe-se que o livro de Atos fala em batizar “no nome de Jesus”(cf. At 1,5 +; 2,38+). Mais tarde deve ter-se estabelecido a associação do batizado às três pessoas da Trindade”.</a:t>
            </a:r>
            <a:endParaRPr lang="pt-B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fontAlgn="base">
              <a:spcAft>
                <a:spcPts val="1125"/>
              </a:spcAft>
            </a:pPr>
            <a:r>
              <a:rPr lang="pt-BR" sz="4000" b="1" dirty="0">
                <a:solidFill>
                  <a:srgbClr val="424242"/>
                </a:solidFill>
                <a:latin typeface="Lato"/>
                <a:ea typeface="Times New Roman" panose="02020603050405020304" pitchFamily="18" charset="0"/>
              </a:rPr>
              <a:t>TRUE CHISTIANITY – Rev. Steve </a:t>
            </a:r>
            <a:r>
              <a:rPr lang="pt-BR" sz="4000" b="1" dirty="0" err="1">
                <a:solidFill>
                  <a:srgbClr val="424242"/>
                </a:solidFill>
                <a:latin typeface="Lato"/>
                <a:ea typeface="Times New Roman" panose="02020603050405020304" pitchFamily="18" charset="0"/>
              </a:rPr>
              <a:t>Winter</a:t>
            </a:r>
            <a:endParaRPr lang="pt-BR" sz="4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fontAlgn="base">
              <a:spcAft>
                <a:spcPts val="1125"/>
              </a:spcAft>
            </a:pPr>
            <a:r>
              <a:rPr lang="pt-BR" dirty="0">
                <a:solidFill>
                  <a:srgbClr val="424242"/>
                </a:solidFill>
                <a:latin typeface="Lato"/>
                <a:ea typeface="Times New Roman" panose="02020603050405020304" pitchFamily="18" charset="0"/>
              </a:rPr>
              <a:t>ATOS 4:12 “Batismo em nome de Jesus. E em nenhum outro há salvação, porque também debaixo do céu nenhum outro nome há, dado entre os homens, pelo qual devamos ser salvos.”</a:t>
            </a:r>
            <a:endParaRPr lang="pt-B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55316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259C671B-1B22-4141-A9C0-2E7941FDA7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10" name="Freeform 11">
              <a:extLst>
                <a:ext uri="{FF2B5EF4-FFF2-40B4-BE49-F238E27FC236}">
                  <a16:creationId xmlns:a16="http://schemas.microsoft.com/office/drawing/2014/main" id="{7B2F5A4B-FA0F-4625-82F7-1D3F11281B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id="{9ACB0BAE-722F-4C91-8C2A-44EF768E83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2" name="Freeform 13">
              <a:extLst>
                <a:ext uri="{FF2B5EF4-FFF2-40B4-BE49-F238E27FC236}">
                  <a16:creationId xmlns:a16="http://schemas.microsoft.com/office/drawing/2014/main" id="{C3AC4D9F-59AC-421A-9FF3-C936CEC439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" name="Freeform 14">
              <a:extLst>
                <a:ext uri="{FF2B5EF4-FFF2-40B4-BE49-F238E27FC236}">
                  <a16:creationId xmlns:a16="http://schemas.microsoft.com/office/drawing/2014/main" id="{797BCE03-677D-4D65-A4D1-1FD721DD5D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5">
              <a:extLst>
                <a:ext uri="{FF2B5EF4-FFF2-40B4-BE49-F238E27FC236}">
                  <a16:creationId xmlns:a16="http://schemas.microsoft.com/office/drawing/2014/main" id="{D007E5D0-0B4E-4094-988C-9917146C2D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" name="Freeform 16">
              <a:extLst>
                <a:ext uri="{FF2B5EF4-FFF2-40B4-BE49-F238E27FC236}">
                  <a16:creationId xmlns:a16="http://schemas.microsoft.com/office/drawing/2014/main" id="{024DB804-C06B-4A0A-AC43-6BCCB7D760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" name="Freeform 17">
              <a:extLst>
                <a:ext uri="{FF2B5EF4-FFF2-40B4-BE49-F238E27FC236}">
                  <a16:creationId xmlns:a16="http://schemas.microsoft.com/office/drawing/2014/main" id="{B51DC17A-305E-486E-A527-5E8068E9EF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" name="Freeform 18">
              <a:extLst>
                <a:ext uri="{FF2B5EF4-FFF2-40B4-BE49-F238E27FC236}">
                  <a16:creationId xmlns:a16="http://schemas.microsoft.com/office/drawing/2014/main" id="{B6CCA716-6D46-4523-BF96-FF1B0C5464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19">
              <a:extLst>
                <a:ext uri="{FF2B5EF4-FFF2-40B4-BE49-F238E27FC236}">
                  <a16:creationId xmlns:a16="http://schemas.microsoft.com/office/drawing/2014/main" id="{E632B09A-D30C-4268-B28B-ACD6127630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20">
              <a:extLst>
                <a:ext uri="{FF2B5EF4-FFF2-40B4-BE49-F238E27FC236}">
                  <a16:creationId xmlns:a16="http://schemas.microsoft.com/office/drawing/2014/main" id="{5FC839A4-228B-4EC0-8AF4-D8E38ECE67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21">
              <a:extLst>
                <a:ext uri="{FF2B5EF4-FFF2-40B4-BE49-F238E27FC236}">
                  <a16:creationId xmlns:a16="http://schemas.microsoft.com/office/drawing/2014/main" id="{A8FFB1A1-5BB5-4551-87CD-F3365E6FE9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1" name="Freeform 22">
              <a:extLst>
                <a:ext uri="{FF2B5EF4-FFF2-40B4-BE49-F238E27FC236}">
                  <a16:creationId xmlns:a16="http://schemas.microsoft.com/office/drawing/2014/main" id="{D05AF173-8E70-41FA-9254-DF9AC3DDA2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D56A4CE-A3F4-4CFF-9A65-C029AC17B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24" name="Freeform 27">
              <a:extLst>
                <a:ext uri="{FF2B5EF4-FFF2-40B4-BE49-F238E27FC236}">
                  <a16:creationId xmlns:a16="http://schemas.microsoft.com/office/drawing/2014/main" id="{DF669161-0B30-4C76-96BF-962027487D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5" name="Freeform 28">
              <a:extLst>
                <a:ext uri="{FF2B5EF4-FFF2-40B4-BE49-F238E27FC236}">
                  <a16:creationId xmlns:a16="http://schemas.microsoft.com/office/drawing/2014/main" id="{A5232353-CF7C-44DD-8BEE-1C8FF54CDD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6" name="Freeform 29">
              <a:extLst>
                <a:ext uri="{FF2B5EF4-FFF2-40B4-BE49-F238E27FC236}">
                  <a16:creationId xmlns:a16="http://schemas.microsoft.com/office/drawing/2014/main" id="{AEA6CAE2-8741-4E88-A632-69C2B2EC58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7" name="Freeform 30">
              <a:extLst>
                <a:ext uri="{FF2B5EF4-FFF2-40B4-BE49-F238E27FC236}">
                  <a16:creationId xmlns:a16="http://schemas.microsoft.com/office/drawing/2014/main" id="{014AC37D-4388-4AE6-9D4D-CCD99A608C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8" name="Freeform 31">
              <a:extLst>
                <a:ext uri="{FF2B5EF4-FFF2-40B4-BE49-F238E27FC236}">
                  <a16:creationId xmlns:a16="http://schemas.microsoft.com/office/drawing/2014/main" id="{7FE084B0-333E-4F7C-83F1-F7D132527D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9" name="Freeform 32">
              <a:extLst>
                <a:ext uri="{FF2B5EF4-FFF2-40B4-BE49-F238E27FC236}">
                  <a16:creationId xmlns:a16="http://schemas.microsoft.com/office/drawing/2014/main" id="{FDCFCB98-2E3A-4227-823C-80489BB284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0" name="Freeform 33">
              <a:extLst>
                <a:ext uri="{FF2B5EF4-FFF2-40B4-BE49-F238E27FC236}">
                  <a16:creationId xmlns:a16="http://schemas.microsoft.com/office/drawing/2014/main" id="{252F94DE-A6A3-4463-BE05-34281F1C87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1" name="Freeform 34">
              <a:extLst>
                <a:ext uri="{FF2B5EF4-FFF2-40B4-BE49-F238E27FC236}">
                  <a16:creationId xmlns:a16="http://schemas.microsoft.com/office/drawing/2014/main" id="{16EA21FA-886F-43CF-9D44-C1342F3055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35">
              <a:extLst>
                <a:ext uri="{FF2B5EF4-FFF2-40B4-BE49-F238E27FC236}">
                  <a16:creationId xmlns:a16="http://schemas.microsoft.com/office/drawing/2014/main" id="{88C821A5-BCF7-47FE-894F-0ADC5FDB28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36">
              <a:extLst>
                <a:ext uri="{FF2B5EF4-FFF2-40B4-BE49-F238E27FC236}">
                  <a16:creationId xmlns:a16="http://schemas.microsoft.com/office/drawing/2014/main" id="{F8337ECE-206A-472E-AFC4-0F230C91E8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37">
              <a:extLst>
                <a:ext uri="{FF2B5EF4-FFF2-40B4-BE49-F238E27FC236}">
                  <a16:creationId xmlns:a16="http://schemas.microsoft.com/office/drawing/2014/main" id="{90BB2EC4-D043-4B43-87E7-723A787EE8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5" name="Freeform 38">
              <a:extLst>
                <a:ext uri="{FF2B5EF4-FFF2-40B4-BE49-F238E27FC236}">
                  <a16:creationId xmlns:a16="http://schemas.microsoft.com/office/drawing/2014/main" id="{04013015-AF71-47BC-BE4D-ED9EFA24FF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id="{71B30B18-D920-4E3E-B931-1F310244C1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9" name="Freeform 11">
            <a:extLst>
              <a:ext uri="{FF2B5EF4-FFF2-40B4-BE49-F238E27FC236}">
                <a16:creationId xmlns:a16="http://schemas.microsoft.com/office/drawing/2014/main" id="{C70EF50A-66E6-460A-8AF9-47A10D0D99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34699877-13E3-4FC1-B91B-2A8A8FA768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BC4CB122-E2DC-4CA5-8B6F-B49249C78D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267478" cy="6858000"/>
          </a:xfrm>
          <a:prstGeom prst="rect">
            <a:avLst/>
          </a:prstGeom>
          <a:solidFill>
            <a:schemeClr val="bg2">
              <a:lumMod val="10000"/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7AB22E03-3087-4988-9DB5-572918FB95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89212" y="313809"/>
            <a:ext cx="9281055" cy="6222458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reeform 5">
            <a:extLst>
              <a:ext uri="{FF2B5EF4-FFF2-40B4-BE49-F238E27FC236}">
                <a16:creationId xmlns:a16="http://schemas.microsoft.com/office/drawing/2014/main" id="{4B2A5927-4A36-47DC-BF12-54A96B456D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823682"/>
            <a:ext cx="3536576" cy="857047"/>
          </a:xfrm>
          <a:prstGeom prst="rightArrow">
            <a:avLst>
              <a:gd name="adj1" fmla="val 100000"/>
              <a:gd name="adj2" fmla="val 44189"/>
            </a:avLst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91AB110F-2A6F-4935-BDC8-0988D3CD57B6}"/>
              </a:ext>
            </a:extLst>
          </p:cNvPr>
          <p:cNvSpPr/>
          <p:nvPr/>
        </p:nvSpPr>
        <p:spPr>
          <a:xfrm>
            <a:off x="3478561" y="131780"/>
            <a:ext cx="8609564" cy="6683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4400" b="1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“Porém, se vos parece mal aos vossos olhos servir ao Senhor, </a:t>
            </a:r>
            <a:r>
              <a:rPr lang="pt-BR" sz="4400" b="1" i="1" dirty="0">
                <a:solidFill>
                  <a:srgbClr val="000000"/>
                </a:solidFill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escolhei hoje a quem sirvais</a:t>
            </a:r>
            <a:r>
              <a:rPr lang="pt-BR" sz="4400" b="1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se os deuses a quem serviram vossos pais, que estavam além do rio, ou os deuses dos amorreus, em cuja terra habitais; porém </a:t>
            </a:r>
            <a:r>
              <a:rPr lang="pt-BR" sz="4400" b="1" i="1" dirty="0">
                <a:solidFill>
                  <a:srgbClr val="000000"/>
                </a:solidFill>
                <a:highlight>
                  <a:srgbClr val="00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eu e a minha casa serviremos ao Senhor</a:t>
            </a:r>
            <a:r>
              <a:rPr lang="pt-BR" sz="4400" b="1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”.       Josué 24:15.</a:t>
            </a:r>
            <a:endParaRPr lang="pt-BR" sz="4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6759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8E4C8B09-2DC1-469E-8D1E-23D842FC3E45}"/>
              </a:ext>
            </a:extLst>
          </p:cNvPr>
          <p:cNvSpPr/>
          <p:nvPr/>
        </p:nvSpPr>
        <p:spPr>
          <a:xfrm>
            <a:off x="1631852" y="858129"/>
            <a:ext cx="10339754" cy="5511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Aft>
                <a:spcPts val="1125"/>
              </a:spcAft>
            </a:pPr>
            <a:r>
              <a:rPr lang="pt-BR" sz="2800" b="1" dirty="0">
                <a:solidFill>
                  <a:srgbClr val="424242"/>
                </a:solidFill>
                <a:latin typeface="Lato"/>
                <a:ea typeface="Times New Roman" panose="02020603050405020304" pitchFamily="18" charset="0"/>
              </a:rPr>
              <a:t>NA AURORA DO CRISTIANISMO – APÓS O NASCIMENTO DOGMAS, 1998, Claude (Marie-Émile) </a:t>
            </a:r>
            <a:r>
              <a:rPr lang="pt-BR" sz="2800" b="1" dirty="0" err="1">
                <a:solidFill>
                  <a:srgbClr val="424242"/>
                </a:solidFill>
                <a:latin typeface="Lato"/>
                <a:ea typeface="Times New Roman" panose="02020603050405020304" pitchFamily="18" charset="0"/>
              </a:rPr>
              <a:t>Boismard</a:t>
            </a:r>
            <a:endParaRPr lang="pt-BR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fontAlgn="base">
              <a:spcAft>
                <a:spcPts val="1125"/>
              </a:spcAft>
            </a:pPr>
            <a:r>
              <a:rPr lang="pt-BR" dirty="0">
                <a:solidFill>
                  <a:srgbClr val="424242"/>
                </a:solidFill>
                <a:latin typeface="Lato"/>
                <a:ea typeface="Times New Roman" panose="02020603050405020304" pitchFamily="18" charset="0"/>
              </a:rPr>
              <a:t>“A declaração de que há três pessoas em um só Deus não pode ser encontrada em lugar nenhum do Novo Testamento”.</a:t>
            </a:r>
            <a:endParaRPr lang="pt-B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fontAlgn="base">
              <a:spcAft>
                <a:spcPts val="1125"/>
              </a:spcAft>
            </a:pPr>
            <a:r>
              <a:rPr lang="pt-BR" sz="2800" b="1" dirty="0">
                <a:solidFill>
                  <a:srgbClr val="424242"/>
                </a:solidFill>
                <a:latin typeface="Lato"/>
                <a:ea typeface="Times New Roman" panose="02020603050405020304" pitchFamily="18" charset="0"/>
              </a:rPr>
              <a:t>JESUS E JAVÉ, Harold Bloom (Yale </a:t>
            </a:r>
            <a:r>
              <a:rPr lang="pt-BR" sz="2800" b="1" dirty="0" err="1">
                <a:solidFill>
                  <a:srgbClr val="424242"/>
                </a:solidFill>
                <a:latin typeface="Lato"/>
                <a:ea typeface="Times New Roman" panose="02020603050405020304" pitchFamily="18" charset="0"/>
              </a:rPr>
              <a:t>University</a:t>
            </a:r>
            <a:r>
              <a:rPr lang="pt-BR" sz="2800" b="1" dirty="0">
                <a:solidFill>
                  <a:srgbClr val="424242"/>
                </a:solidFill>
                <a:latin typeface="Lato"/>
                <a:ea typeface="Times New Roman" panose="02020603050405020304" pitchFamily="18" charset="0"/>
              </a:rPr>
              <a:t>), </a:t>
            </a:r>
            <a:r>
              <a:rPr lang="pt-BR" sz="2800" b="1" dirty="0" err="1">
                <a:solidFill>
                  <a:srgbClr val="424242"/>
                </a:solidFill>
                <a:latin typeface="Lato"/>
                <a:ea typeface="Times New Roman" panose="02020603050405020304" pitchFamily="18" charset="0"/>
              </a:rPr>
              <a:t>pg</a:t>
            </a:r>
            <a:r>
              <a:rPr lang="pt-BR" sz="2800" b="1" dirty="0">
                <a:solidFill>
                  <a:srgbClr val="424242"/>
                </a:solidFill>
                <a:latin typeface="Lato"/>
                <a:ea typeface="Times New Roman" panose="02020603050405020304" pitchFamily="18" charset="0"/>
              </a:rPr>
              <a:t> 119</a:t>
            </a:r>
            <a:endParaRPr lang="pt-BR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fontAlgn="base">
              <a:spcAft>
                <a:spcPts val="1125"/>
              </a:spcAft>
            </a:pPr>
            <a:r>
              <a:rPr lang="pt-BR" dirty="0">
                <a:solidFill>
                  <a:srgbClr val="424242"/>
                </a:solidFill>
                <a:latin typeface="Lato"/>
                <a:ea typeface="Times New Roman" panose="02020603050405020304" pitchFamily="18" charset="0"/>
              </a:rPr>
              <a:t>“Pretendo aqui expor o mistério da Trindade, o melhor que posso fazê-lo. Ao mesmo tempo que de um lado deixo clara a minha admiração pelo brilhantismo do conceito, afirmo a minha perplexidade diante do atrevimento e do escândalo inerentes a esse mesmo dogma”.</a:t>
            </a:r>
            <a:endParaRPr lang="pt-B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fontAlgn="base">
              <a:spcAft>
                <a:spcPts val="1125"/>
              </a:spcAft>
            </a:pPr>
            <a:r>
              <a:rPr lang="pt-BR" sz="3200" b="1" dirty="0">
                <a:solidFill>
                  <a:srgbClr val="424242"/>
                </a:solidFill>
                <a:latin typeface="Lato"/>
                <a:ea typeface="Times New Roman" panose="02020603050405020304" pitchFamily="18" charset="0"/>
              </a:rPr>
              <a:t>ORIGEM E EVOLUÇÃO DA RELIGIÃO, E. W. Hopkins</a:t>
            </a:r>
            <a:endParaRPr lang="pt-BR" sz="32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fontAlgn="base">
              <a:spcAft>
                <a:spcPts val="1125"/>
              </a:spcAft>
            </a:pPr>
            <a:r>
              <a:rPr lang="pt-BR" dirty="0">
                <a:solidFill>
                  <a:srgbClr val="424242"/>
                </a:solidFill>
                <a:latin typeface="Lato"/>
                <a:ea typeface="Times New Roman" panose="02020603050405020304" pitchFamily="18" charset="0"/>
              </a:rPr>
              <a:t>“A definição ortodoxa final da “trindade” era em grande parte uma questão de política eclesial”!</a:t>
            </a:r>
            <a:endParaRPr lang="pt-B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fontAlgn="base">
              <a:spcAft>
                <a:spcPts val="1125"/>
              </a:spcAft>
            </a:pPr>
            <a:r>
              <a:rPr lang="pt-BR" sz="2800" b="1" dirty="0">
                <a:solidFill>
                  <a:srgbClr val="424242"/>
                </a:solidFill>
                <a:latin typeface="Lato"/>
                <a:ea typeface="Times New Roman" panose="02020603050405020304" pitchFamily="18" charset="0"/>
              </a:rPr>
              <a:t>HISTÓRIA DA CIVILIZAÇÃO, Will Durant, 2002, Ed. Record</a:t>
            </a:r>
            <a:endParaRPr lang="pt-BR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fontAlgn="base">
              <a:spcAft>
                <a:spcPts val="1125"/>
              </a:spcAft>
            </a:pPr>
            <a:r>
              <a:rPr lang="pt-BR" dirty="0">
                <a:solidFill>
                  <a:srgbClr val="424242"/>
                </a:solidFill>
                <a:latin typeface="Lato"/>
                <a:ea typeface="Times New Roman" panose="02020603050405020304" pitchFamily="18" charset="0"/>
              </a:rPr>
              <a:t>“O Cristianismo não destruiu o paganismo; ele o adotou. Do Egito vieram as </a:t>
            </a:r>
            <a:r>
              <a:rPr lang="pt-BR" dirty="0" err="1">
                <a:solidFill>
                  <a:srgbClr val="424242"/>
                </a:solidFill>
                <a:latin typeface="Lato"/>
                <a:ea typeface="Times New Roman" panose="02020603050405020304" pitchFamily="18" charset="0"/>
              </a:rPr>
              <a:t>idéias</a:t>
            </a:r>
            <a:r>
              <a:rPr lang="pt-BR" dirty="0">
                <a:solidFill>
                  <a:srgbClr val="424242"/>
                </a:solidFill>
                <a:latin typeface="Lato"/>
                <a:ea typeface="Times New Roman" panose="02020603050405020304" pitchFamily="18" charset="0"/>
              </a:rPr>
              <a:t> de uma trindade divina, o Juízo final, a recompensa e castigo”.</a:t>
            </a:r>
            <a:endParaRPr lang="pt-B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23337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905FE27F-7FB1-4BFF-998B-E83B82914DB2}"/>
              </a:ext>
            </a:extLst>
          </p:cNvPr>
          <p:cNvSpPr/>
          <p:nvPr/>
        </p:nvSpPr>
        <p:spPr>
          <a:xfrm>
            <a:off x="1575582" y="13083"/>
            <a:ext cx="10616418" cy="6619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Aft>
                <a:spcPts val="1125"/>
              </a:spcAft>
            </a:pPr>
            <a:r>
              <a:rPr lang="pt-BR" dirty="0">
                <a:solidFill>
                  <a:srgbClr val="424242"/>
                </a:solidFill>
                <a:latin typeface="Lato"/>
                <a:ea typeface="Times New Roman" panose="02020603050405020304" pitchFamily="18" charset="0"/>
              </a:rPr>
              <a:t>Quando ainda não era papa, ele escreveu isso:</a:t>
            </a:r>
            <a:endParaRPr lang="pt-B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fontAlgn="base">
              <a:spcAft>
                <a:spcPts val="1125"/>
              </a:spcAft>
            </a:pPr>
            <a:r>
              <a:rPr lang="pt-BR" sz="2000" b="1" dirty="0">
                <a:solidFill>
                  <a:srgbClr val="424242"/>
                </a:solidFill>
                <a:latin typeface="Lato"/>
                <a:ea typeface="Times New Roman" panose="02020603050405020304" pitchFamily="18" charset="0"/>
              </a:rPr>
              <a:t>INTRODUÇÃO AO CRISTIANISMO, Cardeal Joseph </a:t>
            </a:r>
            <a:r>
              <a:rPr lang="pt-BR" sz="2000" b="1" dirty="0" err="1">
                <a:solidFill>
                  <a:srgbClr val="424242"/>
                </a:solidFill>
                <a:latin typeface="Lato"/>
                <a:ea typeface="Times New Roman" panose="02020603050405020304" pitchFamily="18" charset="0"/>
              </a:rPr>
              <a:t>Ratzinger</a:t>
            </a:r>
            <a:r>
              <a:rPr lang="pt-BR" sz="2000" b="1" dirty="0">
                <a:solidFill>
                  <a:srgbClr val="424242"/>
                </a:solidFill>
                <a:latin typeface="Lato"/>
                <a:ea typeface="Times New Roman" panose="02020603050405020304" pitchFamily="18" charset="0"/>
              </a:rPr>
              <a:t>, 1ª Edição, 1968, </a:t>
            </a:r>
            <a:r>
              <a:rPr lang="pt-BR" sz="2000" b="1" dirty="0" err="1">
                <a:solidFill>
                  <a:srgbClr val="424242"/>
                </a:solidFill>
                <a:latin typeface="Lato"/>
                <a:ea typeface="Times New Roman" panose="02020603050405020304" pitchFamily="18" charset="0"/>
              </a:rPr>
              <a:t>pgs</a:t>
            </a:r>
            <a:r>
              <a:rPr lang="pt-BR" sz="2000" b="1" dirty="0">
                <a:solidFill>
                  <a:srgbClr val="424242"/>
                </a:solidFill>
                <a:latin typeface="Lato"/>
                <a:ea typeface="Times New Roman" panose="02020603050405020304" pitchFamily="18" charset="0"/>
              </a:rPr>
              <a:t>. 82-83.</a:t>
            </a:r>
            <a:endParaRPr lang="pt-BR" sz="11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fontAlgn="base">
              <a:spcAft>
                <a:spcPts val="1125"/>
              </a:spcAft>
            </a:pPr>
            <a:r>
              <a:rPr lang="pt-BR" dirty="0">
                <a:solidFill>
                  <a:srgbClr val="424242"/>
                </a:solidFill>
                <a:latin typeface="Lato"/>
                <a:ea typeface="Times New Roman" panose="02020603050405020304" pitchFamily="18" charset="0"/>
              </a:rPr>
              <a:t>“A forma básica da nossa profissão de fé </a:t>
            </a:r>
            <a:r>
              <a:rPr lang="pt-BR" dirty="0" err="1">
                <a:solidFill>
                  <a:srgbClr val="424242"/>
                </a:solidFill>
                <a:latin typeface="Lato"/>
                <a:ea typeface="Times New Roman" panose="02020603050405020304" pitchFamily="18" charset="0"/>
              </a:rPr>
              <a:t>trinitariana</a:t>
            </a:r>
            <a:r>
              <a:rPr lang="pt-BR" dirty="0">
                <a:solidFill>
                  <a:srgbClr val="424242"/>
                </a:solidFill>
                <a:latin typeface="Lato"/>
                <a:ea typeface="Times New Roman" panose="02020603050405020304" pitchFamily="18" charset="0"/>
              </a:rPr>
              <a:t> (Mateus 28,19) tomou forma durante o curso dos séculos segundo e terceiro em conexão com a cerimônia de batismo. Medida em que seu lugar de origem está em causa, </a:t>
            </a:r>
            <a:r>
              <a:rPr lang="pt-BR" dirty="0">
                <a:solidFill>
                  <a:srgbClr val="424242"/>
                </a:solidFill>
                <a:highlight>
                  <a:srgbClr val="FFFF00"/>
                </a:highlight>
                <a:latin typeface="Lato"/>
                <a:ea typeface="Times New Roman" panose="02020603050405020304" pitchFamily="18" charset="0"/>
              </a:rPr>
              <a:t>o texto (Mateus 28,19) veio da cidade de Roma</a:t>
            </a:r>
            <a:r>
              <a:rPr lang="pt-BR" dirty="0">
                <a:solidFill>
                  <a:srgbClr val="424242"/>
                </a:solidFill>
                <a:latin typeface="Lato"/>
                <a:ea typeface="Times New Roman" panose="02020603050405020304" pitchFamily="18" charset="0"/>
              </a:rPr>
              <a:t>.</a:t>
            </a:r>
            <a:endParaRPr lang="pt-B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fontAlgn="base">
              <a:spcAft>
                <a:spcPts val="1125"/>
              </a:spcAft>
            </a:pPr>
            <a:r>
              <a:rPr lang="pt-BR" dirty="0">
                <a:solidFill>
                  <a:srgbClr val="424242"/>
                </a:solidFill>
                <a:latin typeface="Lato"/>
                <a:ea typeface="Times New Roman" panose="02020603050405020304" pitchFamily="18" charset="0"/>
              </a:rPr>
              <a:t>O batismo da Trindade e texto de Mateus 28,19, portanto, não se originou a partir da Igreja original, que começou em Jerusalém por volta do ano 33. Era um pouco como demonstra a evidência uma invenção posterior do catolicismo romano. Bem poucos sabem sobre esses fatos históricos”.</a:t>
            </a:r>
            <a:endParaRPr lang="pt-B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fontAlgn="base">
              <a:spcAft>
                <a:spcPts val="1125"/>
              </a:spcAft>
            </a:pPr>
            <a:r>
              <a:rPr lang="pt-BR" sz="3200" b="1" dirty="0">
                <a:solidFill>
                  <a:srgbClr val="424242"/>
                </a:solidFill>
                <a:latin typeface="Lato"/>
                <a:ea typeface="Times New Roman" panose="02020603050405020304" pitchFamily="18" charset="0"/>
              </a:rPr>
              <a:t>BÍBLIA DE JERUSALÉM, </a:t>
            </a:r>
            <a:r>
              <a:rPr lang="pt-BR" sz="3200" b="1" dirty="0" err="1">
                <a:solidFill>
                  <a:srgbClr val="424242"/>
                </a:solidFill>
                <a:latin typeface="Lato"/>
                <a:ea typeface="Times New Roman" panose="02020603050405020304" pitchFamily="18" charset="0"/>
              </a:rPr>
              <a:t>pgs</a:t>
            </a:r>
            <a:r>
              <a:rPr lang="pt-BR" sz="3200" b="1" dirty="0">
                <a:solidFill>
                  <a:srgbClr val="424242"/>
                </a:solidFill>
                <a:latin typeface="Lato"/>
                <a:ea typeface="Times New Roman" panose="02020603050405020304" pitchFamily="18" charset="0"/>
              </a:rPr>
              <a:t>. 2291 e 2292</a:t>
            </a:r>
            <a:endParaRPr lang="pt-BR" sz="32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fontAlgn="base">
              <a:spcAft>
                <a:spcPts val="1125"/>
              </a:spcAft>
            </a:pPr>
            <a:r>
              <a:rPr lang="pt-BR" dirty="0">
                <a:solidFill>
                  <a:srgbClr val="424242"/>
                </a:solidFill>
                <a:latin typeface="Lato"/>
                <a:ea typeface="Times New Roman" panose="02020603050405020304" pitchFamily="18" charset="0"/>
              </a:rPr>
              <a:t>“</a:t>
            </a:r>
            <a:r>
              <a:rPr lang="pt-BR" dirty="0">
                <a:solidFill>
                  <a:srgbClr val="424242"/>
                </a:solidFill>
                <a:highlight>
                  <a:srgbClr val="FFFF00"/>
                </a:highlight>
                <a:latin typeface="Lato"/>
                <a:ea typeface="Times New Roman" panose="02020603050405020304" pitchFamily="18" charset="0"/>
              </a:rPr>
              <a:t>O texto dos vv. 7-8 de I João 5, está acrescido na Vulgata de um inciso (aqui abaixo está entre parênteses) ausente nos antigos manuscritos gregos, nas antigas versões e nos melhores manuscritos da Vulgata, e que parece ser uma glosa marginal introduzida posteriormente no texto</a:t>
            </a:r>
            <a:r>
              <a:rPr lang="pt-BR" dirty="0">
                <a:solidFill>
                  <a:srgbClr val="424242"/>
                </a:solidFill>
                <a:latin typeface="Lato"/>
                <a:ea typeface="Times New Roman" panose="02020603050405020304" pitchFamily="18" charset="0"/>
              </a:rPr>
              <a:t>: ‘Porque há três que testemunham (no Céu: o Pai, o Verbo e o Espírito Santo, e esses três são um só; e há três que testemunham na terra): o Espírito, a água e o sangue, e esses três são um só’.”</a:t>
            </a:r>
            <a:endParaRPr lang="pt-B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fontAlgn="base">
              <a:spcAft>
                <a:spcPts val="1125"/>
              </a:spcAft>
            </a:pPr>
            <a:r>
              <a:rPr lang="pt-BR" sz="2800" b="1" dirty="0">
                <a:solidFill>
                  <a:srgbClr val="424242"/>
                </a:solidFill>
                <a:latin typeface="Lato"/>
                <a:ea typeface="Times New Roman" panose="02020603050405020304" pitchFamily="18" charset="0"/>
              </a:rPr>
              <a:t>THE ORTODOX CORRUPTION OF THE SCRIPTURES, Bart </a:t>
            </a:r>
            <a:r>
              <a:rPr lang="pt-BR" sz="2800" b="1" dirty="0" err="1">
                <a:solidFill>
                  <a:srgbClr val="424242"/>
                </a:solidFill>
                <a:latin typeface="Lato"/>
                <a:ea typeface="Times New Roman" panose="02020603050405020304" pitchFamily="18" charset="0"/>
              </a:rPr>
              <a:t>Ehrman</a:t>
            </a:r>
            <a:r>
              <a:rPr lang="pt-BR" sz="2800" b="1" dirty="0">
                <a:solidFill>
                  <a:srgbClr val="424242"/>
                </a:solidFill>
                <a:latin typeface="Lato"/>
                <a:ea typeface="Times New Roman" panose="02020603050405020304" pitchFamily="18" charset="0"/>
              </a:rPr>
              <a:t>, </a:t>
            </a:r>
            <a:r>
              <a:rPr lang="pt-BR" sz="2800" b="1" dirty="0" err="1">
                <a:solidFill>
                  <a:srgbClr val="424242"/>
                </a:solidFill>
                <a:latin typeface="Lato"/>
                <a:ea typeface="Times New Roman" panose="02020603050405020304" pitchFamily="18" charset="0"/>
              </a:rPr>
              <a:t>pg</a:t>
            </a:r>
            <a:r>
              <a:rPr lang="pt-BR" sz="2800" b="1" dirty="0">
                <a:solidFill>
                  <a:srgbClr val="424242"/>
                </a:solidFill>
                <a:latin typeface="Lato"/>
                <a:ea typeface="Times New Roman" panose="02020603050405020304" pitchFamily="18" charset="0"/>
              </a:rPr>
              <a:t> 45</a:t>
            </a:r>
            <a:endParaRPr lang="pt-BR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fontAlgn="base">
              <a:spcAft>
                <a:spcPts val="1125"/>
              </a:spcAft>
            </a:pPr>
            <a:r>
              <a:rPr lang="pt-BR" dirty="0">
                <a:solidFill>
                  <a:srgbClr val="424242"/>
                </a:solidFill>
                <a:latin typeface="Lato"/>
                <a:ea typeface="Times New Roman" panose="02020603050405020304" pitchFamily="18" charset="0"/>
              </a:rPr>
              <a:t>“(O </a:t>
            </a:r>
            <a:r>
              <a:rPr lang="pt-BR" dirty="0" err="1">
                <a:solidFill>
                  <a:srgbClr val="424242"/>
                </a:solidFill>
                <a:latin typeface="Lato"/>
                <a:ea typeface="Times New Roman" panose="02020603050405020304" pitchFamily="18" charset="0"/>
              </a:rPr>
              <a:t>Comma</a:t>
            </a:r>
            <a:r>
              <a:rPr lang="pt-BR" dirty="0">
                <a:solidFill>
                  <a:srgbClr val="424242"/>
                </a:solidFill>
                <a:latin typeface="Lato"/>
                <a:ea typeface="Times New Roman" panose="02020603050405020304" pitchFamily="18" charset="0"/>
              </a:rPr>
              <a:t> </a:t>
            </a:r>
            <a:r>
              <a:rPr lang="pt-BR" dirty="0" err="1">
                <a:solidFill>
                  <a:srgbClr val="424242"/>
                </a:solidFill>
                <a:latin typeface="Lato"/>
                <a:ea typeface="Times New Roman" panose="02020603050405020304" pitchFamily="18" charset="0"/>
              </a:rPr>
              <a:t>Johanneum</a:t>
            </a:r>
            <a:r>
              <a:rPr lang="pt-BR" dirty="0">
                <a:solidFill>
                  <a:srgbClr val="424242"/>
                </a:solidFill>
                <a:latin typeface="Lato"/>
                <a:ea typeface="Times New Roman" panose="02020603050405020304" pitchFamily="18" charset="0"/>
              </a:rPr>
              <a:t>) representa a ocorrência mais óbvia de corrupção motivada por teologia em toda a tradição manuscrita do Novo Testamento”.</a:t>
            </a:r>
            <a:endParaRPr lang="pt-B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303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563B9064-9B0F-4A9F-AA19-9ED851E0F855}"/>
              </a:ext>
            </a:extLst>
          </p:cNvPr>
          <p:cNvSpPr/>
          <p:nvPr/>
        </p:nvSpPr>
        <p:spPr>
          <a:xfrm>
            <a:off x="1753771" y="0"/>
            <a:ext cx="10438229" cy="661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Aft>
                <a:spcPts val="0"/>
              </a:spcAft>
            </a:pPr>
            <a:r>
              <a:rPr lang="pt-BR" sz="3200" dirty="0">
                <a:solidFill>
                  <a:srgbClr val="424242"/>
                </a:solidFill>
                <a:latin typeface="Lato"/>
                <a:ea typeface="Times New Roman" panose="02020603050405020304" pitchFamily="18" charset="0"/>
              </a:rPr>
              <a:t>Sabe-se, que </a:t>
            </a:r>
            <a:r>
              <a:rPr lang="pt-BR" sz="3600" b="1" dirty="0">
                <a:solidFill>
                  <a:srgbClr val="424242"/>
                </a:solidFill>
                <a:highlight>
                  <a:srgbClr val="FFFF00"/>
                </a:highlight>
                <a:latin typeface="Lato"/>
                <a:ea typeface="Times New Roman" panose="02020603050405020304" pitchFamily="18" charset="0"/>
              </a:rPr>
              <a:t>o requisito básico do papado e do Ecumenismo </a:t>
            </a:r>
            <a:r>
              <a:rPr lang="pt-BR" sz="3600" b="1" dirty="0">
                <a:solidFill>
                  <a:srgbClr val="424242"/>
                </a:solidFill>
                <a:latin typeface="Lato"/>
                <a:ea typeface="Times New Roman" panose="02020603050405020304" pitchFamily="18" charset="0"/>
              </a:rPr>
              <a:t>que ele coordena </a:t>
            </a:r>
            <a:r>
              <a:rPr lang="pt-BR" sz="3200" dirty="0">
                <a:solidFill>
                  <a:srgbClr val="424242"/>
                </a:solidFill>
                <a:latin typeface="Lato"/>
                <a:ea typeface="Times New Roman" panose="02020603050405020304" pitchFamily="18" charset="0"/>
              </a:rPr>
              <a:t>(e a </a:t>
            </a:r>
            <a:r>
              <a:rPr lang="pt-BR" sz="3200" b="1" dirty="0">
                <a:solidFill>
                  <a:srgbClr val="424242"/>
                </a:solidFill>
                <a:latin typeface="Lato"/>
                <a:ea typeface="Times New Roman" panose="02020603050405020304" pitchFamily="18" charset="0"/>
              </a:rPr>
              <a:t>IASD é sua assessora através da ISLA, </a:t>
            </a:r>
            <a:r>
              <a:rPr lang="pt-BR" sz="3200" b="1" dirty="0" err="1">
                <a:solidFill>
                  <a:srgbClr val="424242"/>
                </a:solidFill>
                <a:latin typeface="Lato"/>
                <a:ea typeface="Times New Roman" panose="02020603050405020304" pitchFamily="18" charset="0"/>
              </a:rPr>
              <a:t>camufladamente</a:t>
            </a:r>
            <a:r>
              <a:rPr lang="pt-BR" sz="3200" b="1" dirty="0">
                <a:solidFill>
                  <a:srgbClr val="424242"/>
                </a:solidFill>
                <a:latin typeface="Lato"/>
                <a:ea typeface="Times New Roman" panose="02020603050405020304" pitchFamily="18" charset="0"/>
              </a:rPr>
              <a:t> </a:t>
            </a:r>
            <a:r>
              <a:rPr lang="pt-BR" sz="3200" dirty="0">
                <a:solidFill>
                  <a:srgbClr val="DD9933"/>
                </a:solidFill>
                <a:latin typeface="Lato"/>
                <a:ea typeface="Times New Roman" panose="02020603050405020304" pitchFamily="18" charset="0"/>
                <a:hlinkClick r:id="rId2"/>
              </a:rPr>
              <a:t>https://aodeusunico.com.br/a-iasd-e-ou-nao-membro-do-conselho-mundial-de-igrejas-orgao-maximo-do-ecumenismo-no-mundo-entao-ela-e-o-queigrejas-orgao-maximo-do-ecumenismo-ok/</a:t>
            </a:r>
            <a:r>
              <a:rPr lang="pt-BR" sz="3200" dirty="0">
                <a:solidFill>
                  <a:srgbClr val="424242"/>
                </a:solidFill>
                <a:latin typeface="Lato"/>
                <a:ea typeface="Times New Roman" panose="02020603050405020304" pitchFamily="18" charset="0"/>
              </a:rPr>
              <a:t> ) </a:t>
            </a:r>
            <a:r>
              <a:rPr lang="pt-BR" sz="3200" b="1" dirty="0">
                <a:solidFill>
                  <a:srgbClr val="424242"/>
                </a:solidFill>
                <a:highlight>
                  <a:srgbClr val="FFFF00"/>
                </a:highlight>
                <a:latin typeface="Lato"/>
                <a:ea typeface="Times New Roman" panose="02020603050405020304" pitchFamily="18" charset="0"/>
              </a:rPr>
              <a:t>é </a:t>
            </a:r>
            <a:r>
              <a:rPr lang="pt-BR" sz="3200" b="1" u="sng" dirty="0">
                <a:solidFill>
                  <a:srgbClr val="424242"/>
                </a:solidFill>
                <a:highlight>
                  <a:srgbClr val="FFFF00"/>
                </a:highlight>
                <a:latin typeface="Lato"/>
                <a:ea typeface="Times New Roman" panose="02020603050405020304" pitchFamily="18" charset="0"/>
              </a:rPr>
              <a:t>crer na trindade e batizar em seu nome</a:t>
            </a:r>
            <a:r>
              <a:rPr lang="pt-BR" sz="3200" b="1" dirty="0">
                <a:solidFill>
                  <a:srgbClr val="424242"/>
                </a:solidFill>
                <a:highlight>
                  <a:srgbClr val="FFFF00"/>
                </a:highlight>
                <a:latin typeface="Lato"/>
                <a:ea typeface="Times New Roman" panose="02020603050405020304" pitchFamily="18" charset="0"/>
              </a:rPr>
              <a:t> </a:t>
            </a:r>
            <a:r>
              <a:rPr lang="pt-BR" sz="3200" dirty="0">
                <a:solidFill>
                  <a:srgbClr val="424242"/>
                </a:solidFill>
                <a:latin typeface="Lato"/>
                <a:ea typeface="Times New Roman" panose="02020603050405020304" pitchFamily="18" charset="0"/>
              </a:rPr>
              <a:t>(admitindo-se que Jesus é Deus, 1ª. Pessoa da santíssima trindade e que o espírito de Deus é um ser, e Deus igual ao Pai, 3ª. Pessoa da santíssima trindade, e que se deve batizar também em seu nome), conduzindo ao </a:t>
            </a:r>
            <a:r>
              <a:rPr lang="pt-BR" sz="3200" dirty="0">
                <a:solidFill>
                  <a:srgbClr val="424242"/>
                </a:solidFill>
                <a:highlight>
                  <a:srgbClr val="FFFF00"/>
                </a:highlight>
                <a:latin typeface="Lato"/>
                <a:ea typeface="Times New Roman" panose="02020603050405020304" pitchFamily="18" charset="0"/>
              </a:rPr>
              <a:t>preenchimento do </a:t>
            </a:r>
            <a:r>
              <a:rPr lang="pt-BR" sz="3200" b="1" dirty="0">
                <a:solidFill>
                  <a:srgbClr val="424242"/>
                </a:solidFill>
                <a:highlight>
                  <a:srgbClr val="FFFF00"/>
                </a:highlight>
                <a:latin typeface="Lato"/>
                <a:ea typeface="Times New Roman" panose="02020603050405020304" pitchFamily="18" charset="0"/>
              </a:rPr>
              <a:t>requisito básico da grande apostasia</a:t>
            </a:r>
            <a:r>
              <a:rPr lang="pt-BR" sz="3200" dirty="0">
                <a:solidFill>
                  <a:srgbClr val="424242"/>
                </a:solidFill>
                <a:highlight>
                  <a:srgbClr val="FFFF00"/>
                </a:highlight>
                <a:latin typeface="Lato"/>
                <a:ea typeface="Times New Roman" panose="02020603050405020304" pitchFamily="18" charset="0"/>
              </a:rPr>
              <a:t>.</a:t>
            </a:r>
            <a:endParaRPr lang="pt-BR" sz="3200" dirty="0">
              <a:highlight>
                <a:srgbClr val="FFFF00"/>
              </a:highligh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649290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259C671B-1B22-4141-A9C0-2E7941FDA7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8" name="Freeform 11">
              <a:extLst>
                <a:ext uri="{FF2B5EF4-FFF2-40B4-BE49-F238E27FC236}">
                  <a16:creationId xmlns:a16="http://schemas.microsoft.com/office/drawing/2014/main" id="{7B2F5A4B-FA0F-4625-82F7-1D3F11281B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9" name="Freeform 12">
              <a:extLst>
                <a:ext uri="{FF2B5EF4-FFF2-40B4-BE49-F238E27FC236}">
                  <a16:creationId xmlns:a16="http://schemas.microsoft.com/office/drawing/2014/main" id="{9ACB0BAE-722F-4C91-8C2A-44EF768E83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" name="Freeform 13">
              <a:extLst>
                <a:ext uri="{FF2B5EF4-FFF2-40B4-BE49-F238E27FC236}">
                  <a16:creationId xmlns:a16="http://schemas.microsoft.com/office/drawing/2014/main" id="{C3AC4D9F-59AC-421A-9FF3-C936CEC439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4">
              <a:extLst>
                <a:ext uri="{FF2B5EF4-FFF2-40B4-BE49-F238E27FC236}">
                  <a16:creationId xmlns:a16="http://schemas.microsoft.com/office/drawing/2014/main" id="{797BCE03-677D-4D65-A4D1-1FD721DD5D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2" name="Freeform 15">
              <a:extLst>
                <a:ext uri="{FF2B5EF4-FFF2-40B4-BE49-F238E27FC236}">
                  <a16:creationId xmlns:a16="http://schemas.microsoft.com/office/drawing/2014/main" id="{D007E5D0-0B4E-4094-988C-9917146C2D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" name="Freeform 16">
              <a:extLst>
                <a:ext uri="{FF2B5EF4-FFF2-40B4-BE49-F238E27FC236}">
                  <a16:creationId xmlns:a16="http://schemas.microsoft.com/office/drawing/2014/main" id="{024DB804-C06B-4A0A-AC43-6BCCB7D760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7">
              <a:extLst>
                <a:ext uri="{FF2B5EF4-FFF2-40B4-BE49-F238E27FC236}">
                  <a16:creationId xmlns:a16="http://schemas.microsoft.com/office/drawing/2014/main" id="{B51DC17A-305E-486E-A527-5E8068E9EF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" name="Freeform 18">
              <a:extLst>
                <a:ext uri="{FF2B5EF4-FFF2-40B4-BE49-F238E27FC236}">
                  <a16:creationId xmlns:a16="http://schemas.microsoft.com/office/drawing/2014/main" id="{B6CCA716-6D46-4523-BF96-FF1B0C5464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" name="Freeform 19">
              <a:extLst>
                <a:ext uri="{FF2B5EF4-FFF2-40B4-BE49-F238E27FC236}">
                  <a16:creationId xmlns:a16="http://schemas.microsoft.com/office/drawing/2014/main" id="{E632B09A-D30C-4268-B28B-ACD6127630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" name="Freeform 20">
              <a:extLst>
                <a:ext uri="{FF2B5EF4-FFF2-40B4-BE49-F238E27FC236}">
                  <a16:creationId xmlns:a16="http://schemas.microsoft.com/office/drawing/2014/main" id="{5FC839A4-228B-4EC0-8AF4-D8E38ECE67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21">
              <a:extLst>
                <a:ext uri="{FF2B5EF4-FFF2-40B4-BE49-F238E27FC236}">
                  <a16:creationId xmlns:a16="http://schemas.microsoft.com/office/drawing/2014/main" id="{A8FFB1A1-5BB5-4551-87CD-F3365E6FE9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22">
              <a:extLst>
                <a:ext uri="{FF2B5EF4-FFF2-40B4-BE49-F238E27FC236}">
                  <a16:creationId xmlns:a16="http://schemas.microsoft.com/office/drawing/2014/main" id="{D05AF173-8E70-41FA-9254-DF9AC3DDA2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D56A4CE-A3F4-4CFF-9A65-C029AC17B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22" name="Freeform 27">
              <a:extLst>
                <a:ext uri="{FF2B5EF4-FFF2-40B4-BE49-F238E27FC236}">
                  <a16:creationId xmlns:a16="http://schemas.microsoft.com/office/drawing/2014/main" id="{DF669161-0B30-4C76-96BF-962027487D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3" name="Freeform 28">
              <a:extLst>
                <a:ext uri="{FF2B5EF4-FFF2-40B4-BE49-F238E27FC236}">
                  <a16:creationId xmlns:a16="http://schemas.microsoft.com/office/drawing/2014/main" id="{A5232353-CF7C-44DD-8BEE-1C8FF54CDD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4" name="Freeform 29">
              <a:extLst>
                <a:ext uri="{FF2B5EF4-FFF2-40B4-BE49-F238E27FC236}">
                  <a16:creationId xmlns:a16="http://schemas.microsoft.com/office/drawing/2014/main" id="{AEA6CAE2-8741-4E88-A632-69C2B2EC58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5" name="Freeform 30">
              <a:extLst>
                <a:ext uri="{FF2B5EF4-FFF2-40B4-BE49-F238E27FC236}">
                  <a16:creationId xmlns:a16="http://schemas.microsoft.com/office/drawing/2014/main" id="{014AC37D-4388-4AE6-9D4D-CCD99A608C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6" name="Freeform 31">
              <a:extLst>
                <a:ext uri="{FF2B5EF4-FFF2-40B4-BE49-F238E27FC236}">
                  <a16:creationId xmlns:a16="http://schemas.microsoft.com/office/drawing/2014/main" id="{7FE084B0-333E-4F7C-83F1-F7D132527D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7" name="Freeform 32">
              <a:extLst>
                <a:ext uri="{FF2B5EF4-FFF2-40B4-BE49-F238E27FC236}">
                  <a16:creationId xmlns:a16="http://schemas.microsoft.com/office/drawing/2014/main" id="{FDCFCB98-2E3A-4227-823C-80489BB284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8" name="Freeform 33">
              <a:extLst>
                <a:ext uri="{FF2B5EF4-FFF2-40B4-BE49-F238E27FC236}">
                  <a16:creationId xmlns:a16="http://schemas.microsoft.com/office/drawing/2014/main" id="{252F94DE-A6A3-4463-BE05-34281F1C87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9" name="Freeform 34">
              <a:extLst>
                <a:ext uri="{FF2B5EF4-FFF2-40B4-BE49-F238E27FC236}">
                  <a16:creationId xmlns:a16="http://schemas.microsoft.com/office/drawing/2014/main" id="{16EA21FA-886F-43CF-9D44-C1342F3055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0" name="Freeform 35">
              <a:extLst>
                <a:ext uri="{FF2B5EF4-FFF2-40B4-BE49-F238E27FC236}">
                  <a16:creationId xmlns:a16="http://schemas.microsoft.com/office/drawing/2014/main" id="{88C821A5-BCF7-47FE-894F-0ADC5FDB28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1" name="Freeform 36">
              <a:extLst>
                <a:ext uri="{FF2B5EF4-FFF2-40B4-BE49-F238E27FC236}">
                  <a16:creationId xmlns:a16="http://schemas.microsoft.com/office/drawing/2014/main" id="{F8337ECE-206A-472E-AFC4-0F230C91E8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37">
              <a:extLst>
                <a:ext uri="{FF2B5EF4-FFF2-40B4-BE49-F238E27FC236}">
                  <a16:creationId xmlns:a16="http://schemas.microsoft.com/office/drawing/2014/main" id="{90BB2EC4-D043-4B43-87E7-723A787EE8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38">
              <a:extLst>
                <a:ext uri="{FF2B5EF4-FFF2-40B4-BE49-F238E27FC236}">
                  <a16:creationId xmlns:a16="http://schemas.microsoft.com/office/drawing/2014/main" id="{04013015-AF71-47BC-BE4D-ED9EFA24FF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71B30B18-D920-4E3E-B931-1F310244C1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7" name="Freeform 11">
            <a:extLst>
              <a:ext uri="{FF2B5EF4-FFF2-40B4-BE49-F238E27FC236}">
                <a16:creationId xmlns:a16="http://schemas.microsoft.com/office/drawing/2014/main" id="{C70EF50A-66E6-460A-8AF9-47A10D0D99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01520B72-94C4-4ABB-AC64-A3382705BE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C5C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9A64CBFD-D6E8-4E6A-8F66-1948BED331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F0EA1369-01A2-4CFD-B8BA-CCFD0C0FCA3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3941" y="643467"/>
            <a:ext cx="9904117" cy="55710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5774339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E767F6DE-0491-4B97-8B12-44F9CD9A127A}"/>
              </a:ext>
            </a:extLst>
          </p:cNvPr>
          <p:cNvSpPr/>
          <p:nvPr/>
        </p:nvSpPr>
        <p:spPr>
          <a:xfrm>
            <a:off x="768627" y="-66260"/>
            <a:ext cx="11174233" cy="67664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Aft>
                <a:spcPts val="1125"/>
              </a:spcAft>
            </a:pPr>
            <a:r>
              <a:rPr lang="pt-BR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 IGREJA CATÓLICA NO SEU CATECISMO CONSIDERA OS BATIZADOS EM NOME DO PAI, DO FILHO E DO ESPÍRITO </a:t>
            </a:r>
            <a:r>
              <a:rPr lang="pt-BR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SAN</a:t>
            </a:r>
            <a:r>
              <a:rPr lang="pt-BR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TO COMO </a:t>
            </a:r>
            <a:r>
              <a:rPr lang="pt-BR" sz="2800" b="1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IRMÃOS QUE LHE PERTENCEM, MAS AINDA SEPARADOS</a:t>
            </a:r>
            <a:endParaRPr lang="pt-BR" sz="2800" b="1" dirty="0">
              <a:highlight>
                <a:srgbClr val="FFFF00"/>
              </a:highligh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3200" b="1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B.2.29 Unidade dos Cristãos e Batismo</a:t>
            </a:r>
            <a:endParaRPr lang="pt-BR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§ 855 A missão da Igreja exige o esforço rumo à </a:t>
            </a:r>
            <a:r>
              <a:rPr lang="pt-BR" sz="3200" b="1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unidade dos cristãos</a:t>
            </a:r>
            <a:r>
              <a:rPr lang="pt-BR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Efetivamente, "as divisões entre cristãos impedem a Igreja de realizar a </a:t>
            </a:r>
            <a:r>
              <a:rPr lang="pt-BR" sz="3200" b="1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plenitude da catolicidade</a:t>
            </a:r>
            <a:r>
              <a:rPr lang="pt-BR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que lhe é própria </a:t>
            </a:r>
            <a:r>
              <a:rPr lang="pt-BR" sz="3200" b="1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naqueles filhos que, </a:t>
            </a:r>
            <a:r>
              <a:rPr lang="pt-BR" sz="3200" b="1" dirty="0">
                <a:solidFill>
                  <a:srgbClr val="000000"/>
                </a:solidFill>
                <a:highlight>
                  <a:srgbClr val="00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embora lhe pertençam pelo batismo</a:t>
            </a:r>
            <a:r>
              <a:rPr lang="pt-BR" sz="3200" b="1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estão separados da plena comunhão com ela</a:t>
            </a:r>
            <a:r>
              <a:rPr lang="pt-BR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Não só isso, mas também para a própria Igreja se torna tanto mais difícil exprimir, na realidade de sua plena catolicidade sob todos os aspectos“, </a:t>
            </a:r>
            <a:r>
              <a:rPr lang="pt-BR" sz="2800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2"/>
              </a:rPr>
              <a:t>http://catecismo-az.tripod.com/conteudo/a-z/a/batismo.html</a:t>
            </a:r>
            <a:r>
              <a:rPr lang="pt-BR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pt-BR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836604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574B59EB-6CE3-43FE-96CE-ADB09F7E2827}"/>
              </a:ext>
            </a:extLst>
          </p:cNvPr>
          <p:cNvSpPr/>
          <p:nvPr/>
        </p:nvSpPr>
        <p:spPr>
          <a:xfrm>
            <a:off x="1669774" y="69561"/>
            <a:ext cx="10522226" cy="70487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Aft>
                <a:spcPts val="1125"/>
              </a:spcAft>
            </a:pPr>
            <a:r>
              <a:rPr lang="pt-BR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 IGREJA CATÓLICA NO SEU CATECISMO CONSIDERA </a:t>
            </a:r>
            <a:r>
              <a:rPr lang="pt-BR" sz="2400" b="1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OS BATIZADOS EM NOME DO PAI, DO FILHO E DO ESPÍRITO SANTO </a:t>
            </a:r>
            <a:r>
              <a:rPr lang="pt-BR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COMO </a:t>
            </a:r>
            <a:r>
              <a:rPr lang="pt-BR" sz="2400" b="1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IRMÃOS</a:t>
            </a:r>
            <a:r>
              <a:rPr lang="pt-BR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QUE LHE PERTENCEM, MAS AINDA </a:t>
            </a:r>
            <a:r>
              <a:rPr lang="pt-BR" sz="2400" b="1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SEPARADOS</a:t>
            </a:r>
            <a:endParaRPr lang="pt-BR" sz="2400" b="1" dirty="0">
              <a:highlight>
                <a:srgbClr val="FFFF00"/>
              </a:highligh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800" b="1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B.2.29 Unidade dos Cristãos e Batismo</a:t>
            </a:r>
            <a:endParaRPr lang="pt-BR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§ 1271 O Batismo constitui o </a:t>
            </a:r>
            <a:r>
              <a:rPr lang="pt-BR" sz="2800" b="1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fundamento da comunhão entre todos os cristãos</a:t>
            </a:r>
            <a:r>
              <a:rPr lang="pt-BR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também com os que ainda não estão em comunhão plena com a Igreja católica: "</a:t>
            </a:r>
            <a:r>
              <a:rPr lang="pt-BR" sz="2800" b="1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 efeito, aqueles que creem em Cristo e </a:t>
            </a:r>
            <a:r>
              <a:rPr lang="pt-BR" sz="2800" b="1" dirty="0">
                <a:solidFill>
                  <a:srgbClr val="000000"/>
                </a:solidFill>
                <a:highlight>
                  <a:srgbClr val="00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foram validamente batizados acham-se em certa comunhão, embora não perfeita, com a Igreja católica. </a:t>
            </a:r>
            <a:r>
              <a:rPr lang="pt-BR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(...) Justificados pela fé no Batismo, são incorporados a Cristo e, por isso, com razão, são honrados com o nome de cristãos e </a:t>
            </a:r>
            <a:r>
              <a:rPr lang="pt-BR" sz="2800" b="1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merecidamente reconhecidos pelos filhos da Igreja católica como </a:t>
            </a:r>
            <a:r>
              <a:rPr lang="pt-BR" sz="2800" b="1" dirty="0">
                <a:solidFill>
                  <a:srgbClr val="000000"/>
                </a:solidFill>
                <a:highlight>
                  <a:srgbClr val="00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irmãos no Senhor</a:t>
            </a:r>
            <a:r>
              <a:rPr lang="pt-BR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". "O Batismo, pois, constitui o vínculo sacramental da unidade que liga todos os que foram regenerados por ele.“ </a:t>
            </a:r>
            <a:r>
              <a:rPr lang="pt-BR" sz="2400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2"/>
              </a:rPr>
              <a:t>http://catecismo-az.tripod.com/conteudo/a-z/a/batismo.html</a:t>
            </a:r>
            <a:r>
              <a:rPr lang="pt-BR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pt-BR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477324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C037CFEA-2166-4F2A-AE8F-B8B6BFAFAC04}"/>
              </a:ext>
            </a:extLst>
          </p:cNvPr>
          <p:cNvSpPr/>
          <p:nvPr/>
        </p:nvSpPr>
        <p:spPr>
          <a:xfrm>
            <a:off x="1577007" y="-13002"/>
            <a:ext cx="10522227" cy="6468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Aft>
                <a:spcPts val="1125"/>
              </a:spcAft>
            </a:pPr>
            <a:r>
              <a:rPr lang="pt-BR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 DÍZIMO CADUCOU NA CRUZ, JUNTO COM O SACERDÓCIO LEVÍTICO E AS LEIS CERIMONIAIS. </a:t>
            </a:r>
            <a:endParaRPr lang="pt-BR" sz="36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fontAlgn="base">
              <a:spcAft>
                <a:spcPts val="1125"/>
              </a:spcAft>
            </a:pPr>
            <a:r>
              <a:rPr lang="pt-BR" sz="3600" b="1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DÍZIMO NO VELHO TESTAMENTO</a:t>
            </a:r>
            <a:endParaRPr lang="pt-BR" sz="3600" b="1" dirty="0">
              <a:highlight>
                <a:srgbClr val="FFFF00"/>
              </a:highligh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pt-BR" sz="2400" spc="10" dirty="0">
                <a:solidFill>
                  <a:srgbClr val="000000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“Também todas as </a:t>
            </a:r>
            <a:r>
              <a:rPr lang="pt-BR" sz="2400" b="1" spc="10" dirty="0">
                <a:solidFill>
                  <a:srgbClr val="000000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dízimas do campo</a:t>
            </a:r>
            <a:r>
              <a:rPr lang="pt-BR" sz="2400" spc="10" dirty="0">
                <a:solidFill>
                  <a:srgbClr val="000000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pt-BR" sz="2400" b="1" spc="10" dirty="0">
                <a:solidFill>
                  <a:srgbClr val="000000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 </a:t>
            </a:r>
            <a:r>
              <a:rPr lang="pt-BR" sz="2400" b="1" spc="10" dirty="0">
                <a:solidFill>
                  <a:srgbClr val="000000"/>
                </a:solidFill>
                <a:highlight>
                  <a:srgbClr val="00FFFF"/>
                </a:highlight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semente do campo, do fruto das árvores</a:t>
            </a:r>
            <a:r>
              <a:rPr lang="pt-BR" sz="2400" spc="10" dirty="0">
                <a:solidFill>
                  <a:srgbClr val="000000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são do Senhor; santas são ao Senhor.</a:t>
            </a:r>
            <a:br>
              <a:rPr lang="pt-BR" sz="2400" spc="10" dirty="0"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sz="2400" spc="10" dirty="0">
                <a:solidFill>
                  <a:srgbClr val="000000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Porém, se alguém das suas dízimas resgatar alguma coisa, acrescentará a sua quinta parte sobre ela.</a:t>
            </a:r>
            <a:br>
              <a:rPr lang="pt-BR" sz="2400" spc="10" dirty="0"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sz="2400" spc="10" dirty="0">
                <a:solidFill>
                  <a:srgbClr val="000000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 tocante a todas </a:t>
            </a:r>
            <a:r>
              <a:rPr lang="pt-BR" sz="2400" b="1" spc="10" dirty="0">
                <a:solidFill>
                  <a:srgbClr val="000000"/>
                </a:solidFill>
                <a:highlight>
                  <a:srgbClr val="00FFFF"/>
                </a:highlight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 dízimas do gado e do rebanho, tudo o que passar debaixo da vara</a:t>
            </a:r>
            <a:r>
              <a:rPr lang="pt-BR" sz="2400" b="1" spc="10" dirty="0">
                <a:solidFill>
                  <a:srgbClr val="000000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o dízimo será santo ao Senhor</a:t>
            </a:r>
            <a:r>
              <a:rPr lang="pt-BR" sz="2400" spc="10" dirty="0">
                <a:solidFill>
                  <a:srgbClr val="000000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br>
              <a:rPr lang="pt-BR" sz="2400" spc="10" dirty="0"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sz="2400" spc="10" dirty="0">
                <a:solidFill>
                  <a:srgbClr val="000000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Não se investigará entre o bom e o mau, nem o trocará; mas, se de alguma maneira o trocar, tanto um como o outro será santo; não serão resgatados.</a:t>
            </a:r>
            <a:br>
              <a:rPr lang="pt-BR" sz="2400" spc="10" dirty="0"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sz="2400" spc="10" dirty="0">
                <a:solidFill>
                  <a:srgbClr val="000000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Estes são os mandamentos que o Senhor ordenou a Moisés, </a:t>
            </a:r>
            <a:r>
              <a:rPr lang="pt-BR" sz="2400" b="1" spc="10" dirty="0">
                <a:solidFill>
                  <a:srgbClr val="000000"/>
                </a:solidFill>
                <a:highlight>
                  <a:srgbClr val="00FFFF"/>
                </a:highlight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 os filhos de Israel</a:t>
            </a:r>
            <a:r>
              <a:rPr lang="pt-BR" sz="2400" spc="10" dirty="0">
                <a:solidFill>
                  <a:srgbClr val="000000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no monte Sinai. </a:t>
            </a:r>
            <a:r>
              <a:rPr lang="pt-BR" sz="4000" b="1" u="sng" dirty="0">
                <a:hlinkClick r:id="rId2"/>
              </a:rPr>
              <a:t>Levítico 27:30-34</a:t>
            </a:r>
            <a:endParaRPr lang="pt-BR" sz="2400" b="1" dirty="0"/>
          </a:p>
        </p:txBody>
      </p:sp>
    </p:spTree>
    <p:extLst>
      <p:ext uri="{BB962C8B-B14F-4D97-AF65-F5344CB8AC3E}">
        <p14:creationId xmlns:p14="http://schemas.microsoft.com/office/powerpoint/2010/main" val="73593741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FA80A148-23AD-4473-89A7-329498D51214}"/>
              </a:ext>
            </a:extLst>
          </p:cNvPr>
          <p:cNvSpPr/>
          <p:nvPr/>
        </p:nvSpPr>
        <p:spPr>
          <a:xfrm>
            <a:off x="1484243" y="0"/>
            <a:ext cx="10455966" cy="69172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Aft>
                <a:spcPts val="1125"/>
              </a:spcAft>
            </a:pPr>
            <a:r>
              <a:rPr lang="pt-BR" sz="3200" b="1" spc="10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OS VERSOS BÍBLICOS QUE NENHUMA IGREJA QUE COBRA DÍZIMO HOJE DESEJA CUMPRIR. MAS POR QUE NÃO? QUANDO O DÍZIMO VIGOROU ATÉ À CRUZ ERA RIGOROSAMENTE SEGUIDO.</a:t>
            </a:r>
          </a:p>
          <a:p>
            <a:pPr algn="just" fontAlgn="base">
              <a:spcAft>
                <a:spcPts val="1125"/>
              </a:spcAft>
            </a:pPr>
            <a:r>
              <a:rPr lang="pt-BR" sz="3200" b="1" spc="10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Ao fim de três anos tirarás </a:t>
            </a:r>
            <a:r>
              <a:rPr lang="pt-BR" sz="3200" b="1" spc="10" dirty="0">
                <a:solidFill>
                  <a:srgbClr val="000000"/>
                </a:solidFill>
                <a:highlight>
                  <a:srgbClr val="00FFFF"/>
                </a:highlight>
                <a:latin typeface="Helvetica" panose="020B0604020202020204" pitchFamily="34" charset="0"/>
                <a:ea typeface="Times New Roman" panose="02020603050405020304" pitchFamily="18" charset="0"/>
              </a:rPr>
              <a:t>todos os dízimos da tua colheita no mesmo ano</a:t>
            </a:r>
            <a:r>
              <a:rPr lang="pt-BR" sz="3200" b="1" spc="10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, e os recolherás dentro das tuas portas</a:t>
            </a:r>
            <a:r>
              <a:rPr lang="pt-BR" sz="3200" spc="10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; </a:t>
            </a:r>
          </a:p>
          <a:p>
            <a:pPr algn="just" fontAlgn="base">
              <a:spcAft>
                <a:spcPts val="1125"/>
              </a:spcAft>
            </a:pPr>
            <a:r>
              <a:rPr lang="pt-BR" sz="3200" spc="10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Então virá o </a:t>
            </a:r>
            <a:r>
              <a:rPr lang="pt-BR" sz="3200" spc="10" dirty="0">
                <a:solidFill>
                  <a:srgbClr val="000000"/>
                </a:solidFill>
                <a:highlight>
                  <a:srgbClr val="FFFF00"/>
                </a:highlight>
                <a:latin typeface="Helvetica" panose="020B0604020202020204" pitchFamily="34" charset="0"/>
                <a:ea typeface="Times New Roman" panose="02020603050405020304" pitchFamily="18" charset="0"/>
              </a:rPr>
              <a:t>levita (pois nem parte nem herança tem contigo),</a:t>
            </a:r>
            <a:r>
              <a:rPr lang="pt-BR" sz="3200" spc="10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e </a:t>
            </a:r>
            <a:r>
              <a:rPr lang="pt-BR" sz="3200" spc="10" dirty="0">
                <a:solidFill>
                  <a:srgbClr val="000000"/>
                </a:solidFill>
                <a:highlight>
                  <a:srgbClr val="00FF00"/>
                </a:highlight>
                <a:latin typeface="Helvetica" panose="020B0604020202020204" pitchFamily="34" charset="0"/>
                <a:ea typeface="Times New Roman" panose="02020603050405020304" pitchFamily="18" charset="0"/>
              </a:rPr>
              <a:t>o estrangeiro</a:t>
            </a:r>
            <a:r>
              <a:rPr lang="pt-BR" sz="3200" spc="10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, e </a:t>
            </a:r>
            <a:r>
              <a:rPr lang="pt-BR" sz="3200" spc="10" dirty="0">
                <a:solidFill>
                  <a:srgbClr val="000000"/>
                </a:solidFill>
                <a:highlight>
                  <a:srgbClr val="00FFFF"/>
                </a:highlight>
                <a:latin typeface="Helvetica" panose="020B0604020202020204" pitchFamily="34" charset="0"/>
                <a:ea typeface="Times New Roman" panose="02020603050405020304" pitchFamily="18" charset="0"/>
              </a:rPr>
              <a:t>o órfão</a:t>
            </a:r>
            <a:r>
              <a:rPr lang="pt-BR" sz="3200" spc="10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, e </a:t>
            </a:r>
            <a:r>
              <a:rPr lang="pt-BR" sz="3200" spc="10" dirty="0">
                <a:solidFill>
                  <a:srgbClr val="000000"/>
                </a:solidFill>
                <a:highlight>
                  <a:srgbClr val="D3D3D3"/>
                </a:highlight>
                <a:latin typeface="Helvetica" panose="020B0604020202020204" pitchFamily="34" charset="0"/>
                <a:ea typeface="Times New Roman" panose="02020603050405020304" pitchFamily="18" charset="0"/>
              </a:rPr>
              <a:t>a viúva</a:t>
            </a:r>
            <a:r>
              <a:rPr lang="pt-BR" sz="3200" spc="10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, que estão dentro das tuas portas, </a:t>
            </a:r>
            <a:r>
              <a:rPr lang="pt-BR" sz="3200" b="1" spc="10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e comerão, e fartar-se-ão</a:t>
            </a:r>
            <a:r>
              <a:rPr lang="pt-BR" sz="3200" spc="10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; para que o Senhor teu Deus te abençoe em toda a obra que as tuas mãos fizerem. </a:t>
            </a:r>
          </a:p>
          <a:p>
            <a:pPr algn="just" fontAlgn="base">
              <a:spcAft>
                <a:spcPts val="1125"/>
              </a:spcAft>
            </a:pPr>
            <a:r>
              <a:rPr lang="pt-BR" sz="3200" u="sng" spc="10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  <a:hlinkClick r:id="rId2"/>
              </a:rPr>
              <a:t>Deuteronômio 14:28,29</a:t>
            </a:r>
            <a:endParaRPr lang="pt-BR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787508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76D9C4CF-4A24-4630-87B2-07BF928C8194}"/>
              </a:ext>
            </a:extLst>
          </p:cNvPr>
          <p:cNvSpPr/>
          <p:nvPr/>
        </p:nvSpPr>
        <p:spPr>
          <a:xfrm>
            <a:off x="1656522" y="-46779"/>
            <a:ext cx="10376451" cy="6899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Aft>
                <a:spcPts val="1125"/>
              </a:spcAft>
            </a:pPr>
            <a:r>
              <a:rPr lang="pt-BR" sz="3200" spc="10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E que as primícias da nossa massa, as nossas ofertas alçadas, o fruto de toda a árvore, o mosto e o azeite, traríamos aos sacerdotes, às </a:t>
            </a:r>
            <a:r>
              <a:rPr lang="pt-BR" sz="3200" b="1" spc="10" dirty="0">
                <a:solidFill>
                  <a:srgbClr val="000000"/>
                </a:solidFill>
                <a:highlight>
                  <a:srgbClr val="FFFF00"/>
                </a:highlight>
                <a:latin typeface="Helvetica" panose="020B0604020202020204" pitchFamily="34" charset="0"/>
                <a:ea typeface="Times New Roman" panose="02020603050405020304" pitchFamily="18" charset="0"/>
              </a:rPr>
              <a:t>câmaras da casa do nosso Deus</a:t>
            </a:r>
            <a:r>
              <a:rPr lang="pt-BR" sz="3200" spc="10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; e os </a:t>
            </a:r>
            <a:r>
              <a:rPr lang="pt-BR" sz="3200" b="1" spc="10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dízimos da nossa terra aos levitas</a:t>
            </a:r>
            <a:r>
              <a:rPr lang="pt-BR" sz="3200" spc="10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; e que </a:t>
            </a:r>
            <a:r>
              <a:rPr lang="pt-BR" sz="3200" b="1" spc="10" dirty="0">
                <a:solidFill>
                  <a:srgbClr val="000000"/>
                </a:solidFill>
                <a:highlight>
                  <a:srgbClr val="00FFFF"/>
                </a:highlight>
                <a:latin typeface="Helvetica" panose="020B0604020202020204" pitchFamily="34" charset="0"/>
                <a:ea typeface="Times New Roman" panose="02020603050405020304" pitchFamily="18" charset="0"/>
              </a:rPr>
              <a:t>os levitas receberiam os dízimos em todas as cidades, da nossa lavoura</a:t>
            </a:r>
            <a:r>
              <a:rPr lang="pt-BR" sz="3200" spc="10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. </a:t>
            </a:r>
            <a:r>
              <a:rPr lang="pt-BR" sz="3200" u="sng" spc="10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  <a:hlinkClick r:id="rId2"/>
              </a:rPr>
              <a:t>Neemias 10:37</a:t>
            </a:r>
            <a:endParaRPr lang="pt-BR" sz="4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fontAlgn="base">
              <a:spcAft>
                <a:spcPts val="1125"/>
              </a:spcAft>
            </a:pPr>
            <a:r>
              <a:rPr lang="pt-BR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algn="just" fontAlgn="base">
              <a:spcAft>
                <a:spcPts val="1125"/>
              </a:spcAft>
            </a:pPr>
            <a:r>
              <a:rPr lang="pt-BR" sz="3200" spc="10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Trazei todos os dízimos </a:t>
            </a:r>
            <a:r>
              <a:rPr lang="pt-BR" sz="3200" b="1" spc="10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à casa do tesouro</a:t>
            </a:r>
            <a:r>
              <a:rPr lang="pt-BR" sz="3200" spc="10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, para que haja </a:t>
            </a:r>
            <a:r>
              <a:rPr lang="pt-BR" sz="3200" spc="10" dirty="0">
                <a:solidFill>
                  <a:srgbClr val="000000"/>
                </a:solidFill>
                <a:highlight>
                  <a:srgbClr val="FFFF00"/>
                </a:highlight>
                <a:latin typeface="Helvetica" panose="020B0604020202020204" pitchFamily="34" charset="0"/>
                <a:ea typeface="Times New Roman" panose="02020603050405020304" pitchFamily="18" charset="0"/>
              </a:rPr>
              <a:t>mantimento na minha casa</a:t>
            </a:r>
            <a:r>
              <a:rPr lang="pt-BR" sz="3200" spc="10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, e depois fazei prova de mim nisto, diz o Senhor dos Exércitos, se eu não vos abrir as janelas do céu, e não derramar sobre vós uma bênção tal até que não haja lugar suficiente para a recolherdes. </a:t>
            </a:r>
            <a:r>
              <a:rPr lang="pt-BR" sz="3200" u="sng" spc="10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  <a:hlinkClick r:id="rId3"/>
              </a:rPr>
              <a:t>Malaquias 3:10</a:t>
            </a:r>
            <a:endParaRPr lang="pt-BR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239717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7E885132-C701-4513-A792-5A979EB7999D}"/>
              </a:ext>
            </a:extLst>
          </p:cNvPr>
          <p:cNvSpPr/>
          <p:nvPr/>
        </p:nvSpPr>
        <p:spPr>
          <a:xfrm>
            <a:off x="1722782" y="0"/>
            <a:ext cx="10336696" cy="6819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Aft>
                <a:spcPts val="1125"/>
              </a:spcAft>
            </a:pPr>
            <a:r>
              <a:rPr lang="pt-BR" sz="3600" spc="10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Ai de vós, escribas e fariseus, hipócritas! pois que </a:t>
            </a:r>
            <a:r>
              <a:rPr lang="pt-BR" sz="3600" b="1" spc="10" dirty="0">
                <a:solidFill>
                  <a:srgbClr val="000000"/>
                </a:solidFill>
                <a:highlight>
                  <a:srgbClr val="FFFF00"/>
                </a:highlight>
                <a:latin typeface="Helvetica" panose="020B0604020202020204" pitchFamily="34" charset="0"/>
                <a:ea typeface="Times New Roman" panose="02020603050405020304" pitchFamily="18" charset="0"/>
              </a:rPr>
              <a:t>dizimais a hortelã, o endro e o cominho</a:t>
            </a:r>
            <a:r>
              <a:rPr lang="pt-BR" sz="3600" spc="10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, e desprezais o mais importante da lei, </a:t>
            </a:r>
            <a:r>
              <a:rPr lang="pt-BR" sz="3600" b="1" spc="10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o juízo, a misericórdia e a fé</a:t>
            </a:r>
            <a:r>
              <a:rPr lang="pt-BR" sz="3600" spc="10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; </a:t>
            </a:r>
            <a:r>
              <a:rPr lang="pt-BR" sz="3600" b="1" spc="10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deveis, porém, fazer estas coisas, e não omitir aquelas</a:t>
            </a:r>
            <a:r>
              <a:rPr lang="pt-BR" sz="3600" spc="10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. Condutores cegos! que coais um mosquito e engolis um camelo. </a:t>
            </a:r>
            <a:r>
              <a:rPr lang="pt-BR" sz="3600" u="sng" spc="10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  <a:hlinkClick r:id="rId2"/>
              </a:rPr>
              <a:t>Mateus 23:23,24</a:t>
            </a:r>
            <a:endParaRPr lang="pt-BR" sz="4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fontAlgn="base">
              <a:spcAft>
                <a:spcPts val="1125"/>
              </a:spcAft>
            </a:pPr>
            <a:r>
              <a:rPr lang="pt-BR" sz="4400" dirty="0">
                <a:solidFill>
                  <a:srgbClr val="00132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Porque um testamento não tem força senão pela morte, visto que nunca tem valor enquanto o testador vive.   Hebreus 9:17. </a:t>
            </a:r>
            <a:endParaRPr lang="pt-BR" sz="4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97923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23D18955-BD21-4DB3-B552-6F468EF9F288}"/>
              </a:ext>
            </a:extLst>
          </p:cNvPr>
          <p:cNvSpPr/>
          <p:nvPr/>
        </p:nvSpPr>
        <p:spPr>
          <a:xfrm>
            <a:off x="1762538" y="-66260"/>
            <a:ext cx="10429462" cy="71327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2100"/>
              </a:spcAft>
            </a:pPr>
            <a:r>
              <a:rPr lang="pt-BR" sz="4400" b="1" i="1" dirty="0">
                <a:solidFill>
                  <a:srgbClr val="000000"/>
                </a:solidFill>
                <a:latin typeface="Lato"/>
                <a:ea typeface="Times New Roman" panose="02020603050405020304" pitchFamily="18" charset="0"/>
              </a:rPr>
              <a:t> “Eu conheço as tuas obras, que nem és frio nem quente; quem dera fosses frio ou quente! Assim, porque és morno, e nem és frio nem quente, vomitar-te-ei da minha boca”. </a:t>
            </a:r>
            <a:r>
              <a:rPr lang="pt-BR" sz="4400" b="1" i="1" dirty="0" err="1">
                <a:solidFill>
                  <a:srgbClr val="000000"/>
                </a:solidFill>
                <a:latin typeface="Lato"/>
                <a:ea typeface="Times New Roman" panose="02020603050405020304" pitchFamily="18" charset="0"/>
              </a:rPr>
              <a:t>Apoc</a:t>
            </a:r>
            <a:r>
              <a:rPr lang="pt-BR" sz="4400" b="1" i="1" dirty="0">
                <a:solidFill>
                  <a:srgbClr val="000000"/>
                </a:solidFill>
                <a:latin typeface="Lato"/>
                <a:ea typeface="Times New Roman" panose="02020603050405020304" pitchFamily="18" charset="0"/>
              </a:rPr>
              <a:t>. 3:15 e 16.</a:t>
            </a:r>
            <a:endParaRPr lang="pt-BR" sz="4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2100"/>
              </a:spcAft>
            </a:pPr>
            <a:r>
              <a:rPr lang="pt-BR" sz="4400" b="1" i="1" dirty="0">
                <a:solidFill>
                  <a:srgbClr val="000000"/>
                </a:solidFill>
                <a:latin typeface="Lato"/>
                <a:ea typeface="Times New Roman" panose="02020603050405020304" pitchFamily="18" charset="0"/>
              </a:rPr>
              <a:t> “Ninguém pode servir a dois senhores; porque ou há de odiar um e amar o outro, ou se dedicará a um e desprezará o outro. Não podeis servir a Deus e a </a:t>
            </a:r>
            <a:r>
              <a:rPr lang="pt-BR" sz="4400" b="1" i="1" dirty="0" err="1">
                <a:solidFill>
                  <a:srgbClr val="000000"/>
                </a:solidFill>
                <a:latin typeface="Lato"/>
                <a:ea typeface="Times New Roman" panose="02020603050405020304" pitchFamily="18" charset="0"/>
              </a:rPr>
              <a:t>Mamom</a:t>
            </a:r>
            <a:r>
              <a:rPr lang="pt-BR" sz="4400" b="1" i="1" dirty="0">
                <a:solidFill>
                  <a:srgbClr val="000000"/>
                </a:solidFill>
                <a:latin typeface="Lato"/>
                <a:ea typeface="Times New Roman" panose="02020603050405020304" pitchFamily="18" charset="0"/>
              </a:rPr>
              <a:t>”. Mateus 6:24.</a:t>
            </a:r>
            <a:endParaRPr lang="pt-BR" sz="4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452696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39DA3C82-13E1-4522-9803-B9E807AC679B}"/>
              </a:ext>
            </a:extLst>
          </p:cNvPr>
          <p:cNvSpPr/>
          <p:nvPr/>
        </p:nvSpPr>
        <p:spPr>
          <a:xfrm>
            <a:off x="1577009" y="-110796"/>
            <a:ext cx="10614991" cy="65351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Aft>
                <a:spcPts val="1125"/>
              </a:spcAft>
            </a:pPr>
            <a:r>
              <a:rPr lang="pt-BR" sz="4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DADIVAR NO NOVO TESTAMENTO</a:t>
            </a:r>
            <a:endParaRPr lang="pt-BR" sz="4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fontAlgn="base">
              <a:spcAft>
                <a:spcPts val="1125"/>
              </a:spcAft>
            </a:pPr>
            <a:r>
              <a:rPr lang="pt-BR" sz="3400" dirty="0">
                <a:solidFill>
                  <a:srgbClr val="00132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Cada um </a:t>
            </a:r>
            <a:r>
              <a:rPr lang="pt-BR" sz="3400" b="1" dirty="0">
                <a:solidFill>
                  <a:srgbClr val="001320"/>
                </a:solidFill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</a:rPr>
              <a:t>contribua segundo propôs no seu coração</a:t>
            </a:r>
            <a:r>
              <a:rPr lang="pt-BR" sz="3400" dirty="0">
                <a:solidFill>
                  <a:srgbClr val="00132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; não com tristeza, nem por constrangimento; porque Deus ama ao que dá com alegria.   II Cor. 9:7.</a:t>
            </a:r>
            <a:endParaRPr lang="pt-BR" sz="3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fontAlgn="base">
              <a:spcAft>
                <a:spcPts val="1125"/>
              </a:spcAft>
            </a:pPr>
            <a:r>
              <a:rPr lang="pt-BR" sz="3400" dirty="0">
                <a:solidFill>
                  <a:srgbClr val="00132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pt-BR" sz="3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fontAlgn="base">
              <a:spcAft>
                <a:spcPts val="1125"/>
              </a:spcAft>
            </a:pPr>
            <a:r>
              <a:rPr lang="pt-BR" sz="3400" spc="10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Então José, cognominado pelos apóstolos Barnabé(que, traduzido, é Filho da consolação), </a:t>
            </a:r>
            <a:r>
              <a:rPr lang="pt-BR" sz="3400" b="1" spc="10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levita</a:t>
            </a:r>
            <a:r>
              <a:rPr lang="pt-BR" sz="3400" spc="10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, natural de Chipre, </a:t>
            </a:r>
            <a:r>
              <a:rPr lang="pt-BR" sz="3400" b="1" spc="10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Possuindo uma herdade</a:t>
            </a:r>
            <a:r>
              <a:rPr lang="pt-BR" sz="3400" spc="10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pt-BR" sz="3400" b="1" spc="10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vendeu-a, e trouxe o preço, e o depositou aos pés dos apóstolos. </a:t>
            </a:r>
          </a:p>
          <a:p>
            <a:pPr algn="just" fontAlgn="base">
              <a:spcAft>
                <a:spcPts val="1125"/>
              </a:spcAft>
            </a:pPr>
            <a:r>
              <a:rPr lang="pt-BR" sz="3200" u="sng" spc="10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  <a:hlinkClick r:id="rId2"/>
              </a:rPr>
              <a:t>Atos 4:36,37</a:t>
            </a:r>
            <a:endParaRPr lang="pt-BR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285610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0B90ABF1-5A3F-4303-9FF9-A7A0DD486C42}"/>
              </a:ext>
            </a:extLst>
          </p:cNvPr>
          <p:cNvSpPr/>
          <p:nvPr/>
        </p:nvSpPr>
        <p:spPr>
          <a:xfrm>
            <a:off x="1669772" y="145668"/>
            <a:ext cx="10522227" cy="6758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Aft>
                <a:spcPts val="1125"/>
              </a:spcAft>
            </a:pPr>
            <a:r>
              <a:rPr lang="pt-BR" sz="4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DADIVAR NO NOVO TESTAMENTO</a:t>
            </a:r>
            <a:endParaRPr lang="pt-BR" sz="4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fontAlgn="base">
              <a:spcAft>
                <a:spcPts val="1125"/>
              </a:spcAft>
            </a:pPr>
            <a:r>
              <a:rPr lang="pt-BR" sz="3200" spc="10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Também, irmãos, vos fazemos conhecer a graça de Deus dada às </a:t>
            </a:r>
            <a:r>
              <a:rPr lang="pt-BR" sz="3200" b="1" spc="10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igrejas da macedônia</a:t>
            </a:r>
            <a:r>
              <a:rPr lang="pt-BR" sz="3200" spc="10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; Como em muita prova de tribulação houve abundância do seu gozo, e como a sua profunda pobreza </a:t>
            </a:r>
            <a:r>
              <a:rPr lang="pt-BR" sz="3200" b="1" spc="10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abundou em riquezas da sua generosidade</a:t>
            </a:r>
            <a:r>
              <a:rPr lang="pt-BR" sz="3200" spc="10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. Porque, segundo o seu poder (o que eu mesmo testifico) e </a:t>
            </a:r>
            <a:r>
              <a:rPr lang="pt-BR" sz="3200" b="1" spc="10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ainda acima do seu poder, deram voluntariamente. </a:t>
            </a:r>
            <a:r>
              <a:rPr lang="pt-BR" sz="3200" spc="10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Pedindo-nos com muitos rogos que aceitássemos a graça e a comunicação deste serviço, que se fazia para com os santos. E não somente fizeram como nós esperávamos, mas </a:t>
            </a:r>
            <a:r>
              <a:rPr lang="pt-BR" sz="3200" b="1" spc="10" dirty="0">
                <a:solidFill>
                  <a:srgbClr val="000000"/>
                </a:solidFill>
                <a:highlight>
                  <a:srgbClr val="FFFF00"/>
                </a:highlight>
                <a:latin typeface="Helvetica" panose="020B0604020202020204" pitchFamily="34" charset="0"/>
                <a:ea typeface="Times New Roman" panose="02020603050405020304" pitchFamily="18" charset="0"/>
              </a:rPr>
              <a:t>a si mesmos se deram primeiramente ao Senhor, e depois a nós, pela vontade de Deus</a:t>
            </a:r>
            <a:r>
              <a:rPr lang="pt-BR" sz="3200" spc="10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. </a:t>
            </a:r>
            <a:r>
              <a:rPr lang="pt-BR" sz="3200" u="sng" spc="10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  <a:hlinkClick r:id="rId2"/>
              </a:rPr>
              <a:t>2 Coríntios 8:1-5</a:t>
            </a:r>
            <a:endParaRPr lang="pt-BR" sz="4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050505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C1D405BB-4236-446E-8FC3-9408203EE083}"/>
              </a:ext>
            </a:extLst>
          </p:cNvPr>
          <p:cNvSpPr/>
          <p:nvPr/>
        </p:nvSpPr>
        <p:spPr>
          <a:xfrm>
            <a:off x="1603513" y="101202"/>
            <a:ext cx="10469217" cy="71994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Aft>
                <a:spcPts val="1125"/>
              </a:spcAft>
            </a:pPr>
            <a:r>
              <a:rPr lang="pt-BR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 IGREJA DE DEUS NUNCA FOI UMA EMPRESA RELIGIOSA</a:t>
            </a:r>
          </a:p>
          <a:p>
            <a:pPr algn="just" fontAlgn="base">
              <a:spcAft>
                <a:spcPts val="1125"/>
              </a:spcAft>
            </a:pPr>
            <a:r>
              <a:rPr lang="pt-BR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“Pois onde dois ou três estiverem reunidos em meu nome, ali </a:t>
            </a:r>
            <a:r>
              <a:rPr lang="pt-BR" sz="480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estou</a:t>
            </a:r>
            <a:r>
              <a:rPr lang="pt-BR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no meio deles”. Mateus 18:20</a:t>
            </a:r>
          </a:p>
          <a:p>
            <a:pPr algn="just" fontAlgn="base">
              <a:spcAft>
                <a:spcPts val="1125"/>
              </a:spcAft>
            </a:pPr>
            <a:endParaRPr lang="pt-BR" sz="4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fontAlgn="base">
              <a:spcAft>
                <a:spcPts val="1125"/>
              </a:spcAft>
            </a:pPr>
            <a:r>
              <a:rPr lang="pt-BR" sz="4000" spc="10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Mas, se tardar, para que saibas como convém andar na casa de Deus, que é </a:t>
            </a:r>
            <a:r>
              <a:rPr lang="pt-BR" sz="4000" b="1" spc="10" dirty="0">
                <a:solidFill>
                  <a:srgbClr val="000000"/>
                </a:solidFill>
                <a:highlight>
                  <a:srgbClr val="FFFF00"/>
                </a:highlight>
                <a:latin typeface="Helvetica" panose="020B0604020202020204" pitchFamily="34" charset="0"/>
                <a:ea typeface="Times New Roman" panose="02020603050405020304" pitchFamily="18" charset="0"/>
              </a:rPr>
              <a:t>a igreja do Deus vivo, a coluna e firmeza da verdade</a:t>
            </a:r>
            <a:r>
              <a:rPr lang="pt-BR" sz="4000" spc="10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. </a:t>
            </a:r>
            <a:r>
              <a:rPr lang="pt-BR" sz="4000" u="sng" spc="10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  <a:hlinkClick r:id="rId2"/>
              </a:rPr>
              <a:t>1 Timóteo 3:15</a:t>
            </a:r>
            <a:r>
              <a:rPr lang="pt-BR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algn="just" fontAlgn="base">
              <a:spcAft>
                <a:spcPts val="1125"/>
              </a:spcAft>
            </a:pPr>
            <a:r>
              <a:rPr lang="pt-BR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algn="just" fontAlgn="base">
              <a:spcAft>
                <a:spcPts val="1125"/>
              </a:spcAft>
            </a:pPr>
            <a:r>
              <a:rPr lang="pt-BR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75446208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5D0BBE17-6161-43BC-86D3-ECD349B72226}"/>
              </a:ext>
            </a:extLst>
          </p:cNvPr>
          <p:cNvSpPr/>
          <p:nvPr/>
        </p:nvSpPr>
        <p:spPr>
          <a:xfrm>
            <a:off x="1537252" y="0"/>
            <a:ext cx="10442713" cy="6927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Aft>
                <a:spcPts val="1125"/>
              </a:spcAft>
            </a:pPr>
            <a:r>
              <a:rPr lang="pt-BR" sz="4400" b="1" dirty="0">
                <a:solidFill>
                  <a:srgbClr val="00132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O QUE VOCÊ ESTÁ ESPERANDO?</a:t>
            </a:r>
          </a:p>
          <a:p>
            <a:pPr algn="just" fontAlgn="base">
              <a:spcAft>
                <a:spcPts val="1125"/>
              </a:spcAft>
            </a:pPr>
            <a:r>
              <a:rPr lang="pt-BR" sz="2800" dirty="0">
                <a:solidFill>
                  <a:srgbClr val="00132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Se alguém vier a mim, e não aborrecer a pai e mãe, a mulher e filhos, a irmãos e irmãs, e ainda também à própria vida, não pode ser meu discípulo.   </a:t>
            </a:r>
            <a:endParaRPr lang="pt-BR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fontAlgn="base">
              <a:spcAft>
                <a:spcPts val="1125"/>
              </a:spcAft>
            </a:pPr>
            <a:r>
              <a:rPr lang="pt-BR" sz="2800" dirty="0">
                <a:solidFill>
                  <a:srgbClr val="00132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Lucas 14:26</a:t>
            </a:r>
            <a:endParaRPr lang="pt-BR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fontAlgn="base">
              <a:spcAft>
                <a:spcPts val="1125"/>
              </a:spcAft>
            </a:pPr>
            <a:r>
              <a:rPr lang="pt-BR" sz="2800" dirty="0">
                <a:solidFill>
                  <a:srgbClr val="00132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pt-BR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fontAlgn="base">
              <a:spcAft>
                <a:spcPts val="1125"/>
              </a:spcAft>
            </a:pPr>
            <a:r>
              <a:rPr lang="pt-BR" sz="2800" dirty="0">
                <a:solidFill>
                  <a:srgbClr val="00132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E todo o que tiver deixado casas, ou irmãos, ou irmãs, ou pai, ou mãe, ou filhos, ou terras, por amor do meu nome, </a:t>
            </a:r>
            <a:r>
              <a:rPr lang="pt-BR" sz="2800" b="1" dirty="0">
                <a:solidFill>
                  <a:srgbClr val="00132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receberá cem vezes tanto, e herdará a vida eterna</a:t>
            </a:r>
            <a:r>
              <a:rPr lang="pt-BR" sz="2800" dirty="0">
                <a:solidFill>
                  <a:srgbClr val="00132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   </a:t>
            </a:r>
            <a:endParaRPr lang="pt-BR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fontAlgn="base">
              <a:spcAft>
                <a:spcPts val="1125"/>
              </a:spcAft>
            </a:pPr>
            <a:r>
              <a:rPr lang="pt-BR" sz="2800" dirty="0">
                <a:solidFill>
                  <a:srgbClr val="00132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Mateus 19:29. </a:t>
            </a:r>
            <a:endParaRPr lang="pt-BR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fontAlgn="base">
              <a:spcAft>
                <a:spcPts val="1125"/>
              </a:spcAft>
            </a:pPr>
            <a:r>
              <a:rPr lang="pt-BR" sz="2800" dirty="0">
                <a:solidFill>
                  <a:srgbClr val="00132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pt-BR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fontAlgn="base">
              <a:spcAft>
                <a:spcPts val="1125"/>
              </a:spcAft>
            </a:pPr>
            <a:r>
              <a:rPr lang="pt-BR" sz="2800" spc="10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Enquanto se diz: </a:t>
            </a:r>
            <a:r>
              <a:rPr lang="pt-BR" sz="2800" spc="10" dirty="0">
                <a:solidFill>
                  <a:srgbClr val="000000"/>
                </a:solidFill>
                <a:highlight>
                  <a:srgbClr val="FFFF00"/>
                </a:highlight>
                <a:latin typeface="Helvetica" panose="020B0604020202020204" pitchFamily="34" charset="0"/>
                <a:ea typeface="Times New Roman" panose="02020603050405020304" pitchFamily="18" charset="0"/>
              </a:rPr>
              <a:t>Hoje</a:t>
            </a:r>
            <a:r>
              <a:rPr lang="pt-BR" sz="2800" spc="10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, se ouvirdes a sua voz, Não endureçais os vossos corações, como na provocação. </a:t>
            </a:r>
            <a:r>
              <a:rPr lang="pt-BR" sz="2800" u="sng" spc="10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  <a:hlinkClick r:id="rId2"/>
              </a:rPr>
              <a:t>Hebreus 3:15</a:t>
            </a:r>
            <a:endParaRPr lang="pt-BR"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393924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78733E98-C8BF-4108-BC54-882BE0902BB0}"/>
              </a:ext>
            </a:extLst>
          </p:cNvPr>
          <p:cNvSpPr/>
          <p:nvPr/>
        </p:nvSpPr>
        <p:spPr>
          <a:xfrm>
            <a:off x="1457739" y="0"/>
            <a:ext cx="10455965" cy="689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5400" b="1" dirty="0">
                <a:latin typeface="Roboto"/>
              </a:rPr>
              <a:t>O SELAMENTO DO POVO DE DEUS </a:t>
            </a:r>
          </a:p>
          <a:p>
            <a:endParaRPr lang="pt-BR" sz="5400" b="1" dirty="0">
              <a:latin typeface="Roboto"/>
            </a:endParaRPr>
          </a:p>
          <a:p>
            <a:r>
              <a:rPr lang="pt-BR" sz="4000" dirty="0">
                <a:latin typeface="Roboto"/>
              </a:rPr>
              <a:t>Então olhei, e diante de mim estava o </a:t>
            </a:r>
            <a:r>
              <a:rPr lang="pt-BR" sz="4000" dirty="0">
                <a:highlight>
                  <a:srgbClr val="FFFF00"/>
                </a:highlight>
                <a:latin typeface="Roboto"/>
              </a:rPr>
              <a:t>Cordeiro</a:t>
            </a:r>
            <a:r>
              <a:rPr lang="pt-BR" sz="4000" dirty="0">
                <a:latin typeface="Roboto"/>
              </a:rPr>
              <a:t>, de pé sobre o monte Sião, e com ele cento e quarenta e quatro mil que traziam escritos na testa </a:t>
            </a:r>
            <a:r>
              <a:rPr lang="pt-BR" sz="4000" dirty="0">
                <a:highlight>
                  <a:srgbClr val="FFFF00"/>
                </a:highlight>
                <a:latin typeface="Roboto"/>
              </a:rPr>
              <a:t>o nome dele </a:t>
            </a:r>
            <a:r>
              <a:rPr lang="pt-BR" sz="4000" dirty="0">
                <a:latin typeface="Roboto"/>
              </a:rPr>
              <a:t>e </a:t>
            </a:r>
            <a:r>
              <a:rPr lang="pt-BR" sz="4000" dirty="0">
                <a:highlight>
                  <a:srgbClr val="00FFFF"/>
                </a:highlight>
                <a:latin typeface="Roboto"/>
              </a:rPr>
              <a:t>o nome de seu Pai</a:t>
            </a:r>
            <a:r>
              <a:rPr lang="pt-BR" sz="4000" dirty="0">
                <a:latin typeface="Roboto"/>
              </a:rPr>
              <a:t>.</a:t>
            </a:r>
            <a:br>
              <a:rPr lang="pt-BR" sz="4000" dirty="0"/>
            </a:br>
            <a:br>
              <a:rPr lang="pt-BR" sz="4000" dirty="0"/>
            </a:br>
            <a:r>
              <a:rPr lang="pt-BR" sz="4000" dirty="0">
                <a:latin typeface="Roboto"/>
                <a:hlinkClick r:id="rId2"/>
              </a:rPr>
              <a:t>Apocalipse 14:1</a:t>
            </a:r>
            <a:endParaRPr lang="pt-BR" sz="4000" dirty="0"/>
          </a:p>
        </p:txBody>
      </p:sp>
    </p:spTree>
    <p:extLst>
      <p:ext uri="{BB962C8B-B14F-4D97-AF65-F5344CB8AC3E}">
        <p14:creationId xmlns:p14="http://schemas.microsoft.com/office/powerpoint/2010/main" val="375592926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259C671B-1B22-4141-A9C0-2E7941FDA7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8" name="Freeform 11">
              <a:extLst>
                <a:ext uri="{FF2B5EF4-FFF2-40B4-BE49-F238E27FC236}">
                  <a16:creationId xmlns:a16="http://schemas.microsoft.com/office/drawing/2014/main" id="{7B2F5A4B-FA0F-4625-82F7-1D3F11281B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9" name="Freeform 12">
              <a:extLst>
                <a:ext uri="{FF2B5EF4-FFF2-40B4-BE49-F238E27FC236}">
                  <a16:creationId xmlns:a16="http://schemas.microsoft.com/office/drawing/2014/main" id="{9ACB0BAE-722F-4C91-8C2A-44EF768E83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" name="Freeform 13">
              <a:extLst>
                <a:ext uri="{FF2B5EF4-FFF2-40B4-BE49-F238E27FC236}">
                  <a16:creationId xmlns:a16="http://schemas.microsoft.com/office/drawing/2014/main" id="{C3AC4D9F-59AC-421A-9FF3-C936CEC439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4">
              <a:extLst>
                <a:ext uri="{FF2B5EF4-FFF2-40B4-BE49-F238E27FC236}">
                  <a16:creationId xmlns:a16="http://schemas.microsoft.com/office/drawing/2014/main" id="{797BCE03-677D-4D65-A4D1-1FD721DD5D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2" name="Freeform 15">
              <a:extLst>
                <a:ext uri="{FF2B5EF4-FFF2-40B4-BE49-F238E27FC236}">
                  <a16:creationId xmlns:a16="http://schemas.microsoft.com/office/drawing/2014/main" id="{D007E5D0-0B4E-4094-988C-9917146C2D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" name="Freeform 16">
              <a:extLst>
                <a:ext uri="{FF2B5EF4-FFF2-40B4-BE49-F238E27FC236}">
                  <a16:creationId xmlns:a16="http://schemas.microsoft.com/office/drawing/2014/main" id="{024DB804-C06B-4A0A-AC43-6BCCB7D760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7">
              <a:extLst>
                <a:ext uri="{FF2B5EF4-FFF2-40B4-BE49-F238E27FC236}">
                  <a16:creationId xmlns:a16="http://schemas.microsoft.com/office/drawing/2014/main" id="{B51DC17A-305E-486E-A527-5E8068E9EF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" name="Freeform 18">
              <a:extLst>
                <a:ext uri="{FF2B5EF4-FFF2-40B4-BE49-F238E27FC236}">
                  <a16:creationId xmlns:a16="http://schemas.microsoft.com/office/drawing/2014/main" id="{B6CCA716-6D46-4523-BF96-FF1B0C5464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" name="Freeform 19">
              <a:extLst>
                <a:ext uri="{FF2B5EF4-FFF2-40B4-BE49-F238E27FC236}">
                  <a16:creationId xmlns:a16="http://schemas.microsoft.com/office/drawing/2014/main" id="{E632B09A-D30C-4268-B28B-ACD6127630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" name="Freeform 20">
              <a:extLst>
                <a:ext uri="{FF2B5EF4-FFF2-40B4-BE49-F238E27FC236}">
                  <a16:creationId xmlns:a16="http://schemas.microsoft.com/office/drawing/2014/main" id="{5FC839A4-228B-4EC0-8AF4-D8E38ECE67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21">
              <a:extLst>
                <a:ext uri="{FF2B5EF4-FFF2-40B4-BE49-F238E27FC236}">
                  <a16:creationId xmlns:a16="http://schemas.microsoft.com/office/drawing/2014/main" id="{A8FFB1A1-5BB5-4551-87CD-F3365E6FE9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22">
              <a:extLst>
                <a:ext uri="{FF2B5EF4-FFF2-40B4-BE49-F238E27FC236}">
                  <a16:creationId xmlns:a16="http://schemas.microsoft.com/office/drawing/2014/main" id="{D05AF173-8E70-41FA-9254-DF9AC3DDA2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D56A4CE-A3F4-4CFF-9A65-C029AC17B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22" name="Freeform 27">
              <a:extLst>
                <a:ext uri="{FF2B5EF4-FFF2-40B4-BE49-F238E27FC236}">
                  <a16:creationId xmlns:a16="http://schemas.microsoft.com/office/drawing/2014/main" id="{DF669161-0B30-4C76-96BF-962027487D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3" name="Freeform 28">
              <a:extLst>
                <a:ext uri="{FF2B5EF4-FFF2-40B4-BE49-F238E27FC236}">
                  <a16:creationId xmlns:a16="http://schemas.microsoft.com/office/drawing/2014/main" id="{A5232353-CF7C-44DD-8BEE-1C8FF54CDD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4" name="Freeform 29">
              <a:extLst>
                <a:ext uri="{FF2B5EF4-FFF2-40B4-BE49-F238E27FC236}">
                  <a16:creationId xmlns:a16="http://schemas.microsoft.com/office/drawing/2014/main" id="{AEA6CAE2-8741-4E88-A632-69C2B2EC58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5" name="Freeform 30">
              <a:extLst>
                <a:ext uri="{FF2B5EF4-FFF2-40B4-BE49-F238E27FC236}">
                  <a16:creationId xmlns:a16="http://schemas.microsoft.com/office/drawing/2014/main" id="{014AC37D-4388-4AE6-9D4D-CCD99A608C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6" name="Freeform 31">
              <a:extLst>
                <a:ext uri="{FF2B5EF4-FFF2-40B4-BE49-F238E27FC236}">
                  <a16:creationId xmlns:a16="http://schemas.microsoft.com/office/drawing/2014/main" id="{7FE084B0-333E-4F7C-83F1-F7D132527D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7" name="Freeform 32">
              <a:extLst>
                <a:ext uri="{FF2B5EF4-FFF2-40B4-BE49-F238E27FC236}">
                  <a16:creationId xmlns:a16="http://schemas.microsoft.com/office/drawing/2014/main" id="{FDCFCB98-2E3A-4227-823C-80489BB284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8" name="Freeform 33">
              <a:extLst>
                <a:ext uri="{FF2B5EF4-FFF2-40B4-BE49-F238E27FC236}">
                  <a16:creationId xmlns:a16="http://schemas.microsoft.com/office/drawing/2014/main" id="{252F94DE-A6A3-4463-BE05-34281F1C87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9" name="Freeform 34">
              <a:extLst>
                <a:ext uri="{FF2B5EF4-FFF2-40B4-BE49-F238E27FC236}">
                  <a16:creationId xmlns:a16="http://schemas.microsoft.com/office/drawing/2014/main" id="{16EA21FA-886F-43CF-9D44-C1342F3055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0" name="Freeform 35">
              <a:extLst>
                <a:ext uri="{FF2B5EF4-FFF2-40B4-BE49-F238E27FC236}">
                  <a16:creationId xmlns:a16="http://schemas.microsoft.com/office/drawing/2014/main" id="{88C821A5-BCF7-47FE-894F-0ADC5FDB28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1" name="Freeform 36">
              <a:extLst>
                <a:ext uri="{FF2B5EF4-FFF2-40B4-BE49-F238E27FC236}">
                  <a16:creationId xmlns:a16="http://schemas.microsoft.com/office/drawing/2014/main" id="{F8337ECE-206A-472E-AFC4-0F230C91E8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37">
              <a:extLst>
                <a:ext uri="{FF2B5EF4-FFF2-40B4-BE49-F238E27FC236}">
                  <a16:creationId xmlns:a16="http://schemas.microsoft.com/office/drawing/2014/main" id="{90BB2EC4-D043-4B43-87E7-723A787EE8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38">
              <a:extLst>
                <a:ext uri="{FF2B5EF4-FFF2-40B4-BE49-F238E27FC236}">
                  <a16:creationId xmlns:a16="http://schemas.microsoft.com/office/drawing/2014/main" id="{04013015-AF71-47BC-BE4D-ED9EFA24FF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71B30B18-D920-4E3E-B931-1F310244C1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7" name="Freeform 11">
            <a:extLst>
              <a:ext uri="{FF2B5EF4-FFF2-40B4-BE49-F238E27FC236}">
                <a16:creationId xmlns:a16="http://schemas.microsoft.com/office/drawing/2014/main" id="{C70EF50A-66E6-460A-8AF9-47A10D0D99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01520B72-94C4-4ABB-AC64-A3382705BE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565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9A64CBFD-D6E8-4E6A-8F66-1948BED331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0B827C12-7380-43DE-95A2-02761FE75F3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467" y="988991"/>
            <a:ext cx="10905066" cy="488001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9908614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95224228-CEFC-487B-8D6C-FA7320715545}"/>
              </a:ext>
            </a:extLst>
          </p:cNvPr>
          <p:cNvSpPr/>
          <p:nvPr/>
        </p:nvSpPr>
        <p:spPr>
          <a:xfrm>
            <a:off x="1739705" y="0"/>
            <a:ext cx="10346278" cy="65205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3600" dirty="0"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Deus possui uma Igreja</a:t>
            </a:r>
            <a:r>
              <a:rPr lang="pt-BR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Não é uma grande catedral, </a:t>
            </a:r>
            <a:r>
              <a:rPr lang="pt-BR" sz="3600" dirty="0">
                <a:highlight>
                  <a:srgbClr val="00FFFF"/>
                </a:highligh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nem uma igreja oficialmente estabelecida</a:t>
            </a:r>
            <a:r>
              <a:rPr lang="pt-BR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pt-BR" sz="3600" dirty="0">
                <a:highlight>
                  <a:srgbClr val="C0C0C0"/>
                </a:highligh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nem as diversas denominações</a:t>
            </a:r>
            <a:r>
              <a:rPr lang="pt-BR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pt-BR" sz="3600" dirty="0">
                <a:highlight>
                  <a:srgbClr val="00FF00"/>
                </a:highligh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mas, sim, o povo que </a:t>
            </a:r>
            <a:r>
              <a:rPr lang="pt-BR" sz="3600" dirty="0"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ama</a:t>
            </a:r>
            <a:r>
              <a:rPr lang="pt-BR" sz="3600" dirty="0">
                <a:highlight>
                  <a:srgbClr val="00FF00"/>
                </a:highligh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Deus e </a:t>
            </a:r>
            <a:r>
              <a:rPr lang="pt-BR" sz="3600" dirty="0"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guarda</a:t>
            </a:r>
            <a:r>
              <a:rPr lang="pt-BR" sz="3600" dirty="0">
                <a:highlight>
                  <a:srgbClr val="00FF00"/>
                </a:highligh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seus mandamentos</a:t>
            </a:r>
            <a:r>
              <a:rPr lang="pt-BR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Porque onde estão dois ou três reunidos em meu nome, ali estou no meio deles (Mateus 18:20). Ainda que Cristo esteja entre poucos humildes, </a:t>
            </a:r>
            <a:r>
              <a:rPr lang="pt-BR" sz="3600" dirty="0"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esta é sua igreja, pois somente a presença do Alto e Sublime que habita a eternidade pode constituir uma Igreja</a:t>
            </a:r>
            <a:r>
              <a:rPr lang="pt-BR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”. </a:t>
            </a:r>
            <a:r>
              <a:rPr lang="pt-BR" sz="3200" dirty="0">
                <a:solidFill>
                  <a:srgbClr val="050505"/>
                </a:solidFill>
                <a:latin typeface="Segoe UI Historic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(Olhando para o Alto, 28 de outubro, 1982, página 309)</a:t>
            </a:r>
            <a:endParaRPr lang="pt-BR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899265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DFB1DEEA-0CDC-480E-9E32-4AE3BBB0936A}"/>
              </a:ext>
            </a:extLst>
          </p:cNvPr>
          <p:cNvSpPr/>
          <p:nvPr/>
        </p:nvSpPr>
        <p:spPr>
          <a:xfrm>
            <a:off x="1749286" y="182116"/>
            <a:ext cx="10296939" cy="58516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4400" dirty="0">
                <a:solidFill>
                  <a:srgbClr val="050505"/>
                </a:solidFill>
                <a:latin typeface="Segoe UI Historic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“Permanecer em defesa da verdade e justiça quando a MAIORIA nos abandona, ferir as batalhas do Senhor quando são POUCOS os campeões — essa será nossa PROVA. Naquele tempo devemos tirar calor da frieza dos outros, coragem de sua covardia, e lealdade de sua traição”. — T. S, 2:31.</a:t>
            </a:r>
            <a:endParaRPr lang="pt-BR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589991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44">
            <a:extLst>
              <a:ext uri="{FF2B5EF4-FFF2-40B4-BE49-F238E27FC236}">
                <a16:creationId xmlns:a16="http://schemas.microsoft.com/office/drawing/2014/main" id="{58DF5B7A-7785-49C6-B4EB-252FF28C21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46" name="Freeform 11">
              <a:extLst>
                <a:ext uri="{FF2B5EF4-FFF2-40B4-BE49-F238E27FC236}">
                  <a16:creationId xmlns:a16="http://schemas.microsoft.com/office/drawing/2014/main" id="{78BD0529-90E2-47B4-8D13-CEE11A1541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12">
              <a:extLst>
                <a:ext uri="{FF2B5EF4-FFF2-40B4-BE49-F238E27FC236}">
                  <a16:creationId xmlns:a16="http://schemas.microsoft.com/office/drawing/2014/main" id="{AE127430-162B-43FD-A02F-6E8AD8FD95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13">
              <a:extLst>
                <a:ext uri="{FF2B5EF4-FFF2-40B4-BE49-F238E27FC236}">
                  <a16:creationId xmlns:a16="http://schemas.microsoft.com/office/drawing/2014/main" id="{7A6023CB-BCF4-4A3C-B04B-EFF6779217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9" name="Freeform 14">
              <a:extLst>
                <a:ext uri="{FF2B5EF4-FFF2-40B4-BE49-F238E27FC236}">
                  <a16:creationId xmlns:a16="http://schemas.microsoft.com/office/drawing/2014/main" id="{98B0FCF0-0865-45E1-977A-5BFDD0EFCA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0" name="Freeform 15">
              <a:extLst>
                <a:ext uri="{FF2B5EF4-FFF2-40B4-BE49-F238E27FC236}">
                  <a16:creationId xmlns:a16="http://schemas.microsoft.com/office/drawing/2014/main" id="{C1FF2792-ADB4-44D2-B7EF-6E3503725D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1" name="Freeform 16">
              <a:extLst>
                <a:ext uri="{FF2B5EF4-FFF2-40B4-BE49-F238E27FC236}">
                  <a16:creationId xmlns:a16="http://schemas.microsoft.com/office/drawing/2014/main" id="{B7B0F0A2-D4CD-4EA5-96E9-9E282F25CD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2" name="Freeform 17">
              <a:extLst>
                <a:ext uri="{FF2B5EF4-FFF2-40B4-BE49-F238E27FC236}">
                  <a16:creationId xmlns:a16="http://schemas.microsoft.com/office/drawing/2014/main" id="{FBBC4912-27C6-4C5E-9C40-AE9B6644E5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3" name="Freeform 18">
              <a:extLst>
                <a:ext uri="{FF2B5EF4-FFF2-40B4-BE49-F238E27FC236}">
                  <a16:creationId xmlns:a16="http://schemas.microsoft.com/office/drawing/2014/main" id="{127E474D-BE64-49E8-8C82-691642D0BC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4" name="Freeform 19">
              <a:extLst>
                <a:ext uri="{FF2B5EF4-FFF2-40B4-BE49-F238E27FC236}">
                  <a16:creationId xmlns:a16="http://schemas.microsoft.com/office/drawing/2014/main" id="{A385E451-43CB-441B-83EE-28ACB6BCBC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5" name="Freeform 20">
              <a:extLst>
                <a:ext uri="{FF2B5EF4-FFF2-40B4-BE49-F238E27FC236}">
                  <a16:creationId xmlns:a16="http://schemas.microsoft.com/office/drawing/2014/main" id="{5BF91B89-051C-49D8-9029-83A1F52B0E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6" name="Freeform 21">
              <a:extLst>
                <a:ext uri="{FF2B5EF4-FFF2-40B4-BE49-F238E27FC236}">
                  <a16:creationId xmlns:a16="http://schemas.microsoft.com/office/drawing/2014/main" id="{42329880-D64F-4074-ABE4-348FDC7FB1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7" name="Freeform 22">
              <a:extLst>
                <a:ext uri="{FF2B5EF4-FFF2-40B4-BE49-F238E27FC236}">
                  <a16:creationId xmlns:a16="http://schemas.microsoft.com/office/drawing/2014/main" id="{2FAD4595-5B16-442B-A756-924FB136A5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9F9B151E-1B34-4FA6-A53D-B92F787D9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60" name="Freeform 27">
              <a:extLst>
                <a:ext uri="{FF2B5EF4-FFF2-40B4-BE49-F238E27FC236}">
                  <a16:creationId xmlns:a16="http://schemas.microsoft.com/office/drawing/2014/main" id="{617ED8F6-0AA2-4080-ADCB-6C7CE17598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28">
              <a:extLst>
                <a:ext uri="{FF2B5EF4-FFF2-40B4-BE49-F238E27FC236}">
                  <a16:creationId xmlns:a16="http://schemas.microsoft.com/office/drawing/2014/main" id="{76F017FD-AF02-4E22-A564-5DCC93F536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2" name="Freeform 29">
              <a:extLst>
                <a:ext uri="{FF2B5EF4-FFF2-40B4-BE49-F238E27FC236}">
                  <a16:creationId xmlns:a16="http://schemas.microsoft.com/office/drawing/2014/main" id="{61F8A187-FAA8-4625-AC70-EE2C7499D5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3" name="Freeform 30">
              <a:extLst>
                <a:ext uri="{FF2B5EF4-FFF2-40B4-BE49-F238E27FC236}">
                  <a16:creationId xmlns:a16="http://schemas.microsoft.com/office/drawing/2014/main" id="{6D431C21-669A-42BC-A2DF-9092CA729B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4" name="Freeform 31">
              <a:extLst>
                <a:ext uri="{FF2B5EF4-FFF2-40B4-BE49-F238E27FC236}">
                  <a16:creationId xmlns:a16="http://schemas.microsoft.com/office/drawing/2014/main" id="{D143DDDF-3A80-4C43-BBCF-8EC1280102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5" name="Freeform 32">
              <a:extLst>
                <a:ext uri="{FF2B5EF4-FFF2-40B4-BE49-F238E27FC236}">
                  <a16:creationId xmlns:a16="http://schemas.microsoft.com/office/drawing/2014/main" id="{313BFF88-4BDD-4CC4-A514-C7D6557791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6" name="Freeform 33">
              <a:extLst>
                <a:ext uri="{FF2B5EF4-FFF2-40B4-BE49-F238E27FC236}">
                  <a16:creationId xmlns:a16="http://schemas.microsoft.com/office/drawing/2014/main" id="{BA235B4A-F8AD-4C1E-9074-3562538136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7" name="Freeform 34">
              <a:extLst>
                <a:ext uri="{FF2B5EF4-FFF2-40B4-BE49-F238E27FC236}">
                  <a16:creationId xmlns:a16="http://schemas.microsoft.com/office/drawing/2014/main" id="{281D9204-5CB0-44D1-B01F-5FFF6BDB28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8" name="Freeform 35">
              <a:extLst>
                <a:ext uri="{FF2B5EF4-FFF2-40B4-BE49-F238E27FC236}">
                  <a16:creationId xmlns:a16="http://schemas.microsoft.com/office/drawing/2014/main" id="{4DD213C5-5C2A-403A-AAEF-E495E64AEB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9" name="Freeform 36">
              <a:extLst>
                <a:ext uri="{FF2B5EF4-FFF2-40B4-BE49-F238E27FC236}">
                  <a16:creationId xmlns:a16="http://schemas.microsoft.com/office/drawing/2014/main" id="{3D07FF46-5E32-4BEE-B85D-107AD341D4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0" name="Freeform 37">
              <a:extLst>
                <a:ext uri="{FF2B5EF4-FFF2-40B4-BE49-F238E27FC236}">
                  <a16:creationId xmlns:a16="http://schemas.microsoft.com/office/drawing/2014/main" id="{4E5AE900-6815-4A65-9A96-CA280B3A8D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1" name="Freeform 38">
              <a:extLst>
                <a:ext uri="{FF2B5EF4-FFF2-40B4-BE49-F238E27FC236}">
                  <a16:creationId xmlns:a16="http://schemas.microsoft.com/office/drawing/2014/main" id="{45EA57FC-ADA4-45DD-98E7-B0615C5306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3" name="Rectangle 72">
            <a:extLst>
              <a:ext uri="{FF2B5EF4-FFF2-40B4-BE49-F238E27FC236}">
                <a16:creationId xmlns:a16="http://schemas.microsoft.com/office/drawing/2014/main" id="{9FFA7C60-EEB5-45DC-B964-20A76F776E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5" name="Freeform 11">
            <a:extLst>
              <a:ext uri="{FF2B5EF4-FFF2-40B4-BE49-F238E27FC236}">
                <a16:creationId xmlns:a16="http://schemas.microsoft.com/office/drawing/2014/main" id="{7D84F46B-82DB-461C-88AC-F6C66B593E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pic>
        <p:nvPicPr>
          <p:cNvPr id="5" name="Imagem 4" descr="Uma imagem contendo Linha do tempo&#10;&#10;Descrição gerada automaticamente">
            <a:extLst>
              <a:ext uri="{FF2B5EF4-FFF2-40B4-BE49-F238E27FC236}">
                <a16:creationId xmlns:a16="http://schemas.microsoft.com/office/drawing/2014/main" id="{D10E077A-105B-4004-A526-D8C538E72C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341" b="4659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88115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5893F351-CC97-43D2-B44A-E9269F0886B9}"/>
              </a:ext>
            </a:extLst>
          </p:cNvPr>
          <p:cNvSpPr/>
          <p:nvPr/>
        </p:nvSpPr>
        <p:spPr>
          <a:xfrm>
            <a:off x="887896" y="2616886"/>
            <a:ext cx="10893287" cy="31182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pt-BR" sz="6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0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Paulo Augusto da Costa Pinto</a:t>
            </a:r>
            <a:endParaRPr lang="pt-BR" sz="2000" b="1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600" b="1" dirty="0">
                <a:hlinkClick r:id="rId2"/>
              </a:rPr>
              <a:t>http://buscatextual.cnpq.br/buscatextual/visualizacv.do?metodo=apresentar&amp;id=K4783064D7</a:t>
            </a:r>
            <a:r>
              <a:rPr lang="pt-BR" sz="1600" b="1" dirty="0"/>
              <a:t> </a:t>
            </a:r>
            <a:endParaRPr lang="pt-BR" sz="1600" b="1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6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0DCA8AB7-8CA3-4FAA-AB54-F7E173215E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5970" y="558006"/>
            <a:ext cx="2335213" cy="1925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77DA3B6B-99A8-4E95-83C2-3FA7BDA193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2687" y="0"/>
            <a:ext cx="2206625" cy="304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5">
            <a:extLst>
              <a:ext uri="{FF2B5EF4-FFF2-40B4-BE49-F238E27FC236}">
                <a16:creationId xmlns:a16="http://schemas.microsoft.com/office/drawing/2014/main" id="{16BBAD2E-C718-4B7E-97AD-FE7FB4F164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135" y="202546"/>
            <a:ext cx="1839913" cy="1839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" name="Picture 8" descr="Foto do perfil">
            <a:extLst>
              <a:ext uri="{FF2B5EF4-FFF2-40B4-BE49-F238E27FC236}">
                <a16:creationId xmlns:a16="http://schemas.microsoft.com/office/drawing/2014/main" id="{AB6CDCE3-4971-4894-92BF-D528397318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8070" y="4926041"/>
            <a:ext cx="1839912" cy="183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0" descr="Ao Deus Único">
            <a:extLst>
              <a:ext uri="{FF2B5EF4-FFF2-40B4-BE49-F238E27FC236}">
                <a16:creationId xmlns:a16="http://schemas.microsoft.com/office/drawing/2014/main" id="{DD8669F2-604C-4B61-92FB-6296FF3B09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7342" y="4870646"/>
            <a:ext cx="3478212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794BB6BB-C839-43FE-A988-9388A571B46D}"/>
              </a:ext>
            </a:extLst>
          </p:cNvPr>
          <p:cNvSpPr txBox="1"/>
          <p:nvPr/>
        </p:nvSpPr>
        <p:spPr>
          <a:xfrm>
            <a:off x="3810448" y="6390401"/>
            <a:ext cx="6096000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8"/>
              </a:rPr>
              <a:t>http://aoDeusunico.com.br</a:t>
            </a:r>
            <a:r>
              <a:rPr lang="pt-BR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4AC4052C-06B7-4928-BB8C-C866F55A9513}"/>
              </a:ext>
            </a:extLst>
          </p:cNvPr>
          <p:cNvSpPr txBox="1"/>
          <p:nvPr/>
        </p:nvSpPr>
        <p:spPr>
          <a:xfrm>
            <a:off x="6858448" y="6021850"/>
            <a:ext cx="478710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dirty="0">
                <a:hlinkClick r:id="rId9"/>
              </a:rPr>
              <a:t>https://www.youtube.com/channel/UCWux3RGf4BwBtW86mFhFlSg/videos</a:t>
            </a:r>
            <a:r>
              <a:rPr lang="pt-BR" b="1" dirty="0"/>
              <a:t>? 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D42F3180-A2B1-4675-A948-C209C8DB49FE}"/>
              </a:ext>
            </a:extLst>
          </p:cNvPr>
          <p:cNvSpPr txBox="1"/>
          <p:nvPr/>
        </p:nvSpPr>
        <p:spPr>
          <a:xfrm>
            <a:off x="7724600" y="2531645"/>
            <a:ext cx="437463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b="1" dirty="0">
                <a:hlinkClick r:id="rId10"/>
              </a:rPr>
              <a:t>https://www.youtube.com/channel/UC8BWdATBR1ADkRDa9xot1Rw?app=desktop</a:t>
            </a:r>
            <a:r>
              <a:rPr lang="pt-BR" sz="1400" b="1" dirty="0"/>
              <a:t> 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EF1C01A8-8EB2-4295-8A4C-4560AAEACCAA}"/>
              </a:ext>
            </a:extLst>
          </p:cNvPr>
          <p:cNvSpPr txBox="1"/>
          <p:nvPr/>
        </p:nvSpPr>
        <p:spPr>
          <a:xfrm>
            <a:off x="3763617" y="2910739"/>
            <a:ext cx="396240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dirty="0">
                <a:hlinkClick r:id="rId11"/>
              </a:rPr>
              <a:t>https://www.adoradoresunitarianos.com.br/quem-somos/</a:t>
            </a:r>
            <a:r>
              <a:rPr lang="pt-BR" b="1" dirty="0"/>
              <a:t>  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E85521A2-EF7E-40E8-BC4F-6BB2DAA16531}"/>
              </a:ext>
            </a:extLst>
          </p:cNvPr>
          <p:cNvSpPr txBox="1"/>
          <p:nvPr/>
        </p:nvSpPr>
        <p:spPr>
          <a:xfrm>
            <a:off x="238539" y="1960816"/>
            <a:ext cx="250749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b="1" dirty="0">
                <a:hlinkClick r:id="rId12"/>
              </a:rPr>
              <a:t>http://aodeusunico.com.br/?s=trombeta+unitarista</a:t>
            </a:r>
            <a:r>
              <a:rPr lang="pt-BR" sz="14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746621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94C87F0C-F878-47D5-9BB0-7E1BE4C12288}"/>
              </a:ext>
            </a:extLst>
          </p:cNvPr>
          <p:cNvSpPr/>
          <p:nvPr/>
        </p:nvSpPr>
        <p:spPr>
          <a:xfrm>
            <a:off x="1630018" y="119268"/>
            <a:ext cx="10561982" cy="670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2100"/>
              </a:spcAft>
            </a:pPr>
            <a:r>
              <a:rPr lang="pt-BR" sz="3000" b="1" spc="10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DEUS SEMPRE TEVE UM POVO REMANESCENTE</a:t>
            </a:r>
            <a:endParaRPr lang="pt-BR" sz="3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2100"/>
              </a:spcAft>
            </a:pPr>
            <a:r>
              <a:rPr lang="pt-BR" sz="3000" spc="10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E porei inimizade entre ti e a mulher, e entre a tua semente e a sua semente; esta te ferirá a cabeça, e tu lhe ferirás o calcanhar. </a:t>
            </a:r>
            <a:r>
              <a:rPr lang="pt-BR" sz="3000" u="sng" spc="10" dirty="0">
                <a:solidFill>
                  <a:srgbClr val="0563C1"/>
                </a:solidFill>
                <a:latin typeface="Helvetica" panose="020B0604020202020204" pitchFamily="34" charset="0"/>
                <a:ea typeface="Times New Roman" panose="02020603050405020304" pitchFamily="18" charset="0"/>
                <a:hlinkClick r:id="rId2"/>
              </a:rPr>
              <a:t>Gênesis 3:15</a:t>
            </a:r>
            <a:endParaRPr lang="pt-BR" sz="3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2100"/>
              </a:spcAft>
            </a:pPr>
            <a:r>
              <a:rPr lang="pt-BR" sz="3000" spc="10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E a Sete também nasceu um filho; e chamou o seu nome </a:t>
            </a:r>
            <a:r>
              <a:rPr lang="pt-BR" sz="3000" b="1" spc="10" dirty="0" err="1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Enos</a:t>
            </a:r>
            <a:r>
              <a:rPr lang="pt-BR" sz="3000" spc="10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; </a:t>
            </a:r>
            <a:r>
              <a:rPr lang="pt-BR" sz="3000" b="1" spc="10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então se começou a invocar o nome do Senhor</a:t>
            </a:r>
            <a:r>
              <a:rPr lang="pt-BR" sz="3000" spc="10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. </a:t>
            </a:r>
            <a:r>
              <a:rPr lang="pt-BR" sz="3000" u="sng" spc="10" dirty="0">
                <a:solidFill>
                  <a:srgbClr val="0563C1"/>
                </a:solidFill>
                <a:latin typeface="Helvetica" panose="020B0604020202020204" pitchFamily="34" charset="0"/>
                <a:ea typeface="Times New Roman" panose="02020603050405020304" pitchFamily="18" charset="0"/>
                <a:hlinkClick r:id="rId3"/>
              </a:rPr>
              <a:t>Gênesis 4:26</a:t>
            </a:r>
            <a:endParaRPr lang="pt-BR" sz="3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2100"/>
              </a:spcAft>
            </a:pPr>
            <a:r>
              <a:rPr lang="pt-BR" sz="3000" spc="10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E abençoou Deus a </a:t>
            </a:r>
            <a:r>
              <a:rPr lang="pt-BR" sz="3000" b="1" spc="10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Noé e a seus filhos</a:t>
            </a:r>
            <a:r>
              <a:rPr lang="pt-BR" sz="3000" spc="10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, e disse-lhes: Frutificai e multiplicai-vos e enchei a terra. </a:t>
            </a:r>
            <a:r>
              <a:rPr lang="pt-BR" sz="3000" u="sng" spc="10" dirty="0">
                <a:solidFill>
                  <a:srgbClr val="0563C1"/>
                </a:solidFill>
                <a:latin typeface="Helvetica" panose="020B0604020202020204" pitchFamily="34" charset="0"/>
                <a:ea typeface="Times New Roman" panose="02020603050405020304" pitchFamily="18" charset="0"/>
                <a:hlinkClick r:id="rId4"/>
              </a:rPr>
              <a:t>Gênesis 9:1</a:t>
            </a:r>
            <a:endParaRPr lang="pt-BR" sz="3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2100"/>
              </a:spcAft>
            </a:pPr>
            <a:r>
              <a:rPr lang="pt-BR" sz="3000" spc="10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Também deixei ficar em Israel </a:t>
            </a:r>
            <a:r>
              <a:rPr lang="pt-BR" sz="3000" b="1" spc="10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sete mil</a:t>
            </a:r>
            <a:r>
              <a:rPr lang="pt-BR" sz="3000" spc="10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: todos os joelhos que não se dobraram a Baal, e toda a boca que não o beijou. </a:t>
            </a:r>
            <a:r>
              <a:rPr lang="pt-BR" sz="3000" u="sng" spc="10" dirty="0">
                <a:solidFill>
                  <a:srgbClr val="0563C1"/>
                </a:solidFill>
                <a:latin typeface="Helvetica" panose="020B0604020202020204" pitchFamily="34" charset="0"/>
                <a:ea typeface="Times New Roman" panose="02020603050405020304" pitchFamily="18" charset="0"/>
                <a:hlinkClick r:id="rId5"/>
              </a:rPr>
              <a:t>1 Reis 19:18</a:t>
            </a:r>
            <a:endParaRPr lang="pt-BR" sz="3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72108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BB5A01C3-3B07-4FBF-AD90-E0C71B00EC7C}"/>
              </a:ext>
            </a:extLst>
          </p:cNvPr>
          <p:cNvSpPr/>
          <p:nvPr/>
        </p:nvSpPr>
        <p:spPr>
          <a:xfrm>
            <a:off x="1537252" y="0"/>
            <a:ext cx="10654748" cy="60401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2100"/>
              </a:spcAft>
            </a:pPr>
            <a:r>
              <a:rPr lang="pt-BR" sz="3200" b="1" i="1" dirty="0">
                <a:solidFill>
                  <a:srgbClr val="000000"/>
                </a:solidFill>
                <a:latin typeface="Lato"/>
                <a:ea typeface="Times New Roman" panose="02020603050405020304" pitchFamily="18" charset="0"/>
              </a:rPr>
              <a:t>Um pouco sobre a minha experiência com Cristo.</a:t>
            </a:r>
            <a:endParaRPr lang="pt-BR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2100"/>
              </a:spcAft>
            </a:pPr>
            <a:r>
              <a:rPr lang="pt-BR" b="1" i="1" dirty="0">
                <a:solidFill>
                  <a:srgbClr val="000000"/>
                </a:solidFill>
                <a:latin typeface="Lato"/>
                <a:ea typeface="Times New Roman" panose="02020603050405020304" pitchFamily="18" charset="0"/>
              </a:rPr>
              <a:t>28.12.1963.</a:t>
            </a:r>
            <a:endParaRPr lang="pt-BR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2100"/>
              </a:spcAft>
            </a:pPr>
            <a:r>
              <a:rPr lang="pt-BR" b="1" i="1" dirty="0">
                <a:solidFill>
                  <a:srgbClr val="000000"/>
                </a:solidFill>
                <a:latin typeface="Lato"/>
                <a:ea typeface="Times New Roman" panose="02020603050405020304" pitchFamily="18" charset="0"/>
              </a:rPr>
              <a:t>Anos 2000</a:t>
            </a:r>
            <a:endParaRPr lang="pt-BR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2100"/>
              </a:spcAft>
            </a:pPr>
            <a:r>
              <a:rPr lang="pt-BR" b="1" u="sng" dirty="0">
                <a:solidFill>
                  <a:srgbClr val="0563C1"/>
                </a:solidFill>
                <a:latin typeface="Lato"/>
                <a:ea typeface="Times New Roman" panose="02020603050405020304" pitchFamily="18" charset="0"/>
                <a:hlinkClick r:id="rId2"/>
              </a:rPr>
              <a:t>https://aodeusunico.com.br/pastor-da-iasd-e-excluido-por-discordar-das-mudancas-do-adventismo/</a:t>
            </a:r>
            <a:r>
              <a:rPr lang="pt-BR" b="1" i="1" dirty="0">
                <a:solidFill>
                  <a:srgbClr val="000000"/>
                </a:solidFill>
                <a:latin typeface="Lato"/>
                <a:ea typeface="Times New Roman" panose="02020603050405020304" pitchFamily="18" charset="0"/>
              </a:rPr>
              <a:t> </a:t>
            </a:r>
            <a:endParaRPr lang="pt-BR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2100"/>
              </a:spcAft>
            </a:pPr>
            <a:r>
              <a:rPr lang="pt-BR" b="1" u="sng" dirty="0">
                <a:solidFill>
                  <a:srgbClr val="0563C1"/>
                </a:solidFill>
                <a:latin typeface="Lato"/>
                <a:ea typeface="Times New Roman" panose="02020603050405020304" pitchFamily="18" charset="0"/>
                <a:hlinkClick r:id="rId3"/>
              </a:rPr>
              <a:t>http://www.adventistas.com/marco2004/osvair_munhoz2.htm</a:t>
            </a:r>
            <a:r>
              <a:rPr lang="pt-BR" b="1" i="1" dirty="0">
                <a:solidFill>
                  <a:srgbClr val="000000"/>
                </a:solidFill>
                <a:latin typeface="Lato"/>
                <a:ea typeface="Times New Roman" panose="02020603050405020304" pitchFamily="18" charset="0"/>
              </a:rPr>
              <a:t> </a:t>
            </a:r>
            <a:endParaRPr lang="pt-BR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2100"/>
              </a:spcAft>
            </a:pPr>
            <a:r>
              <a:rPr lang="pt-BR" sz="4000" b="1" u="sng" dirty="0">
                <a:solidFill>
                  <a:srgbClr val="0563C1"/>
                </a:solidFill>
                <a:latin typeface="Playfair Display"/>
                <a:ea typeface="Times New Roman" panose="02020603050405020304" pitchFamily="18" charset="0"/>
                <a:hlinkClick r:id="rId4"/>
              </a:rPr>
              <a:t>http://arquivoxiasd.com/</a:t>
            </a:r>
            <a:r>
              <a:rPr lang="pt-BR" sz="4000" b="1" u="sng" dirty="0">
                <a:solidFill>
                  <a:srgbClr val="161616"/>
                </a:solidFill>
                <a:latin typeface="Playfair Display"/>
                <a:ea typeface="Times New Roman" panose="02020603050405020304" pitchFamily="18" charset="0"/>
              </a:rPr>
              <a:t> </a:t>
            </a:r>
            <a:endParaRPr lang="pt-BR" sz="36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2100"/>
              </a:spcAft>
            </a:pPr>
            <a:r>
              <a:rPr lang="pt-BR" sz="2000" b="1" u="sng" dirty="0">
                <a:solidFill>
                  <a:srgbClr val="161616"/>
                </a:solidFill>
                <a:latin typeface="Playfair Display"/>
                <a:ea typeface="Times New Roman" panose="02020603050405020304" pitchFamily="18" charset="0"/>
              </a:rPr>
              <a:t>Sumário</a:t>
            </a:r>
            <a:endParaRPr lang="pt-B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pt-BR" sz="2000" b="1" u="sng" dirty="0">
                <a:solidFill>
                  <a:srgbClr val="0563C1"/>
                </a:solidFill>
                <a:latin typeface="Playfair Display"/>
                <a:ea typeface="Times New Roman" panose="02020603050405020304" pitchFamily="18" charset="0"/>
                <a:hlinkClick r:id="rId5"/>
              </a:rPr>
              <a:t>Parte 1 - A Fonte das Informações</a:t>
            </a:r>
            <a:endParaRPr lang="pt-B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pt-BR" sz="2000" b="1" u="sng" dirty="0">
                <a:solidFill>
                  <a:srgbClr val="0563C1"/>
                </a:solidFill>
                <a:latin typeface="Playfair Display"/>
                <a:ea typeface="Times New Roman" panose="02020603050405020304" pitchFamily="18" charset="0"/>
                <a:hlinkClick r:id="rId6"/>
              </a:rPr>
              <a:t>1) A Biblioteca</a:t>
            </a:r>
            <a:endParaRPr lang="pt-B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pt-BR" sz="2000" b="1" u="sng" dirty="0">
                <a:solidFill>
                  <a:srgbClr val="0563C1"/>
                </a:solidFill>
                <a:latin typeface="Playfair Display"/>
                <a:ea typeface="Times New Roman" panose="02020603050405020304" pitchFamily="18" charset="0"/>
                <a:hlinkClick r:id="rId7"/>
              </a:rPr>
              <a:t>2) Ellen G. White </a:t>
            </a:r>
            <a:r>
              <a:rPr lang="pt-BR" sz="2000" b="1" u="sng" dirty="0" err="1">
                <a:solidFill>
                  <a:srgbClr val="0563C1"/>
                </a:solidFill>
                <a:latin typeface="Playfair Display"/>
                <a:ea typeface="Times New Roman" panose="02020603050405020304" pitchFamily="18" charset="0"/>
                <a:hlinkClick r:id="rId7"/>
              </a:rPr>
              <a:t>Estate</a:t>
            </a:r>
            <a:endParaRPr lang="pt-B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pt-BR" sz="2000" b="1" u="sng" dirty="0">
                <a:solidFill>
                  <a:srgbClr val="0563C1"/>
                </a:solidFill>
                <a:latin typeface="Playfair Display"/>
                <a:ea typeface="Times New Roman" panose="02020603050405020304" pitchFamily="18" charset="0"/>
                <a:hlinkClick r:id="rId8"/>
              </a:rPr>
              <a:t>3) Informações Gerais</a:t>
            </a:r>
            <a:endParaRPr lang="pt-B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pt-BR" sz="2000" b="1" u="sng" dirty="0">
                <a:solidFill>
                  <a:srgbClr val="0563C1"/>
                </a:solidFill>
                <a:latin typeface="Playfair Display"/>
                <a:ea typeface="Times New Roman" panose="02020603050405020304" pitchFamily="18" charset="0"/>
                <a:hlinkClick r:id="rId9"/>
              </a:rPr>
              <a:t>Parte 2 - Nisto Críamos</a:t>
            </a:r>
            <a:endParaRPr lang="pt-BR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44018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E2A97B7B-AA6E-44D4-AED2-BD2A108E9A1A}"/>
              </a:ext>
            </a:extLst>
          </p:cNvPr>
          <p:cNvSpPr/>
          <p:nvPr/>
        </p:nvSpPr>
        <p:spPr>
          <a:xfrm>
            <a:off x="1563757" y="-141"/>
            <a:ext cx="10628243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u="sng" dirty="0">
                <a:solidFill>
                  <a:srgbClr val="0563C1"/>
                </a:solidFill>
                <a:latin typeface="Playfair Display"/>
                <a:ea typeface="Times New Roman" panose="02020603050405020304" pitchFamily="18" charset="0"/>
                <a:hlinkClick r:id="rId2"/>
              </a:rPr>
              <a:t>1) Declarações dos Pioneiros</a:t>
            </a:r>
            <a:endParaRPr lang="pt-BR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pt-BR" b="1" u="sng" dirty="0">
                <a:solidFill>
                  <a:srgbClr val="0563C1"/>
                </a:solidFill>
                <a:latin typeface="Playfair Display"/>
                <a:ea typeface="Times New Roman" panose="02020603050405020304" pitchFamily="18" charset="0"/>
                <a:hlinkClick r:id="rId3"/>
              </a:rPr>
              <a:t>2) A Primeira Declaração de Fé - 1872</a:t>
            </a:r>
            <a:endParaRPr lang="pt-BR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pt-BR" b="1" u="sng" dirty="0">
                <a:solidFill>
                  <a:srgbClr val="0563C1"/>
                </a:solidFill>
                <a:latin typeface="Playfair Display"/>
                <a:ea typeface="Times New Roman" panose="02020603050405020304" pitchFamily="18" charset="0"/>
                <a:hlinkClick r:id="rId4"/>
              </a:rPr>
              <a:t>3) </a:t>
            </a:r>
            <a:r>
              <a:rPr lang="pt-BR" b="1" u="sng" dirty="0" err="1">
                <a:solidFill>
                  <a:srgbClr val="0563C1"/>
                </a:solidFill>
                <a:latin typeface="Playfair Display"/>
                <a:ea typeface="Times New Roman" panose="02020603050405020304" pitchFamily="18" charset="0"/>
                <a:hlinkClick r:id="rId4"/>
              </a:rPr>
              <a:t>Signs</a:t>
            </a:r>
            <a:r>
              <a:rPr lang="pt-BR" b="1" u="sng" dirty="0">
                <a:solidFill>
                  <a:srgbClr val="0563C1"/>
                </a:solidFill>
                <a:latin typeface="Playfair Display"/>
                <a:ea typeface="Times New Roman" panose="02020603050405020304" pitchFamily="18" charset="0"/>
                <a:hlinkClick r:id="rId4"/>
              </a:rPr>
              <a:t> </a:t>
            </a:r>
            <a:r>
              <a:rPr lang="pt-BR" b="1" u="sng" dirty="0" err="1">
                <a:solidFill>
                  <a:srgbClr val="0563C1"/>
                </a:solidFill>
                <a:latin typeface="Playfair Display"/>
                <a:ea typeface="Times New Roman" panose="02020603050405020304" pitchFamily="18" charset="0"/>
                <a:hlinkClick r:id="rId4"/>
              </a:rPr>
              <a:t>of</a:t>
            </a:r>
            <a:r>
              <a:rPr lang="pt-BR" b="1" u="sng" dirty="0">
                <a:solidFill>
                  <a:srgbClr val="0563C1"/>
                </a:solidFill>
                <a:latin typeface="Playfair Display"/>
                <a:ea typeface="Times New Roman" panose="02020603050405020304" pitchFamily="18" charset="0"/>
                <a:hlinkClick r:id="rId4"/>
              </a:rPr>
              <a:t> </a:t>
            </a:r>
            <a:r>
              <a:rPr lang="pt-BR" b="1" u="sng" dirty="0" err="1">
                <a:solidFill>
                  <a:srgbClr val="0563C1"/>
                </a:solidFill>
                <a:latin typeface="Playfair Display"/>
                <a:ea typeface="Times New Roman" panose="02020603050405020304" pitchFamily="18" charset="0"/>
                <a:hlinkClick r:id="rId4"/>
              </a:rPr>
              <a:t>the</a:t>
            </a:r>
            <a:r>
              <a:rPr lang="pt-BR" b="1" u="sng" dirty="0">
                <a:solidFill>
                  <a:srgbClr val="0563C1"/>
                </a:solidFill>
                <a:latin typeface="Playfair Display"/>
                <a:ea typeface="Times New Roman" panose="02020603050405020304" pitchFamily="18" charset="0"/>
                <a:hlinkClick r:id="rId4"/>
              </a:rPr>
              <a:t> Times - 1874</a:t>
            </a:r>
            <a:endParaRPr lang="pt-BR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pt-BR" b="1" u="sng" dirty="0">
                <a:solidFill>
                  <a:srgbClr val="0563C1"/>
                </a:solidFill>
                <a:latin typeface="Playfair Display"/>
                <a:ea typeface="Times New Roman" panose="02020603050405020304" pitchFamily="18" charset="0"/>
                <a:hlinkClick r:id="rId5"/>
              </a:rPr>
              <a:t>4) O Primeiro </a:t>
            </a:r>
            <a:r>
              <a:rPr lang="pt-BR" b="1" u="sng" dirty="0" err="1">
                <a:solidFill>
                  <a:srgbClr val="0563C1"/>
                </a:solidFill>
                <a:latin typeface="Playfair Display"/>
                <a:ea typeface="Times New Roman" panose="02020603050405020304" pitchFamily="18" charset="0"/>
                <a:hlinkClick r:id="rId5"/>
              </a:rPr>
              <a:t>Year</a:t>
            </a:r>
            <a:r>
              <a:rPr lang="pt-BR" b="1" u="sng" dirty="0">
                <a:solidFill>
                  <a:srgbClr val="0563C1"/>
                </a:solidFill>
                <a:latin typeface="Playfair Display"/>
                <a:ea typeface="Times New Roman" panose="02020603050405020304" pitchFamily="18" charset="0"/>
                <a:hlinkClick r:id="rId5"/>
              </a:rPr>
              <a:t> Book - 1889</a:t>
            </a:r>
            <a:endParaRPr lang="pt-BR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pt-BR" b="1" u="sng" dirty="0">
                <a:solidFill>
                  <a:srgbClr val="0563C1"/>
                </a:solidFill>
                <a:latin typeface="Playfair Display"/>
                <a:ea typeface="Times New Roman" panose="02020603050405020304" pitchFamily="18" charset="0"/>
                <a:hlinkClick r:id="rId6"/>
              </a:rPr>
              <a:t>5) </a:t>
            </a:r>
            <a:r>
              <a:rPr lang="pt-BR" b="1" u="sng" dirty="0" err="1">
                <a:solidFill>
                  <a:srgbClr val="0563C1"/>
                </a:solidFill>
                <a:latin typeface="Playfair Display"/>
                <a:ea typeface="Times New Roman" panose="02020603050405020304" pitchFamily="18" charset="0"/>
                <a:hlinkClick r:id="rId6"/>
              </a:rPr>
              <a:t>Battle</a:t>
            </a:r>
            <a:r>
              <a:rPr lang="pt-BR" b="1" u="sng" dirty="0">
                <a:solidFill>
                  <a:srgbClr val="0563C1"/>
                </a:solidFill>
                <a:latin typeface="Playfair Display"/>
                <a:ea typeface="Times New Roman" panose="02020603050405020304" pitchFamily="18" charset="0"/>
                <a:hlinkClick r:id="rId6"/>
              </a:rPr>
              <a:t> </a:t>
            </a:r>
            <a:r>
              <a:rPr lang="pt-BR" b="1" u="sng" dirty="0" err="1">
                <a:solidFill>
                  <a:srgbClr val="0563C1"/>
                </a:solidFill>
                <a:latin typeface="Playfair Display"/>
                <a:ea typeface="Times New Roman" panose="02020603050405020304" pitchFamily="18" charset="0"/>
                <a:hlinkClick r:id="rId6"/>
              </a:rPr>
              <a:t>Creek</a:t>
            </a:r>
            <a:r>
              <a:rPr lang="pt-BR" b="1" u="sng" dirty="0">
                <a:solidFill>
                  <a:srgbClr val="0563C1"/>
                </a:solidFill>
                <a:latin typeface="Playfair Display"/>
                <a:ea typeface="Times New Roman" panose="02020603050405020304" pitchFamily="18" charset="0"/>
                <a:hlinkClick r:id="rId6"/>
              </a:rPr>
              <a:t> - 1894</a:t>
            </a:r>
            <a:endParaRPr lang="pt-BR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pt-BR" b="1" u="sng" dirty="0">
                <a:solidFill>
                  <a:srgbClr val="0563C1"/>
                </a:solidFill>
                <a:latin typeface="Playfair Display"/>
                <a:ea typeface="Times New Roman" panose="02020603050405020304" pitchFamily="18" charset="0"/>
                <a:hlinkClick r:id="rId7"/>
              </a:rPr>
              <a:t>6) Os "</a:t>
            </a:r>
            <a:r>
              <a:rPr lang="pt-BR" b="1" u="sng" dirty="0" err="1">
                <a:solidFill>
                  <a:srgbClr val="0563C1"/>
                </a:solidFill>
                <a:latin typeface="Playfair Display"/>
                <a:ea typeface="Times New Roman" panose="02020603050405020304" pitchFamily="18" charset="0"/>
                <a:hlinkClick r:id="rId7"/>
              </a:rPr>
              <a:t>Year</a:t>
            </a:r>
            <a:r>
              <a:rPr lang="pt-BR" b="1" u="sng" dirty="0">
                <a:solidFill>
                  <a:srgbClr val="0563C1"/>
                </a:solidFill>
                <a:latin typeface="Playfair Display"/>
                <a:ea typeface="Times New Roman" panose="02020603050405020304" pitchFamily="18" charset="0"/>
                <a:hlinkClick r:id="rId7"/>
              </a:rPr>
              <a:t> Books" de 1895 até 1914</a:t>
            </a:r>
            <a:endParaRPr lang="pt-BR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pt-BR" b="1" u="sng" dirty="0">
                <a:solidFill>
                  <a:srgbClr val="0563C1"/>
                </a:solidFill>
                <a:latin typeface="Playfair Display"/>
                <a:ea typeface="Times New Roman" panose="02020603050405020304" pitchFamily="18" charset="0"/>
                <a:hlinkClick r:id="rId8"/>
              </a:rPr>
              <a:t>Parte 3 - Começam as Mudanças</a:t>
            </a:r>
            <a:endParaRPr lang="pt-BR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pt-BR" b="1" u="sng" dirty="0">
                <a:solidFill>
                  <a:srgbClr val="0563C1"/>
                </a:solidFill>
                <a:latin typeface="Playfair Display"/>
                <a:ea typeface="Times New Roman" panose="02020603050405020304" pitchFamily="18" charset="0"/>
                <a:hlinkClick r:id="rId9"/>
              </a:rPr>
              <a:t>1) Marco nº1 - Folheto de Samuel </a:t>
            </a:r>
            <a:r>
              <a:rPr lang="pt-BR" b="1" u="sng" dirty="0" err="1">
                <a:solidFill>
                  <a:srgbClr val="0563C1"/>
                </a:solidFill>
                <a:latin typeface="Playfair Display"/>
                <a:ea typeface="Times New Roman" panose="02020603050405020304" pitchFamily="18" charset="0"/>
                <a:hlinkClick r:id="rId9"/>
              </a:rPr>
              <a:t>Spear</a:t>
            </a:r>
            <a:r>
              <a:rPr lang="pt-BR" b="1" u="sng" dirty="0">
                <a:solidFill>
                  <a:srgbClr val="0563C1"/>
                </a:solidFill>
                <a:latin typeface="Playfair Display"/>
                <a:ea typeface="Times New Roman" panose="02020603050405020304" pitchFamily="18" charset="0"/>
                <a:hlinkClick r:id="rId9"/>
              </a:rPr>
              <a:t> - 1892</a:t>
            </a:r>
            <a:endParaRPr lang="pt-BR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pt-BR" b="1" u="sng" dirty="0">
                <a:solidFill>
                  <a:srgbClr val="0563C1"/>
                </a:solidFill>
                <a:latin typeface="Playfair Display"/>
                <a:ea typeface="Times New Roman" panose="02020603050405020304" pitchFamily="18" charset="0"/>
                <a:hlinkClick r:id="rId10"/>
              </a:rPr>
              <a:t>2) Marco nº2 - Livro de </a:t>
            </a:r>
            <a:r>
              <a:rPr lang="pt-BR" b="1" u="sng" dirty="0" err="1">
                <a:solidFill>
                  <a:srgbClr val="0563C1"/>
                </a:solidFill>
                <a:latin typeface="Playfair Display"/>
                <a:ea typeface="Times New Roman" panose="02020603050405020304" pitchFamily="18" charset="0"/>
                <a:hlinkClick r:id="rId10"/>
              </a:rPr>
              <a:t>J.H.Kellogg</a:t>
            </a:r>
            <a:r>
              <a:rPr lang="pt-BR" b="1" u="sng" dirty="0">
                <a:solidFill>
                  <a:srgbClr val="0563C1"/>
                </a:solidFill>
                <a:latin typeface="Playfair Display"/>
                <a:ea typeface="Times New Roman" panose="02020603050405020304" pitchFamily="18" charset="0"/>
                <a:hlinkClick r:id="rId10"/>
              </a:rPr>
              <a:t> - 1902/1904 (UM VÍDEO REVELADOR)</a:t>
            </a:r>
            <a:endParaRPr lang="pt-BR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pt-BR" b="1" u="sng" dirty="0">
                <a:solidFill>
                  <a:srgbClr val="0563C1"/>
                </a:solidFill>
                <a:latin typeface="Playfair Display"/>
                <a:ea typeface="Times New Roman" panose="02020603050405020304" pitchFamily="18" charset="0"/>
                <a:hlinkClick r:id="rId11"/>
              </a:rPr>
              <a:t>3) Marco nº3 - Artigo de </a:t>
            </a:r>
            <a:r>
              <a:rPr lang="pt-BR" b="1" u="sng" dirty="0" err="1">
                <a:solidFill>
                  <a:srgbClr val="0563C1"/>
                </a:solidFill>
                <a:latin typeface="Playfair Display"/>
                <a:ea typeface="Times New Roman" panose="02020603050405020304" pitchFamily="18" charset="0"/>
                <a:hlinkClick r:id="rId11"/>
              </a:rPr>
              <a:t>F.M.Wilcox</a:t>
            </a:r>
            <a:r>
              <a:rPr lang="pt-BR" b="1" u="sng" dirty="0">
                <a:solidFill>
                  <a:srgbClr val="0563C1"/>
                </a:solidFill>
                <a:latin typeface="Playfair Display"/>
                <a:ea typeface="Times New Roman" panose="02020603050405020304" pitchFamily="18" charset="0"/>
                <a:hlinkClick r:id="rId11"/>
              </a:rPr>
              <a:t> - 1913</a:t>
            </a:r>
            <a:endParaRPr lang="pt-BR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pt-BR" b="1" u="sng" dirty="0">
                <a:solidFill>
                  <a:srgbClr val="0563C1"/>
                </a:solidFill>
                <a:latin typeface="Playfair Display"/>
                <a:ea typeface="Times New Roman" panose="02020603050405020304" pitchFamily="18" charset="0"/>
                <a:hlinkClick r:id="rId12"/>
              </a:rPr>
              <a:t>4) A Mudança - </a:t>
            </a:r>
            <a:r>
              <a:rPr lang="pt-BR" b="1" u="sng" dirty="0" err="1">
                <a:solidFill>
                  <a:srgbClr val="0563C1"/>
                </a:solidFill>
                <a:latin typeface="Playfair Display"/>
                <a:ea typeface="Times New Roman" panose="02020603050405020304" pitchFamily="18" charset="0"/>
                <a:hlinkClick r:id="rId12"/>
              </a:rPr>
              <a:t>Year</a:t>
            </a:r>
            <a:r>
              <a:rPr lang="pt-BR" b="1" u="sng" dirty="0">
                <a:solidFill>
                  <a:srgbClr val="0563C1"/>
                </a:solidFill>
                <a:latin typeface="Playfair Display"/>
                <a:ea typeface="Times New Roman" panose="02020603050405020304" pitchFamily="18" charset="0"/>
                <a:hlinkClick r:id="rId12"/>
              </a:rPr>
              <a:t> Book de 1931</a:t>
            </a:r>
            <a:endParaRPr lang="pt-BR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pt-BR" b="1" u="sng" dirty="0">
                <a:solidFill>
                  <a:srgbClr val="0563C1"/>
                </a:solidFill>
                <a:latin typeface="Playfair Display"/>
                <a:ea typeface="Times New Roman" panose="02020603050405020304" pitchFamily="18" charset="0"/>
                <a:hlinkClick r:id="rId13"/>
              </a:rPr>
              <a:t>5) Fatos Importantes</a:t>
            </a:r>
            <a:endParaRPr lang="pt-BR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pt-BR" b="1" u="sng" dirty="0">
                <a:solidFill>
                  <a:srgbClr val="0563C1"/>
                </a:solidFill>
                <a:latin typeface="Playfair Display"/>
                <a:ea typeface="Times New Roman" panose="02020603050405020304" pitchFamily="18" charset="0"/>
                <a:hlinkClick r:id="rId14"/>
              </a:rPr>
              <a:t>Parte 4 - A Mudança Torna-se Oficial</a:t>
            </a:r>
            <a:endParaRPr lang="pt-BR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pt-BR" b="1" u="sng" dirty="0">
                <a:solidFill>
                  <a:srgbClr val="0563C1"/>
                </a:solidFill>
                <a:latin typeface="Playfair Display"/>
                <a:ea typeface="Times New Roman" panose="02020603050405020304" pitchFamily="18" charset="0"/>
                <a:hlinkClick r:id="rId15"/>
              </a:rPr>
              <a:t>1) Dallas 1980</a:t>
            </a:r>
            <a:endParaRPr lang="pt-BR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pt-BR" b="1" u="sng" dirty="0">
                <a:solidFill>
                  <a:srgbClr val="0563C1"/>
                </a:solidFill>
                <a:latin typeface="Playfair Display"/>
                <a:ea typeface="Times New Roman" panose="02020603050405020304" pitchFamily="18" charset="0"/>
                <a:hlinkClick r:id="rId16"/>
              </a:rPr>
              <a:t>2) Em Defesa da trindade</a:t>
            </a:r>
            <a:endParaRPr lang="pt-BR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pt-BR" b="1" u="sng" dirty="0">
                <a:solidFill>
                  <a:srgbClr val="0563C1"/>
                </a:solidFill>
                <a:latin typeface="Playfair Display"/>
                <a:ea typeface="Times New Roman" panose="02020603050405020304" pitchFamily="18" charset="0"/>
                <a:hlinkClick r:id="rId17"/>
              </a:rPr>
              <a:t>3) Como Aceitar Esta Mudança?</a:t>
            </a:r>
            <a:endParaRPr lang="pt-BR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pt-BR" b="1" u="sng" dirty="0">
                <a:solidFill>
                  <a:srgbClr val="0563C1"/>
                </a:solidFill>
                <a:latin typeface="Playfair Display"/>
                <a:ea typeface="Times New Roman" panose="02020603050405020304" pitchFamily="18" charset="0"/>
                <a:hlinkClick r:id="rId18"/>
              </a:rPr>
              <a:t>Parte 5 - Limpeza nos Escritos Denominacionais</a:t>
            </a:r>
            <a:endParaRPr lang="pt-BR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pt-BR" b="1" u="sng" dirty="0">
                <a:solidFill>
                  <a:srgbClr val="0563C1"/>
                </a:solidFill>
                <a:latin typeface="Playfair Display"/>
                <a:ea typeface="Times New Roman" panose="02020603050405020304" pitchFamily="18" charset="0"/>
                <a:hlinkClick r:id="rId19"/>
              </a:rPr>
              <a:t>1) Livro: O Desejado de Todas as Nações</a:t>
            </a:r>
            <a:endParaRPr lang="pt-BR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pt-BR" b="1" u="sng" dirty="0">
                <a:solidFill>
                  <a:srgbClr val="0563C1"/>
                </a:solidFill>
                <a:latin typeface="Playfair Display"/>
                <a:ea typeface="Times New Roman" panose="02020603050405020304" pitchFamily="18" charset="0"/>
                <a:hlinkClick r:id="rId19"/>
              </a:rPr>
              <a:t>a) Representante de Cristo</a:t>
            </a:r>
            <a:endParaRPr lang="pt-BR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pt-BR" b="1" u="sng" dirty="0">
                <a:solidFill>
                  <a:srgbClr val="0563C1"/>
                </a:solidFill>
                <a:latin typeface="Playfair Display"/>
                <a:ea typeface="Times New Roman" panose="02020603050405020304" pitchFamily="18" charset="0"/>
                <a:hlinkClick r:id="rId20"/>
              </a:rPr>
              <a:t>b) Terceira Pessoa da Trindade</a:t>
            </a:r>
            <a:endParaRPr lang="pt-BR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pt-BR" b="1" u="sng" dirty="0">
                <a:solidFill>
                  <a:srgbClr val="0563C1"/>
                </a:solidFill>
                <a:latin typeface="Playfair Display"/>
                <a:ea typeface="Times New Roman" panose="02020603050405020304" pitchFamily="18" charset="0"/>
                <a:hlinkClick r:id="rId21"/>
              </a:rPr>
              <a:t>c) Mais um Exemplo de Tradução Mal Feita</a:t>
            </a:r>
            <a:endParaRPr lang="pt-BR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pt-BR" b="1" u="sng" dirty="0">
                <a:solidFill>
                  <a:srgbClr val="0563C1"/>
                </a:solidFill>
                <a:latin typeface="Playfair Display"/>
                <a:ea typeface="Times New Roman" panose="02020603050405020304" pitchFamily="18" charset="0"/>
                <a:hlinkClick r:id="rId22"/>
              </a:rPr>
              <a:t>2) Livro: Evangelismo</a:t>
            </a:r>
            <a:endParaRPr lang="pt-BR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pt-BR" b="1" u="sng" dirty="0">
                <a:solidFill>
                  <a:srgbClr val="0563C1"/>
                </a:solidFill>
                <a:latin typeface="Playfair Display"/>
                <a:ea typeface="Times New Roman" panose="02020603050405020304" pitchFamily="18" charset="0"/>
                <a:hlinkClick r:id="rId22"/>
              </a:rPr>
              <a:t>a) O Espírito Santo é uma Pessoa (1)</a:t>
            </a:r>
            <a:endParaRPr lang="pt-BR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pt-BR" b="1" u="sng" dirty="0">
                <a:solidFill>
                  <a:srgbClr val="0563C1"/>
                </a:solidFill>
                <a:latin typeface="Playfair Display"/>
                <a:ea typeface="Times New Roman" panose="02020603050405020304" pitchFamily="18" charset="0"/>
                <a:hlinkClick r:id="rId23"/>
              </a:rPr>
              <a:t>b) O Espírito Santo é uma Pessoa (2)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18956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848F8B2F-1C7B-4E37-9AA6-0AD2E463ECB8}"/>
              </a:ext>
            </a:extLst>
          </p:cNvPr>
          <p:cNvSpPr/>
          <p:nvPr/>
        </p:nvSpPr>
        <p:spPr>
          <a:xfrm>
            <a:off x="1643270" y="172135"/>
            <a:ext cx="1054873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4000" b="1" u="sng" dirty="0">
                <a:solidFill>
                  <a:srgbClr val="0563C1"/>
                </a:solidFill>
                <a:latin typeface="Playfair Display"/>
                <a:ea typeface="Times New Roman" panose="02020603050405020304" pitchFamily="18" charset="0"/>
                <a:hlinkClick r:id="rId2"/>
              </a:rPr>
              <a:t>c) Três Pessoas da Trindade</a:t>
            </a:r>
            <a:endParaRPr lang="pt-BR"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pt-BR" sz="4000" b="1" u="sng" dirty="0">
                <a:solidFill>
                  <a:srgbClr val="0563C1"/>
                </a:solidFill>
                <a:latin typeface="Playfair Display"/>
                <a:ea typeface="Times New Roman" panose="02020603050405020304" pitchFamily="18" charset="0"/>
                <a:hlinkClick r:id="rId3"/>
              </a:rPr>
              <a:t>d) Teoria da Conspiração</a:t>
            </a:r>
            <a:endParaRPr lang="pt-BR"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pt-BR" sz="4000" b="1" u="sng" dirty="0">
                <a:solidFill>
                  <a:srgbClr val="0563C1"/>
                </a:solidFill>
                <a:latin typeface="Playfair Display"/>
                <a:ea typeface="Times New Roman" panose="02020603050405020304" pitchFamily="18" charset="0"/>
                <a:hlinkClick r:id="rId4"/>
              </a:rPr>
              <a:t>3) Reconhecimento Oficial</a:t>
            </a:r>
            <a:endParaRPr lang="pt-BR"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pt-BR" sz="4000" b="1" u="sng" dirty="0">
                <a:solidFill>
                  <a:srgbClr val="0563C1"/>
                </a:solidFill>
                <a:latin typeface="Playfair Display"/>
                <a:ea typeface="Times New Roman" panose="02020603050405020304" pitchFamily="18" charset="0"/>
                <a:hlinkClick r:id="rId5"/>
              </a:rPr>
              <a:t>4) Uma Séria Denúncia feita pelo </a:t>
            </a:r>
            <a:r>
              <a:rPr lang="pt-BR" sz="4000" b="1" u="sng" dirty="0" err="1">
                <a:solidFill>
                  <a:srgbClr val="0563C1"/>
                </a:solidFill>
                <a:latin typeface="Playfair Display"/>
                <a:ea typeface="Times New Roman" panose="02020603050405020304" pitchFamily="18" charset="0"/>
                <a:hlinkClick r:id="rId5"/>
              </a:rPr>
              <a:t>Pr.Andreasen</a:t>
            </a:r>
            <a:endParaRPr lang="pt-BR"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pt-BR" sz="4000" b="1" u="sng" dirty="0">
                <a:solidFill>
                  <a:srgbClr val="0563C1"/>
                </a:solidFill>
                <a:latin typeface="Playfair Display"/>
                <a:ea typeface="Times New Roman" panose="02020603050405020304" pitchFamily="18" charset="0"/>
                <a:hlinkClick r:id="rId6"/>
              </a:rPr>
              <a:t>Parte 6 - Mudanças no </a:t>
            </a:r>
            <a:r>
              <a:rPr lang="pt-BR" sz="4000" b="1" u="sng" dirty="0" err="1">
                <a:solidFill>
                  <a:srgbClr val="0563C1"/>
                </a:solidFill>
                <a:latin typeface="Playfair Display"/>
                <a:ea typeface="Times New Roman" panose="02020603050405020304" pitchFamily="18" charset="0"/>
                <a:hlinkClick r:id="rId6"/>
              </a:rPr>
              <a:t>Adventismo</a:t>
            </a:r>
            <a:endParaRPr lang="pt-BR"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pt-BR" sz="4000" b="1" u="sng" dirty="0">
                <a:solidFill>
                  <a:srgbClr val="0563C1"/>
                </a:solidFill>
                <a:latin typeface="Playfair Display"/>
                <a:ea typeface="Times New Roman" panose="02020603050405020304" pitchFamily="18" charset="0"/>
                <a:hlinkClick r:id="rId7"/>
              </a:rPr>
              <a:t>Parte 7 - Voto Batismal</a:t>
            </a:r>
            <a:endParaRPr lang="pt-BR"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pt-BR" sz="4000" b="1" u="sng" dirty="0">
                <a:solidFill>
                  <a:srgbClr val="0563C1"/>
                </a:solidFill>
                <a:latin typeface="Playfair Display"/>
                <a:ea typeface="Times New Roman" panose="02020603050405020304" pitchFamily="18" charset="0"/>
                <a:hlinkClick r:id="rId7"/>
              </a:rPr>
              <a:t>1) Meu Voto Batismal Não dizia Nada Sobre a Trindade</a:t>
            </a:r>
            <a:endParaRPr lang="pt-BR"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pt-BR" sz="4000" b="1" u="sng" dirty="0">
                <a:solidFill>
                  <a:srgbClr val="0563C1"/>
                </a:solidFill>
                <a:latin typeface="Playfair Display"/>
                <a:ea typeface="Times New Roman" panose="02020603050405020304" pitchFamily="18" charset="0"/>
                <a:hlinkClick r:id="rId8"/>
              </a:rPr>
              <a:t>2) Voto Batismal x Certificado de Batismo</a:t>
            </a:r>
            <a:endParaRPr lang="pt-BR"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pt-BR" sz="4000" b="1" u="sng" dirty="0">
                <a:solidFill>
                  <a:srgbClr val="0563C1"/>
                </a:solidFill>
                <a:latin typeface="Playfair Display"/>
                <a:ea typeface="Times New Roman" panose="02020603050405020304" pitchFamily="18" charset="0"/>
                <a:hlinkClick r:id="rId9"/>
              </a:rPr>
              <a:t>3) Batismo Católico?</a:t>
            </a:r>
            <a:endParaRPr lang="pt-BR" sz="4400" dirty="0"/>
          </a:p>
        </p:txBody>
      </p:sp>
    </p:spTree>
    <p:extLst>
      <p:ext uri="{BB962C8B-B14F-4D97-AF65-F5344CB8AC3E}">
        <p14:creationId xmlns:p14="http://schemas.microsoft.com/office/powerpoint/2010/main" val="29026159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6E6C1935-B635-46DA-A535-DA8D0E2D5E04}"/>
              </a:ext>
            </a:extLst>
          </p:cNvPr>
          <p:cNvSpPr/>
          <p:nvPr/>
        </p:nvSpPr>
        <p:spPr>
          <a:xfrm>
            <a:off x="1789042" y="0"/>
            <a:ext cx="10270435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b="1" u="sng" dirty="0">
                <a:solidFill>
                  <a:srgbClr val="0563C1"/>
                </a:solidFill>
                <a:latin typeface="Playfair Display"/>
                <a:ea typeface="Times New Roman" panose="02020603050405020304" pitchFamily="18" charset="0"/>
                <a:hlinkClick r:id="rId2"/>
              </a:rPr>
              <a:t>Parte 8 - Hinos</a:t>
            </a:r>
            <a:endParaRPr lang="pt-BR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pt-BR" sz="2400" b="1" u="sng" dirty="0">
                <a:solidFill>
                  <a:srgbClr val="0563C1"/>
                </a:solidFill>
                <a:latin typeface="Playfair Display"/>
                <a:ea typeface="Times New Roman" panose="02020603050405020304" pitchFamily="18" charset="0"/>
                <a:hlinkClick r:id="rId2"/>
              </a:rPr>
              <a:t>1) Mudanças no Hino nº12</a:t>
            </a:r>
            <a:endParaRPr lang="pt-BR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pt-BR" sz="2400" b="1" u="sng" dirty="0">
                <a:solidFill>
                  <a:srgbClr val="0563C1"/>
                </a:solidFill>
                <a:latin typeface="Playfair Display"/>
                <a:ea typeface="Times New Roman" panose="02020603050405020304" pitchFamily="18" charset="0"/>
                <a:hlinkClick r:id="rId3"/>
              </a:rPr>
              <a:t>2) Mudanças no Hino nº73</a:t>
            </a:r>
            <a:endParaRPr lang="pt-BR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pt-BR" sz="2400" b="1" u="sng" dirty="0">
                <a:solidFill>
                  <a:srgbClr val="0563C1"/>
                </a:solidFill>
                <a:latin typeface="Playfair Display"/>
                <a:ea typeface="Times New Roman" panose="02020603050405020304" pitchFamily="18" charset="0"/>
                <a:hlinkClick r:id="rId4"/>
              </a:rPr>
              <a:t>Parte 9 - Didática </a:t>
            </a:r>
            <a:r>
              <a:rPr lang="pt-BR" sz="2400" b="1" u="sng" dirty="0" err="1">
                <a:solidFill>
                  <a:srgbClr val="0563C1"/>
                </a:solidFill>
                <a:latin typeface="Playfair Display"/>
                <a:ea typeface="Times New Roman" panose="02020603050405020304" pitchFamily="18" charset="0"/>
                <a:hlinkClick r:id="rId4"/>
              </a:rPr>
              <a:t>Trinitariana</a:t>
            </a:r>
            <a:endParaRPr lang="pt-BR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pt-BR" sz="2400" b="1" u="sng" dirty="0">
                <a:solidFill>
                  <a:srgbClr val="0563C1"/>
                </a:solidFill>
                <a:latin typeface="Playfair Display"/>
                <a:ea typeface="Times New Roman" panose="02020603050405020304" pitchFamily="18" charset="0"/>
                <a:hlinkClick r:id="rId5"/>
              </a:rPr>
              <a:t>Parte 10 - Um Ingrediente do Vinho de Babilônia</a:t>
            </a:r>
            <a:endParaRPr lang="pt-BR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pt-BR" sz="2400" b="1" u="sng" dirty="0">
                <a:solidFill>
                  <a:srgbClr val="0563C1"/>
                </a:solidFill>
                <a:latin typeface="Playfair Display"/>
                <a:ea typeface="Times New Roman" panose="02020603050405020304" pitchFamily="18" charset="0"/>
                <a:hlinkClick r:id="rId5"/>
              </a:rPr>
              <a:t>1) </a:t>
            </a:r>
            <a:r>
              <a:rPr lang="pt-BR" sz="2400" b="1" u="sng" dirty="0" err="1">
                <a:solidFill>
                  <a:srgbClr val="0563C1"/>
                </a:solidFill>
                <a:latin typeface="Playfair Display"/>
                <a:ea typeface="Times New Roman" panose="02020603050405020304" pitchFamily="18" charset="0"/>
                <a:hlinkClick r:id="rId5"/>
              </a:rPr>
              <a:t>J.N.Andrews</a:t>
            </a:r>
            <a:r>
              <a:rPr lang="pt-BR" sz="2400" b="1" u="sng" dirty="0">
                <a:solidFill>
                  <a:srgbClr val="0563C1"/>
                </a:solidFill>
                <a:latin typeface="Playfair Display"/>
                <a:ea typeface="Times New Roman" panose="02020603050405020304" pitchFamily="18" charset="0"/>
                <a:hlinkClick r:id="rId5"/>
              </a:rPr>
              <a:t> Incluía a Trindade no Vinho de Babilônia</a:t>
            </a:r>
            <a:endParaRPr lang="pt-BR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pt-BR" sz="2400" b="1" u="sng" dirty="0">
                <a:solidFill>
                  <a:srgbClr val="0563C1"/>
                </a:solidFill>
                <a:latin typeface="Playfair Display"/>
                <a:ea typeface="Times New Roman" panose="02020603050405020304" pitchFamily="18" charset="0"/>
                <a:hlinkClick r:id="rId6"/>
              </a:rPr>
              <a:t>2) Uma Escorregada da Literatura Oficial Adventista?</a:t>
            </a:r>
            <a:endParaRPr lang="pt-BR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pt-BR" sz="2400" b="1" u="sng" dirty="0">
                <a:solidFill>
                  <a:srgbClr val="0563C1"/>
                </a:solidFill>
                <a:latin typeface="Playfair Display"/>
                <a:ea typeface="Times New Roman" panose="02020603050405020304" pitchFamily="18" charset="0"/>
                <a:hlinkClick r:id="rId7"/>
              </a:rPr>
              <a:t>3) Os Reformistas também já creram como os Pioneiros</a:t>
            </a:r>
            <a:endParaRPr lang="pt-BR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pt-BR" sz="2400" b="1" u="sng" dirty="0">
                <a:solidFill>
                  <a:srgbClr val="0563C1"/>
                </a:solidFill>
                <a:latin typeface="Playfair Display"/>
                <a:ea typeface="Times New Roman" panose="02020603050405020304" pitchFamily="18" charset="0"/>
                <a:hlinkClick r:id="rId8"/>
              </a:rPr>
              <a:t>4) O Ingrediente Básico do Vinho de Babilônia</a:t>
            </a:r>
            <a:endParaRPr lang="pt-BR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pt-BR" sz="2400" b="1" u="sng" dirty="0">
                <a:solidFill>
                  <a:srgbClr val="0563C1"/>
                </a:solidFill>
                <a:latin typeface="Playfair Display"/>
                <a:ea typeface="Times New Roman" panose="02020603050405020304" pitchFamily="18" charset="0"/>
                <a:hlinkClick r:id="rId9"/>
              </a:rPr>
              <a:t>Apêndices</a:t>
            </a:r>
            <a:endParaRPr lang="pt-BR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pt-BR" sz="2400" b="1" u="sng" dirty="0">
                <a:solidFill>
                  <a:srgbClr val="0563C1"/>
                </a:solidFill>
                <a:latin typeface="Playfair Display"/>
                <a:ea typeface="Times New Roman" panose="02020603050405020304" pitchFamily="18" charset="0"/>
                <a:hlinkClick r:id="rId9"/>
              </a:rPr>
              <a:t>A) Nisto Cremos - Textos Bíblicos</a:t>
            </a:r>
            <a:endParaRPr lang="pt-BR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pt-BR" sz="2400" b="1" u="sng" dirty="0">
                <a:solidFill>
                  <a:srgbClr val="0563C1"/>
                </a:solidFill>
                <a:latin typeface="Playfair Display"/>
                <a:ea typeface="Times New Roman" panose="02020603050405020304" pitchFamily="18" charset="0"/>
                <a:hlinkClick r:id="rId10"/>
              </a:rPr>
              <a:t>B) Nisto Cremos - Textos de Ellen White</a:t>
            </a:r>
            <a:endParaRPr lang="pt-BR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pt-BR" sz="2400" b="1" u="sng" dirty="0">
                <a:solidFill>
                  <a:srgbClr val="0563C1"/>
                </a:solidFill>
                <a:latin typeface="Playfair Display"/>
                <a:ea typeface="Times New Roman" panose="02020603050405020304" pitchFamily="18" charset="0"/>
                <a:hlinkClick r:id="rId11"/>
              </a:rPr>
              <a:t>C) A Origem da Trindade</a:t>
            </a:r>
            <a:endParaRPr lang="pt-BR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pt-BR" sz="2400" b="1" u="sng" dirty="0">
                <a:solidFill>
                  <a:srgbClr val="0563C1"/>
                </a:solidFill>
                <a:latin typeface="Playfair Display"/>
                <a:ea typeface="Times New Roman" panose="02020603050405020304" pitchFamily="18" charset="0"/>
                <a:hlinkClick r:id="rId12"/>
              </a:rPr>
              <a:t>D) Analisando o Dogma da Trindade</a:t>
            </a:r>
            <a:endParaRPr lang="pt-BR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pt-BR" sz="2400" b="1" u="sng" dirty="0">
                <a:solidFill>
                  <a:srgbClr val="0563C1"/>
                </a:solidFill>
                <a:latin typeface="Playfair Display"/>
                <a:ea typeface="Calibri" panose="020F0502020204030204" pitchFamily="34" charset="0"/>
                <a:cs typeface="Times New Roman" panose="02020603050405020304" pitchFamily="18" charset="0"/>
                <a:hlinkClick r:id="rId13"/>
              </a:rPr>
              <a:t>E) Uma Análise dos Artigos Denominacionais em Defesa da Trindade</a:t>
            </a:r>
            <a:endParaRPr lang="pt-BR" sz="2400" b="1" u="sng" dirty="0">
              <a:solidFill>
                <a:srgbClr val="0563C1"/>
              </a:solidFill>
              <a:latin typeface="Playfair Display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t-BR" sz="2400" b="1" u="sng" dirty="0">
                <a:hlinkClick r:id="rId14"/>
              </a:rPr>
              <a:t>F) Uma Análise Inteligente e Bem Humorada do livro </a:t>
            </a:r>
            <a:r>
              <a:rPr lang="pt-BR" sz="2400" b="1" i="1" u="sng" dirty="0">
                <a:hlinkClick r:id="rId14"/>
              </a:rPr>
              <a:t>A Trindade</a:t>
            </a:r>
            <a:endParaRPr lang="pt-BR" sz="2400" dirty="0"/>
          </a:p>
          <a:p>
            <a:r>
              <a:rPr lang="pt-BR" sz="2400" b="1" u="sng" dirty="0">
                <a:hlinkClick r:id="rId15"/>
              </a:rPr>
              <a:t>G) O Desenvolvimento do Dogma da Trindade nos Credos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743687242"/>
      </p:ext>
    </p:extLst>
  </p:cSld>
  <p:clrMapOvr>
    <a:masterClrMapping/>
  </p:clrMapOvr>
</p:sld>
</file>

<file path=ppt/theme/theme1.xml><?xml version="1.0" encoding="utf-8"?>
<a:theme xmlns:a="http://schemas.openxmlformats.org/drawingml/2006/main" name="Cacho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658</TotalTime>
  <Words>4372</Words>
  <Application>Microsoft Office PowerPoint</Application>
  <PresentationFormat>Widescreen</PresentationFormat>
  <Paragraphs>230</Paragraphs>
  <Slides>49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12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49</vt:i4>
      </vt:variant>
    </vt:vector>
  </HeadingPairs>
  <TitlesOfParts>
    <vt:vector size="62" baseType="lpstr">
      <vt:lpstr>Arial</vt:lpstr>
      <vt:lpstr>Bradley Hand ITC</vt:lpstr>
      <vt:lpstr>Calibri</vt:lpstr>
      <vt:lpstr>Century Gothic</vt:lpstr>
      <vt:lpstr>Helvetica</vt:lpstr>
      <vt:lpstr>inherit</vt:lpstr>
      <vt:lpstr>Lato</vt:lpstr>
      <vt:lpstr>Playfair Display</vt:lpstr>
      <vt:lpstr>Roboto</vt:lpstr>
      <vt:lpstr>Segoe UI Historic</vt:lpstr>
      <vt:lpstr>Times New Roman</vt:lpstr>
      <vt:lpstr>Wingdings 3</vt:lpstr>
      <vt:lpstr>Cacho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gxi</dc:creator>
  <cp:lastModifiedBy>gxi</cp:lastModifiedBy>
  <cp:revision>13</cp:revision>
  <cp:lastPrinted>2022-01-04T01:48:58Z</cp:lastPrinted>
  <dcterms:created xsi:type="dcterms:W3CDTF">2020-11-01T20:50:27Z</dcterms:created>
  <dcterms:modified xsi:type="dcterms:W3CDTF">2022-01-04T01:57:04Z</dcterms:modified>
</cp:coreProperties>
</file>