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38" r:id="rId3"/>
    <p:sldId id="279" r:id="rId4"/>
    <p:sldId id="272" r:id="rId5"/>
    <p:sldId id="280" r:id="rId6"/>
    <p:sldId id="281" r:id="rId7"/>
    <p:sldId id="282" r:id="rId8"/>
    <p:sldId id="283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39" r:id="rId24"/>
    <p:sldId id="311" r:id="rId25"/>
    <p:sldId id="312" r:id="rId26"/>
    <p:sldId id="313" r:id="rId27"/>
    <p:sldId id="314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40" r:id="rId45"/>
    <p:sldId id="332" r:id="rId46"/>
    <p:sldId id="333" r:id="rId47"/>
    <p:sldId id="334" r:id="rId48"/>
    <p:sldId id="315" r:id="rId49"/>
    <p:sldId id="341" r:id="rId5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uscatextual.cnpq.br/buscatextual/visualizacv.do?metodo=apresentar&amp;id=K4783064D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odeusunico.com.b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ap/3/7+" TargetMode="External"/><Relationship Id="rId2" Type="http://schemas.openxmlformats.org/officeDocument/2006/relationships/hyperlink" Target="https://aodeusunico.com.br/desligado-na-terra-desligado-no-ce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dventistas.com/marco2004/expulsao_paulo.htm" TargetMode="External"/><Relationship Id="rId2" Type="http://schemas.openxmlformats.org/officeDocument/2006/relationships/hyperlink" Target="https://aodeusunico.com.br/doutor-em-agronomia-e-professor-da-uneb-adventista-ha-41-anos-e-expulso-como-cachorro-da-igreja-que-construi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liaonline.com.br/nvi/ap/14/12+" TargetMode="External"/><Relationship Id="rId5" Type="http://schemas.openxmlformats.org/officeDocument/2006/relationships/hyperlink" Target="https://www.bibliaonline.com.br/nvi/ap/14/1+" TargetMode="External"/><Relationship Id="rId4" Type="http://schemas.openxmlformats.org/officeDocument/2006/relationships/hyperlink" Target="https://www.bibliaonline.com.br/acf/jo/14/6+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odeusunico.com.br/mateus-2819-e-20-80-versoes-com-o-final-mais-curto-tesouro-para-os-fieis-de-deu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initytruth.org/matthew28_19bible-translations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aportugues.com/kja/exodus/20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orquenaosoucristao.blogspot.com.br/2013/04/a-incongruente-doutrina-da-santissima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aportugues.com/kja/mark/12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aodeusunico.com.br/a-iasd-e-ou-nao-membro-do-conselho-mundial-de-igrejas-orgao-maximo-do-ecumenismo-no-mundo-entao-ela-e-o-queigrejas-orgao-maximo-do-ecumenismo-ok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catecismo-az.tripod.com/conteudo/a-z/a/batismo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catecismo-az.tripod.com/conteudo/a-z/a/batismo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acf/lv/27/30-34+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acf/dt/14/28,29+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ml/3/10+" TargetMode="External"/><Relationship Id="rId2" Type="http://schemas.openxmlformats.org/officeDocument/2006/relationships/hyperlink" Target="https://www.bibliaonline.com.br/acf/ne/10/37+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acf/mt/23/23,24+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acf/atos/4/36,37+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acf/2co/8/1-5+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acf/1tm/3/15+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acf/hb/3/15+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nvi/ap/14/1+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buscatextual.cnpq.br/buscatextual/visualizacv.do?metodo=apresentar&amp;id=K4783064D7" TargetMode="External"/><Relationship Id="rId2" Type="http://schemas.openxmlformats.org/officeDocument/2006/relationships/hyperlink" Target="http://aodeusunico.com.b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gn/4/26+" TargetMode="External"/><Relationship Id="rId2" Type="http://schemas.openxmlformats.org/officeDocument/2006/relationships/hyperlink" Target="https://www.bibliaonline.com.br/acf/gn/3/15+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bliaonline.com.br/acf/1rs/19/18+" TargetMode="External"/><Relationship Id="rId4" Type="http://schemas.openxmlformats.org/officeDocument/2006/relationships/hyperlink" Target="https://www.bibliaonline.com.br/acf/gn/9/1+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arquivoxiasd.com/gerais.htm" TargetMode="External"/><Relationship Id="rId3" Type="http://schemas.openxmlformats.org/officeDocument/2006/relationships/hyperlink" Target="http://www.adventistas.com/marco2004/osvair_munhoz2.htm" TargetMode="External"/><Relationship Id="rId7" Type="http://schemas.openxmlformats.org/officeDocument/2006/relationships/hyperlink" Target="http://arquivoxiasd.com/estate.htm" TargetMode="External"/><Relationship Id="rId2" Type="http://schemas.openxmlformats.org/officeDocument/2006/relationships/hyperlink" Target="https://aodeusunico.com.br/pastor-da-iasd-e-excluido-por-discordar-das-mudancas-do-adventism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quivoxiasd.com/biblio.htm" TargetMode="External"/><Relationship Id="rId5" Type="http://schemas.openxmlformats.org/officeDocument/2006/relationships/hyperlink" Target="http://arquivoxiasd.com/parte1.htm" TargetMode="External"/><Relationship Id="rId4" Type="http://schemas.openxmlformats.org/officeDocument/2006/relationships/hyperlink" Target="http://arquivoxiasd.com/" TargetMode="External"/><Relationship Id="rId9" Type="http://schemas.openxmlformats.org/officeDocument/2006/relationships/hyperlink" Target="http://arquivoxiasd.com/parte2.ht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arquivoxiasd.com/parte3.htm" TargetMode="External"/><Relationship Id="rId13" Type="http://schemas.openxmlformats.org/officeDocument/2006/relationships/hyperlink" Target="http://arquivoxiasd.com/fatos.htm" TargetMode="External"/><Relationship Id="rId18" Type="http://schemas.openxmlformats.org/officeDocument/2006/relationships/hyperlink" Target="http://arquivoxiasd.com/parte5.htm" TargetMode="External"/><Relationship Id="rId3" Type="http://schemas.openxmlformats.org/officeDocument/2006/relationships/hyperlink" Target="http://arquivoxiasd.com/declar.htm" TargetMode="External"/><Relationship Id="rId21" Type="http://schemas.openxmlformats.org/officeDocument/2006/relationships/hyperlink" Target="http://arquivoxiasd.com/mm250602.htm" TargetMode="External"/><Relationship Id="rId7" Type="http://schemas.openxmlformats.org/officeDocument/2006/relationships/hyperlink" Target="http://arquivoxiasd.com/ybs1914.htm" TargetMode="External"/><Relationship Id="rId12" Type="http://schemas.openxmlformats.org/officeDocument/2006/relationships/hyperlink" Target="http://arquivoxiasd.com/yb1931.htm" TargetMode="External"/><Relationship Id="rId17" Type="http://schemas.openxmlformats.org/officeDocument/2006/relationships/hyperlink" Target="http://arquivoxiasd.com/mudanca.htm" TargetMode="External"/><Relationship Id="rId2" Type="http://schemas.openxmlformats.org/officeDocument/2006/relationships/hyperlink" Target="http://arquivoxiasd.com/parte2.htm" TargetMode="External"/><Relationship Id="rId16" Type="http://schemas.openxmlformats.org/officeDocument/2006/relationships/hyperlink" Target="http://arquivoxiasd.com/defesa.htm" TargetMode="External"/><Relationship Id="rId20" Type="http://schemas.openxmlformats.org/officeDocument/2006/relationships/hyperlink" Target="http://arquivoxiasd.com/pg67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quivoxiasd.com/bc1894.htm" TargetMode="External"/><Relationship Id="rId11" Type="http://schemas.openxmlformats.org/officeDocument/2006/relationships/hyperlink" Target="http://arquivoxiasd.com/marco_2.htm" TargetMode="External"/><Relationship Id="rId5" Type="http://schemas.openxmlformats.org/officeDocument/2006/relationships/hyperlink" Target="http://arquivoxiasd.com/yb1889.htm" TargetMode="External"/><Relationship Id="rId15" Type="http://schemas.openxmlformats.org/officeDocument/2006/relationships/hyperlink" Target="http://arquivoxiasd.com/parte4.htm#dallas80" TargetMode="External"/><Relationship Id="rId23" Type="http://schemas.openxmlformats.org/officeDocument/2006/relationships/hyperlink" Target="http://arquivoxiasd.com/evang2.htm" TargetMode="External"/><Relationship Id="rId10" Type="http://schemas.openxmlformats.org/officeDocument/2006/relationships/hyperlink" Target="http://arquivoxiasd.com/kellogg.htm" TargetMode="External"/><Relationship Id="rId19" Type="http://schemas.openxmlformats.org/officeDocument/2006/relationships/hyperlink" Target="http://arquivoxiasd.com/dtn.htm" TargetMode="External"/><Relationship Id="rId4" Type="http://schemas.openxmlformats.org/officeDocument/2006/relationships/hyperlink" Target="http://arquivoxiasd.com/sign1874.htm" TargetMode="External"/><Relationship Id="rId9" Type="http://schemas.openxmlformats.org/officeDocument/2006/relationships/hyperlink" Target="http://arquivoxiasd.com/parte_3.htm" TargetMode="External"/><Relationship Id="rId14" Type="http://schemas.openxmlformats.org/officeDocument/2006/relationships/hyperlink" Target="http://arquivoxiasd.com/parte4.htm" TargetMode="External"/><Relationship Id="rId22" Type="http://schemas.openxmlformats.org/officeDocument/2006/relationships/hyperlink" Target="http://arquivoxiasd.com/evang.ht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arquivoxiasd.com/certific.htm" TargetMode="External"/><Relationship Id="rId3" Type="http://schemas.openxmlformats.org/officeDocument/2006/relationships/hyperlink" Target="http://arquivoxiasd.com/evangtc.htm" TargetMode="External"/><Relationship Id="rId7" Type="http://schemas.openxmlformats.org/officeDocument/2006/relationships/hyperlink" Target="http://arquivoxiasd.com/parte7.htm" TargetMode="External"/><Relationship Id="rId2" Type="http://schemas.openxmlformats.org/officeDocument/2006/relationships/hyperlink" Target="http://arquivoxiasd.com/evang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quivoxiasd.com/parte6.htm" TargetMode="External"/><Relationship Id="rId5" Type="http://schemas.openxmlformats.org/officeDocument/2006/relationships/hyperlink" Target="http://arquivoxiasd.com/andreas2.htm" TargetMode="External"/><Relationship Id="rId4" Type="http://schemas.openxmlformats.org/officeDocument/2006/relationships/hyperlink" Target="http://arquivoxiasd.com/reconof.htm" TargetMode="External"/><Relationship Id="rId9" Type="http://schemas.openxmlformats.org/officeDocument/2006/relationships/hyperlink" Target="http://arquivoxiasd.com/batcatol.ht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rquivoxiasd.com/ingbasic.htm" TargetMode="External"/><Relationship Id="rId13" Type="http://schemas.openxmlformats.org/officeDocument/2006/relationships/hyperlink" Target="http://arquivoxiasd.com/robson.htm" TargetMode="External"/><Relationship Id="rId3" Type="http://schemas.openxmlformats.org/officeDocument/2006/relationships/hyperlink" Target="http://arquivoxiasd.com/hino73.htm" TargetMode="External"/><Relationship Id="rId7" Type="http://schemas.openxmlformats.org/officeDocument/2006/relationships/hyperlink" Target="http://arquivoxiasd.com/reforma.htm" TargetMode="External"/><Relationship Id="rId12" Type="http://schemas.openxmlformats.org/officeDocument/2006/relationships/hyperlink" Target="http://arquivoxiasd.com/dogma.htm" TargetMode="External"/><Relationship Id="rId2" Type="http://schemas.openxmlformats.org/officeDocument/2006/relationships/hyperlink" Target="http://arquivoxiasd.com/parte8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quivoxiasd.com/escorega.htm" TargetMode="External"/><Relationship Id="rId11" Type="http://schemas.openxmlformats.org/officeDocument/2006/relationships/hyperlink" Target="http://arquivoxiasd.com/origem.htm" TargetMode="External"/><Relationship Id="rId5" Type="http://schemas.openxmlformats.org/officeDocument/2006/relationships/hyperlink" Target="http://arquivoxiasd.com/parte10.htm" TargetMode="External"/><Relationship Id="rId15" Type="http://schemas.openxmlformats.org/officeDocument/2006/relationships/hyperlink" Target="http://arquivoxiasd.com/CredosTJ.htm" TargetMode="External"/><Relationship Id="rId10" Type="http://schemas.openxmlformats.org/officeDocument/2006/relationships/hyperlink" Target="http://arquivoxiasd.com/ncegw.htm" TargetMode="External"/><Relationship Id="rId4" Type="http://schemas.openxmlformats.org/officeDocument/2006/relationships/hyperlink" Target="http://arquivoxiasd.com/parte9.htm" TargetMode="External"/><Relationship Id="rId9" Type="http://schemas.openxmlformats.org/officeDocument/2006/relationships/hyperlink" Target="http://arquivoxiasd.com/apendice.htm" TargetMode="External"/><Relationship Id="rId14" Type="http://schemas.openxmlformats.org/officeDocument/2006/relationships/hyperlink" Target="http://arquivoxiasd.com/tale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655519-D084-4328-ADAC-AFE3CC5BCC83}"/>
              </a:ext>
            </a:extLst>
          </p:cNvPr>
          <p:cNvSpPr txBox="1"/>
          <p:nvPr/>
        </p:nvSpPr>
        <p:spPr>
          <a:xfrm>
            <a:off x="3518004" y="228600"/>
            <a:ext cx="82060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/>
              <a:t>HOJE </a:t>
            </a:r>
            <a:r>
              <a:rPr lang="pt-BR" sz="8000" b="1">
                <a:solidFill>
                  <a:srgbClr val="FF0000"/>
                </a:solidFill>
              </a:rPr>
              <a:t>ESCOLHEI</a:t>
            </a:r>
            <a:r>
              <a:rPr lang="pt-BR" sz="8000" b="1"/>
              <a:t> </a:t>
            </a:r>
          </a:p>
          <a:p>
            <a:r>
              <a:rPr lang="pt-BR" sz="8000" b="1"/>
              <a:t>A </a:t>
            </a:r>
            <a:r>
              <a:rPr lang="pt-BR" sz="8000" b="1">
                <a:solidFill>
                  <a:srgbClr val="FF0000"/>
                </a:solidFill>
              </a:rPr>
              <a:t>QUEM</a:t>
            </a:r>
            <a:r>
              <a:rPr lang="pt-BR" sz="8000" b="1"/>
              <a:t> SIRVAIS</a:t>
            </a:r>
            <a:endParaRPr lang="pt-BR" sz="85700" b="1" dirty="0"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pic>
        <p:nvPicPr>
          <p:cNvPr id="2050" name="Picture 2" descr="Pão Diário - Escolhe seu Deus :: Dai-me Filhos">
            <a:extLst>
              <a:ext uri="{FF2B5EF4-FFF2-40B4-BE49-F238E27FC236}">
                <a16:creationId xmlns:a16="http://schemas.microsoft.com/office/drawing/2014/main" id="{A45D0D35-3038-466C-A5A3-634A0694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75" y="2574377"/>
            <a:ext cx="7156260" cy="395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tângulo 131">
            <a:extLst>
              <a:ext uri="{FF2B5EF4-FFF2-40B4-BE49-F238E27FC236}">
                <a16:creationId xmlns:a16="http://schemas.microsoft.com/office/drawing/2014/main" id="{2C794713-F062-4B50-AD90-CD94874E262A}"/>
              </a:ext>
            </a:extLst>
          </p:cNvPr>
          <p:cNvSpPr/>
          <p:nvPr/>
        </p:nvSpPr>
        <p:spPr>
          <a:xfrm>
            <a:off x="205245" y="5345031"/>
            <a:ext cx="4558920" cy="96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Paulo Augusto da Costa Pinto</a:t>
            </a:r>
            <a:endParaRPr lang="pt-BR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http://aoDeusunico.com.br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07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9019CB-9A93-4B2C-B0CC-9749287FF4DB}"/>
              </a:ext>
            </a:extLst>
          </p:cNvPr>
          <p:cNvSpPr/>
          <p:nvPr/>
        </p:nvSpPr>
        <p:spPr>
          <a:xfrm>
            <a:off x="1590261" y="0"/>
            <a:ext cx="10508973" cy="60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u="sng" dirty="0">
                <a:solidFill>
                  <a:srgbClr val="161616"/>
                </a:solidFill>
                <a:highlight>
                  <a:srgbClr val="FFFF00"/>
                </a:highlight>
                <a:latin typeface="Playfair Display"/>
                <a:ea typeface="Times New Roman" panose="02020603050405020304" pitchFamily="18" charset="0"/>
              </a:rPr>
              <a:t>Em verdade vos digo que tudo o que ligardes na terra será ligado no céu, e tudo o que desligardes na terra será desligado no céu.</a:t>
            </a: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3600" b="1" u="sng" dirty="0">
                <a:solidFill>
                  <a:srgbClr val="161616"/>
                </a:solidFill>
                <a:highlight>
                  <a:srgbClr val="FFFF00"/>
                </a:highlight>
                <a:latin typeface="Playfair Display"/>
                <a:ea typeface="Times New Roman" panose="02020603050405020304" pitchFamily="18" charset="0"/>
              </a:rPr>
              <a:t>Mateus 18:18</a:t>
            </a: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ts val="2475"/>
              </a:lnSpc>
              <a:spcAft>
                <a:spcPts val="1050"/>
              </a:spcAft>
            </a:pPr>
            <a:r>
              <a:rPr lang="pt-BR" sz="5400" b="1" spc="40" dirty="0">
                <a:solidFill>
                  <a:srgbClr val="161616"/>
                </a:solidFill>
                <a:latin typeface="Playfair Display"/>
                <a:ea typeface="Times New Roman" panose="02020603050405020304" pitchFamily="18" charset="0"/>
              </a:rPr>
              <a:t> </a:t>
            </a:r>
            <a:endParaRPr lang="pt-BR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ts val="2475"/>
              </a:lnSpc>
              <a:spcAft>
                <a:spcPts val="1050"/>
              </a:spcAft>
            </a:pPr>
            <a:r>
              <a:rPr lang="pt-BR" sz="5400" b="1" u="sng" spc="40" dirty="0">
                <a:solidFill>
                  <a:srgbClr val="000000"/>
                </a:solidFill>
                <a:latin typeface="Playfair Display"/>
                <a:ea typeface="Times New Roman" panose="02020603050405020304" pitchFamily="18" charset="0"/>
                <a:hlinkClick r:id="rId2"/>
              </a:rPr>
              <a:t>DESLIGADO NA TERRA, DESLIGADO </a:t>
            </a:r>
          </a:p>
          <a:p>
            <a:pPr algn="just" fontAlgn="base">
              <a:lnSpc>
                <a:spcPts val="2475"/>
              </a:lnSpc>
              <a:spcAft>
                <a:spcPts val="1050"/>
              </a:spcAft>
            </a:pPr>
            <a:endParaRPr lang="pt-BR" sz="5400" b="1" u="sng" spc="40" dirty="0">
              <a:solidFill>
                <a:srgbClr val="000000"/>
              </a:solidFill>
              <a:latin typeface="Playfair Display"/>
              <a:ea typeface="Times New Roman" panose="02020603050405020304" pitchFamily="18" charset="0"/>
              <a:hlinkClick r:id="rId2"/>
            </a:endParaRPr>
          </a:p>
          <a:p>
            <a:pPr algn="just" fontAlgn="base">
              <a:lnSpc>
                <a:spcPts val="2475"/>
              </a:lnSpc>
              <a:spcAft>
                <a:spcPts val="1050"/>
              </a:spcAft>
            </a:pPr>
            <a:r>
              <a:rPr lang="pt-BR" sz="5400" b="1" u="sng" spc="40" dirty="0">
                <a:solidFill>
                  <a:srgbClr val="000000"/>
                </a:solidFill>
                <a:latin typeface="Playfair Display"/>
                <a:ea typeface="Times New Roman" panose="02020603050405020304" pitchFamily="18" charset="0"/>
                <a:hlinkClick r:id="rId2"/>
              </a:rPr>
              <a:t>NO CÉU?</a:t>
            </a:r>
            <a:r>
              <a:rPr lang="pt-BR" sz="5400" b="1" spc="40" dirty="0">
                <a:solidFill>
                  <a:srgbClr val="161616"/>
                </a:solidFill>
                <a:latin typeface="Playfair Display"/>
                <a:ea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ts val="2475"/>
              </a:lnSpc>
              <a:spcAft>
                <a:spcPts val="1050"/>
              </a:spcAft>
            </a:pPr>
            <a:endParaRPr lang="pt-BR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ts val="2475"/>
              </a:lnSpc>
              <a:spcAft>
                <a:spcPts val="1050"/>
              </a:spcAft>
            </a:pP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Rubem M.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Scheffel</a:t>
            </a:r>
            <a:endParaRPr lang="pt-BR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ts val="2475"/>
              </a:lnSpc>
              <a:spcAft>
                <a:spcPts val="1050"/>
              </a:spcAft>
            </a:pP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 ao anjo da igreja que está em Filadélfia escreve: Isto diz </a:t>
            </a:r>
            <a:r>
              <a:rPr lang="pt-BR" sz="2400" b="1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o que é santo, o que é verdadeiro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o que tem a chave de Davi; o que </a:t>
            </a:r>
            <a:r>
              <a:rPr lang="pt-BR" sz="2400" b="1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abre, e ninguém fecha; e fecha, e ninguém abre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pt-BR" sz="2400" b="1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3"/>
              </a:rPr>
              <a:t>Apocalipse 3:7</a:t>
            </a:r>
            <a:endParaRPr lang="pt-BR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7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9DB58E4-9CBF-4604-80E0-F9B8FB561E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09" y="0"/>
            <a:ext cx="7960644" cy="6443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F41364B-F971-4733-A23D-5AD3EE0E22B4}"/>
              </a:ext>
            </a:extLst>
          </p:cNvPr>
          <p:cNvSpPr/>
          <p:nvPr/>
        </p:nvSpPr>
        <p:spPr>
          <a:xfrm>
            <a:off x="2330547" y="6443003"/>
            <a:ext cx="5484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1">
                    <a:lumMod val="75000"/>
                  </a:schemeClr>
                </a:solidFill>
              </a:rPr>
              <a:t>http://www.adventistas.com/biz/robert_sessler/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AD0119-A991-4DB9-A140-11FF64E50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08" t="50000" r="27770" b="29631"/>
          <a:stretch/>
        </p:blipFill>
        <p:spPr>
          <a:xfrm>
            <a:off x="4670474" y="3429000"/>
            <a:ext cx="4135901" cy="139621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ED84BA9-6853-4F0E-BC98-9948102CC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08" t="50000" r="27770" b="29631"/>
          <a:stretch/>
        </p:blipFill>
        <p:spPr>
          <a:xfrm>
            <a:off x="699800" y="3123028"/>
            <a:ext cx="4308298" cy="18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31EB700-21E2-46C9-9CDF-6227560EF6BA}"/>
              </a:ext>
            </a:extLst>
          </p:cNvPr>
          <p:cNvSpPr/>
          <p:nvPr/>
        </p:nvSpPr>
        <p:spPr>
          <a:xfrm>
            <a:off x="1617785" y="81349"/>
            <a:ext cx="10574215" cy="6477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100"/>
              </a:spcAft>
            </a:pPr>
            <a:r>
              <a:rPr lang="pt-BR" sz="3200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16.03.2004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pt-BR" sz="2800" b="1" u="sng" dirty="0">
                <a:solidFill>
                  <a:srgbClr val="161616"/>
                </a:solidFill>
                <a:latin typeface="Playfair Display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DOUTOR EM AGRONOMIA E PROFESSOR DA UNEB, ADVENTISTA HÁ 41 ANOS, É EXPULSO COMO CACHORRO DO TEMPLO QUE CONSTRUIU  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sz="28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3"/>
              </a:rPr>
              <a:t>http://adventistas.com/marco2004/expulsao_paulo.htm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800" b="1" dirty="0">
                <a:solidFill>
                  <a:srgbClr val="161616"/>
                </a:solidFill>
                <a:latin typeface="Playfair Display"/>
                <a:ea typeface="Times New Roman" panose="02020603050405020304" pitchFamily="18" charset="0"/>
              </a:rPr>
              <a:t> 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Disse-lhe Jesus: Eu sou 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 caminho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e 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 verdade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 vida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pt-BR" sz="2400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ninguém vem ao Pai, senão por mim.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400" u="sng" spc="10" dirty="0">
                <a:solidFill>
                  <a:srgbClr val="0563C1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4"/>
              </a:rPr>
              <a:t>João 14:6</a:t>
            </a: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Então olhei, e diante de mim estava o Cordeiro, de pé sobre o monte Sião, e com ele cento e quarenta e quatro mil que traziam escritos na testa </a:t>
            </a:r>
            <a:r>
              <a:rPr lang="pt-BR" sz="2400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o nome dele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 o </a:t>
            </a:r>
            <a:r>
              <a:rPr lang="pt-BR" sz="2400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nome de seu Pai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2400" u="sng" spc="10" dirty="0">
                <a:solidFill>
                  <a:srgbClr val="0563C1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5"/>
              </a:rPr>
              <a:t>Apocalipse 14:1</a:t>
            </a: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Aqui está a perseverança dos santos que </a:t>
            </a:r>
            <a:r>
              <a:rPr lang="pt-BR" sz="2400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obedecem aos mandamentos de </a:t>
            </a:r>
            <a:r>
              <a:rPr lang="pt-BR" sz="2400" b="1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Deus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2400" spc="10" dirty="0">
                <a:solidFill>
                  <a:srgbClr val="000000"/>
                </a:solidFill>
                <a:highlight>
                  <a:srgbClr val="00FFFF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permanecem fiéis a </a:t>
            </a:r>
            <a:r>
              <a:rPr lang="pt-BR" sz="2400" b="1" spc="10" dirty="0">
                <a:solidFill>
                  <a:srgbClr val="000000"/>
                </a:solidFill>
                <a:highlight>
                  <a:srgbClr val="00FFFF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Jesus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2400" u="sng" spc="10" dirty="0">
                <a:solidFill>
                  <a:srgbClr val="0563C1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6"/>
              </a:rPr>
              <a:t>Apocalipse 14:12</a:t>
            </a:r>
            <a:endParaRPr lang="pt-B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6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DDBF3A17-72AB-47CC-A614-1BBBF515F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359" y="218782"/>
            <a:ext cx="6496050" cy="523875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F49C631-1948-434D-97FE-0CBD1F0C01A3}"/>
              </a:ext>
            </a:extLst>
          </p:cNvPr>
          <p:cNvSpPr/>
          <p:nvPr/>
        </p:nvSpPr>
        <p:spPr>
          <a:xfrm>
            <a:off x="1463039" y="5628308"/>
            <a:ext cx="10452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Mateus 28:19 e 20 – 80 Versões com o Final Mais Curto – Tesouro Para os Fiéis de Deus</a:t>
            </a:r>
            <a:r>
              <a:rPr lang="pt-BR" sz="2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http://www.trinitytruth.org/matthew28_19bible-translations.pdf</a:t>
            </a:r>
            <a:r>
              <a:rPr lang="pt-BR" sz="2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9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6A90A4C-D959-4CE3-B083-869E1C7A1C93}"/>
              </a:ext>
            </a:extLst>
          </p:cNvPr>
          <p:cNvSpPr/>
          <p:nvPr/>
        </p:nvSpPr>
        <p:spPr>
          <a:xfrm>
            <a:off x="1674055" y="0"/>
            <a:ext cx="10517945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Nome de Quem os Discípulos Batizaram?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“Respondeu-lhes Pedro: Arrependei-vos, e cada um de vós seja batizado em nome de Jesus Cristo para remissão dos vossos pecados, e recebereis o dom o Espírito Santo.” - Atos 2:38.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“Porquanto não havia ainda descido sobre nenhum deles, mas somente haviam sido batizados em o nome do Senhor Jesus.” - Atos 8:16.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“E ordenou que fossem batizados em nome de Jesus Cristo. Então lhe pediram que permanecesse com eles por alguns dias.” - Atos 10:48.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64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B3EF8B0-B4B2-4A79-A931-FF6A14FDC136}"/>
              </a:ext>
            </a:extLst>
          </p:cNvPr>
          <p:cNvSpPr/>
          <p:nvPr/>
        </p:nvSpPr>
        <p:spPr>
          <a:xfrm>
            <a:off x="1599028" y="0"/>
            <a:ext cx="1059297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“Eles, tendo ouvido isto, foram batizados em o nome do Senhor Jesus.” - Atos 19:5.</a:t>
            </a:r>
          </a:p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“fomos batizados em Cristo Jesus”. Romanos 6:3</a:t>
            </a:r>
          </a:p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“Acaso Cristo está dividido? Foi Paulo crucificado em favor de vós, ou fostes porventura, batizados em nome de Paulo?” - I Coríntios 1:13.</a:t>
            </a:r>
          </a:p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“Porque todos quantos fostes batizados em Cristo, de Cristo vos revestistes.” - Gálatas 3:27.</a:t>
            </a:r>
          </a:p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“E tudo quanto fizerdes por palavras ou por obras, fazei-o em nome do Senhor Jesus, dando por ele graças a Deus Pai.”  Colossenses 3:17.</a:t>
            </a:r>
          </a:p>
        </p:txBody>
      </p:sp>
    </p:spTree>
    <p:extLst>
      <p:ext uri="{BB962C8B-B14F-4D97-AF65-F5344CB8AC3E}">
        <p14:creationId xmlns:p14="http://schemas.microsoft.com/office/powerpoint/2010/main" val="286212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entro de Estudos Fulgor Celeste: Mateus 28:19 - A Mais Séria Falsificação  das Escrituras Sagradas">
            <a:extLst>
              <a:ext uri="{FF2B5EF4-FFF2-40B4-BE49-F238E27FC236}">
                <a16:creationId xmlns:a16="http://schemas.microsoft.com/office/drawing/2014/main" id="{8FED238F-5CFD-4A16-B6BD-2DF51D091D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50" y="-1"/>
            <a:ext cx="10568549" cy="673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180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M DEFESA DA FÉ E OS TEXTOS POLÊMICOS SOBRE A TRINDADE - ppt carregar">
            <a:extLst>
              <a:ext uri="{FF2B5EF4-FFF2-40B4-BE49-F238E27FC236}">
                <a16:creationId xmlns:a16="http://schemas.microsoft.com/office/drawing/2014/main" id="{6B95DB2F-4524-4534-8174-E397125189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90" y="0"/>
            <a:ext cx="1049821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699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697CF0-7779-48EB-A4E2-1CBEC35C8F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23" y="394251"/>
            <a:ext cx="10160773" cy="5993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398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1292C92-73C2-4473-AF7A-E088972ACAE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11"/>
          <a:stretch/>
        </p:blipFill>
        <p:spPr bwMode="auto">
          <a:xfrm>
            <a:off x="810887" y="643467"/>
            <a:ext cx="10570226" cy="557106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AB201C8-BC53-45E4-B569-529FA4B8C4C6}"/>
              </a:ext>
            </a:extLst>
          </p:cNvPr>
          <p:cNvSpPr/>
          <p:nvPr/>
        </p:nvSpPr>
        <p:spPr>
          <a:xfrm>
            <a:off x="6427172" y="6000635"/>
            <a:ext cx="528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Nicotra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R. Eu e o Pai somos um. 4d., 2019, pág. 50. </a:t>
            </a:r>
          </a:p>
        </p:txBody>
      </p:sp>
    </p:spTree>
    <p:extLst>
      <p:ext uri="{BB962C8B-B14F-4D97-AF65-F5344CB8AC3E}">
        <p14:creationId xmlns:p14="http://schemas.microsoft.com/office/powerpoint/2010/main" val="339984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0EC3C90-AD76-4A05-BB8C-083468481D27}"/>
              </a:ext>
            </a:extLst>
          </p:cNvPr>
          <p:cNvSpPr/>
          <p:nvPr/>
        </p:nvSpPr>
        <p:spPr>
          <a:xfrm>
            <a:off x="1590262" y="87059"/>
            <a:ext cx="10455965" cy="6683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100"/>
              </a:spcAft>
            </a:pPr>
            <a:r>
              <a:rPr lang="pt-BR" sz="32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OBJETIVOS:</a:t>
            </a:r>
            <a:endParaRPr lang="pt-BR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pt-BR" sz="3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Mostrar pelas Escrituras que Deus sempre teve um povo remanescente, fiel.</a:t>
            </a:r>
            <a:endParaRPr lang="pt-BR" sz="3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pt-BR" sz="3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povo de Deus não é nem nunca foi uma empresa, uma instituição hierárquica.</a:t>
            </a:r>
            <a:endParaRPr lang="pt-BR" sz="3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pt-BR" sz="3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povo de Deus sempre foi aquele que guarda os seus mandamentos, seus estatutos,...e lhe </a:t>
            </a:r>
            <a:r>
              <a:rPr lang="pt-BR" sz="3600" b="1" i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 fiel.</a:t>
            </a:r>
            <a:endParaRPr lang="pt-BR" sz="3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pt-BR" sz="3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Só existem dois caminhos a seguir.</a:t>
            </a:r>
            <a:endParaRPr lang="pt-BR" sz="3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pt-BR" sz="3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 preciso decidir.</a:t>
            </a:r>
            <a:endParaRPr lang="pt-BR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39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A62EF4E-48B5-43E7-BDDB-922C11A12ABC}"/>
              </a:ext>
            </a:extLst>
          </p:cNvPr>
          <p:cNvSpPr/>
          <p:nvPr/>
        </p:nvSpPr>
        <p:spPr>
          <a:xfrm>
            <a:off x="1599028" y="265897"/>
            <a:ext cx="105929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1980 para cá a IASD, ao aprovar o dogma romano da trindade  como doutrina, ainda que sem base bíblica, desprezando toda a história dos Pioneiros, PREENCHEU O REQUISITO PARA PARTICIPAR DO ECUMENISMO.  A IASD ESTÁ ENTRE AS IGREJAS QUE BATIZAM VALIDAMENTE PARA ROMA, EM OPOSIÇÃO A TODOS OS BATISMOS FEITOS PELOS APÓSTOLOS.</a:t>
            </a:r>
          </a:p>
          <a:p>
            <a:pPr algn="just"/>
            <a:r>
              <a:rPr lang="pt-B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Contrariando a Bíblia, passou de 1980 para cá a preencher os requisitos para a Religião do Anticristo, o ECUMENISMO.</a:t>
            </a:r>
          </a:p>
        </p:txBody>
      </p:sp>
    </p:spTree>
    <p:extLst>
      <p:ext uri="{BB962C8B-B14F-4D97-AF65-F5344CB8AC3E}">
        <p14:creationId xmlns:p14="http://schemas.microsoft.com/office/powerpoint/2010/main" val="2530335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A9B589D-F6A9-4EF3-9CF7-889BC895B8E9}"/>
              </a:ext>
            </a:extLst>
          </p:cNvPr>
          <p:cNvSpPr/>
          <p:nvPr/>
        </p:nvSpPr>
        <p:spPr>
          <a:xfrm>
            <a:off x="1613094" y="278229"/>
            <a:ext cx="10471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Guia Ecumênico 21, pag. 125. Será que tanto faz se ter 1 ou 3 deuses?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E00FF92-8F52-4CAE-BE7F-9897242413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47" y="2217221"/>
            <a:ext cx="10741000" cy="436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166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218AA73-3644-4304-97C4-4D9E89652C18}"/>
              </a:ext>
            </a:extLst>
          </p:cNvPr>
          <p:cNvSpPr/>
          <p:nvPr/>
        </p:nvSpPr>
        <p:spPr>
          <a:xfrm>
            <a:off x="1533379" y="1152598"/>
            <a:ext cx="1041009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001320"/>
                </a:solidFill>
                <a:latin typeface="Roboto"/>
              </a:rPr>
              <a:t>“Eu Sou </a:t>
            </a:r>
            <a:r>
              <a:rPr lang="pt-BR" sz="4800" b="1" i="1" dirty="0" err="1">
                <a:solidFill>
                  <a:srgbClr val="001320"/>
                </a:solidFill>
                <a:highlight>
                  <a:srgbClr val="FFFF00"/>
                </a:highlight>
                <a:latin typeface="Roboto"/>
              </a:rPr>
              <a:t>Yahweh</a:t>
            </a:r>
            <a:r>
              <a:rPr lang="pt-BR" sz="4800" b="1" dirty="0">
                <a:solidFill>
                  <a:srgbClr val="001320"/>
                </a:solidFill>
                <a:latin typeface="Roboto"/>
              </a:rPr>
              <a:t>, o SENHOR, teu Deus, que te fez sair da terra do Egito, da casa da escravidão! </a:t>
            </a:r>
          </a:p>
          <a:p>
            <a:r>
              <a:rPr lang="pt-BR" sz="4800" b="1" dirty="0"/>
              <a:t>Não terás outros deuses além de </a:t>
            </a:r>
            <a:r>
              <a:rPr lang="pt-BR" sz="4800" b="1" dirty="0">
                <a:highlight>
                  <a:srgbClr val="FFFF00"/>
                </a:highlight>
              </a:rPr>
              <a:t>mim</a:t>
            </a:r>
            <a:r>
              <a:rPr lang="pt-BR" sz="4800" b="1" dirty="0"/>
              <a:t>.</a:t>
            </a:r>
            <a:endParaRPr lang="pt-BR" sz="11500" b="1" dirty="0">
              <a:solidFill>
                <a:srgbClr val="001320"/>
              </a:solidFill>
              <a:latin typeface="Roboto"/>
            </a:endParaRPr>
          </a:p>
          <a:p>
            <a:r>
              <a:rPr lang="pt-BR" sz="4800" b="1" dirty="0">
                <a:solidFill>
                  <a:srgbClr val="001320"/>
                </a:solidFill>
                <a:latin typeface="Roboto"/>
              </a:rPr>
              <a:t>Êxodo 20:2 e 3.</a:t>
            </a:r>
          </a:p>
          <a:p>
            <a:r>
              <a:rPr lang="pt-BR" b="1" dirty="0">
                <a:hlinkClick r:id="rId2"/>
              </a:rPr>
              <a:t>Bíblia King James Atualizada</a:t>
            </a:r>
            <a:br>
              <a:rPr lang="pt-BR" sz="4800" b="1" dirty="0">
                <a:solidFill>
                  <a:srgbClr val="001320"/>
                </a:solidFill>
                <a:latin typeface="Roboto"/>
              </a:rPr>
            </a:br>
            <a:endParaRPr lang="pt-BR" sz="4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F0DFC30-9BAA-4A79-B29A-90B2DF7B97CC}"/>
              </a:ext>
            </a:extLst>
          </p:cNvPr>
          <p:cNvSpPr/>
          <p:nvPr/>
        </p:nvSpPr>
        <p:spPr>
          <a:xfrm>
            <a:off x="2528972" y="0"/>
            <a:ext cx="75232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 diz o 1º mandamento?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334248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8BBF2C-75B0-42FB-8E8F-DAD3DD6503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32" y="0"/>
            <a:ext cx="81399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689E482-B967-4433-9964-8E99AF002AC6}"/>
              </a:ext>
            </a:extLst>
          </p:cNvPr>
          <p:cNvSpPr/>
          <p:nvPr/>
        </p:nvSpPr>
        <p:spPr>
          <a:xfrm>
            <a:off x="4981369" y="5256013"/>
            <a:ext cx="50770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Bíblia Israelita</a:t>
            </a:r>
          </a:p>
        </p:txBody>
      </p:sp>
    </p:spTree>
    <p:extLst>
      <p:ext uri="{BB962C8B-B14F-4D97-AF65-F5344CB8AC3E}">
        <p14:creationId xmlns:p14="http://schemas.microsoft.com/office/powerpoint/2010/main" val="883334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EAC70E2-B3EC-4CC4-819D-AC33C4DE32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57" y="248138"/>
            <a:ext cx="4293260" cy="608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B264E0B-62FA-4F6C-A61A-4B96BA4546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99" y="272756"/>
            <a:ext cx="3743962" cy="6057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829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A4AB5A-8560-480F-B87B-6A8C861A9F6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39" y="0"/>
            <a:ext cx="624129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650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9DFF217-F162-48B7-9D7C-7BF7D72BABB5}"/>
              </a:ext>
            </a:extLst>
          </p:cNvPr>
          <p:cNvSpPr/>
          <p:nvPr/>
        </p:nvSpPr>
        <p:spPr>
          <a:xfrm>
            <a:off x="1627162" y="205302"/>
            <a:ext cx="10358511" cy="675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 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Inúmeras outras provas da falsidade de Mateus 28:19, como está em muitas versões bíblicas, publicadas por Homero de Almeida Araújo Neto 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em </a:t>
            </a:r>
            <a:r>
              <a:rPr lang="pt-BR" dirty="0">
                <a:solidFill>
                  <a:srgbClr val="DD9933"/>
                </a:solidFill>
                <a:latin typeface="Lato"/>
                <a:ea typeface="Times New Roman" panose="02020603050405020304" pitchFamily="18" charset="0"/>
                <a:hlinkClick r:id="rId2"/>
              </a:rPr>
              <a:t>http://porquenaosoucristao.blogspot.com.br/2013/04/a-incongruente-doutrina-da-santissima.html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a saber:</a:t>
            </a:r>
          </a:p>
          <a:p>
            <a:pPr algn="just" fontAlgn="base"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endParaRPr lang="pt-BR" sz="3200" b="1" dirty="0">
              <a:solidFill>
                <a:srgbClr val="424242"/>
              </a:solidFill>
              <a:latin typeface="Lato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ENCICLOPÉDIA DA RELIGIÃO, M.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A.Canney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53.</a:t>
            </a:r>
            <a:endParaRPr lang="pt-BR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“A religião primitiva sempre batizava em nome do Senhor Jesus até o desenvolvimento de doutrina da Trindade no 2° Século.”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ENCICLOPÉDIA DA RELIGIÃO, J.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Hastings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Vol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2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377-378-389.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424242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“O batismo cristão era administrado usando o nome de Jesus. O uso da fórmula </a:t>
            </a:r>
            <a:r>
              <a:rPr lang="pt-BR" dirty="0" err="1">
                <a:solidFill>
                  <a:srgbClr val="424242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trinitariana</a:t>
            </a:r>
            <a:r>
              <a:rPr lang="pt-BR" dirty="0">
                <a:solidFill>
                  <a:srgbClr val="424242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 de nenhuma forma foi sugerida pela história da igreja primitiva; o batismo </a:t>
            </a:r>
            <a:r>
              <a:rPr lang="pt-BR" dirty="0"/>
              <a:t>foi sempre em nome do Senhor Jesus até o tempo do mártir Justino quando a fórmula da Trindade passou a ser usada”.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521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2B2E073-A114-4B37-AE1E-26CD013CEA26}"/>
              </a:ext>
            </a:extLst>
          </p:cNvPr>
          <p:cNvSpPr/>
          <p:nvPr/>
        </p:nvSpPr>
        <p:spPr>
          <a:xfrm>
            <a:off x="1674055" y="79875"/>
            <a:ext cx="10517945" cy="658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36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ENCICLOPÉDIA DE RELIGIÃO E ÉTICA, pg. 384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. “Não existe evidência na história da Igreja Primitiva do uso dos três nomes.”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6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ENCICLOPÉDIA BARSA, 1998, vol. 15, pág. 214</a:t>
            </a:r>
            <a:endParaRPr lang="pt-B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“A palavra Trindade não aparece no Novo Testamento, nem Jesus e seus seguidores pensaram em contradizer o Velho Testamento que diz: Ouve, Israel, o Senhor nosso Deus é o único Senhor (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Dt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6: 4)”. (Confirmado por Jesus em Marcos 12:29: “Esclareceu Jesus: “O mais importante de todos os mandamentos é este: ‘Ouve, ó Israel, o Senhor, o nosso Deus é o único Senhor”. “</a:t>
            </a:r>
            <a:r>
              <a:rPr lang="pt-BR" b="1" dirty="0">
                <a:solidFill>
                  <a:srgbClr val="DD9933"/>
                </a:solidFill>
                <a:latin typeface="inherit"/>
                <a:ea typeface="Times New Roman" panose="02020603050405020304" pitchFamily="18" charset="0"/>
                <a:hlinkClick r:id="rId2"/>
              </a:rPr>
              <a:t>Bíblia King James Atualizada</a:t>
            </a:r>
            <a:r>
              <a:rPr lang="pt-BR" b="1" dirty="0">
                <a:solidFill>
                  <a:srgbClr val="424242"/>
                </a:solidFill>
                <a:latin typeface="inherit"/>
                <a:ea typeface="Times New Roman" panose="02020603050405020304" pitchFamily="18" charset="0"/>
              </a:rPr>
              <a:t>)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ENCICLOPÉDIA BRITÂNICA,11ª edição, Volume 3, pág. 82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“Sempre nas fontes antigas menciona que o batismo era em nome de Jesus Cristo. A fórmula batismal foi mudada do nome de Jesus Cristo para as palavras Pai, Filho e Espírito Santo pela Igreja Católica no 2º Século.”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NOVA ENCICLOPÉDIA INTERNACIONAL, Vol. 22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477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“O termo ‘trindade’ se originou com Tertuliano, padre da Igreja Católica Romana”.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ENCICLOPÉDIA CATÓLICA, 1913, Vol. 2,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365.</a:t>
            </a:r>
            <a:endParaRPr lang="pt-BR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Mt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28,19 “Aqui o católico reconhece que o batismo foi mudado pela Igreja Católica”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45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DE30C19-4282-4F5C-A7B5-4F7CF3B43511}"/>
              </a:ext>
            </a:extLst>
          </p:cNvPr>
          <p:cNvSpPr/>
          <p:nvPr/>
        </p:nvSpPr>
        <p:spPr>
          <a:xfrm>
            <a:off x="1617785" y="62231"/>
            <a:ext cx="10574215" cy="667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NEW CATHOLIC ENCYCLOPAEDIA, 1967, vol. XIII, pg. 575.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“A maioria dos textos do Novo Testamento revela o espírito de Deus como sendo algo, não alguém; isto se vê especialmente no Paralelismo entre o espírito e o poder de Deus.”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NEW CATHOLIC ENCYCLOPAEDIA, 1967,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Vol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XIV,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299.</a:t>
            </a:r>
            <a:endParaRPr lang="pt-BR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“A formulação de um só Deus em três pessoas” não foi solidamente estabelecida, decerto não plenamente assimilada na vida cristã e na sua profissão de fé, antes do 4o século. Mas é precisamente esta formulação que tem a primeira reivindicação ao título de dogma da Trindade. Entre os Pais Apostólicos, não havia nada, nem mesmo remotamente, que se aproximasse de tal mentalidade ou perspectiva”.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NOUVEAU DICTIONNAIRE UNIVERSEL, M.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Lachâtre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vol. II, pg. 1467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“La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trinité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platonicienne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même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un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simple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réaménagement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des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anciennes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trinités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datant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de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peuples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antérieurs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semble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être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la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trinité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philosophique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rationnelle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des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attributs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qui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a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donné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naissance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à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l’hypostase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trois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ou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personnes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divines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enseignées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par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les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églises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chrétiennes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.” (“A trindade platônica, que em si é meramente um rearranjo de trindades mais antigas, que remontam aos povos anteriores, parece ser a trindade filosófica racional de atributos que deram origem às três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hypostasis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ou pessoas divinas ensinadas pelas igrejas cristãs”).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8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84B432A-D158-4E3A-BD33-9ADE44EDA636}"/>
              </a:ext>
            </a:extLst>
          </p:cNvPr>
          <p:cNvSpPr/>
          <p:nvPr/>
        </p:nvSpPr>
        <p:spPr>
          <a:xfrm>
            <a:off x="1603718" y="28755"/>
            <a:ext cx="10536702" cy="6496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36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ENCICLOPÉDIA AMERICANA, </a:t>
            </a:r>
            <a:r>
              <a:rPr lang="pt-BR" sz="36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Vol</a:t>
            </a:r>
            <a:r>
              <a:rPr lang="pt-BR" sz="36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XXVII, </a:t>
            </a:r>
            <a:r>
              <a:rPr lang="pt-BR" sz="36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36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294</a:t>
            </a:r>
            <a:endParaRPr lang="pt-B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“O Cristianismo derivou-se do Judaísmo, e o Judaísmo era estritamente unitário. O caminho que levou de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jerusalém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a Nicéia dificilmente foi em linha reta. O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trinitarismo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do quarto século de nenhuma forma refletiu o primitivo ensino cristão sobre a natureza de Deus; foi ao contrário, um desvio desse ensinamento”.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DICTIONARY OF THE BIBLE, John Mac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Kenzie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1965, pg. 899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“A Trindade de pessoas dentro da unidade de natureza é definida em termos de ‘pessoa’ e de ‘natureza’, que são termos filosóficos gregos; na realidade esses termos não aparecem na Bíblia. As definições trinitárias surgiram em resultado de longas controvérsias, em que esses termos e outros, como ‘essência’ e ‘substância’, foram erroneamente aplicados a Deus”.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BÍBLIA DE JERUSALÉM, 10a edição, 2001,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1896</a:t>
            </a:r>
            <a:endParaRPr lang="pt-BR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Nota de rodapé: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Mt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28,19 “Sabe-se que o livro de Atos fala em batizar “no nome de Jesus”(cf. At 1,5 +; 2,38+). Mais tarde deve ter-se estabelecido a associação do batizado às três pessoas da Trindade”.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40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TRUE CHISTIANITY – Rev. Steve </a:t>
            </a:r>
            <a:r>
              <a:rPr lang="pt-BR" sz="40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Winter</a:t>
            </a:r>
            <a:endParaRPr lang="pt-BR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ATOS 4:12 “Batismo em nome de Jesus. E em nenhum outro há salvação, porque também debaixo do céu nenhum outro nome há, dado entre os homens, pelo qual devamos ser salvos.”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3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1AB110F-2A6F-4935-BDC8-0988D3CD57B6}"/>
              </a:ext>
            </a:extLst>
          </p:cNvPr>
          <p:cNvSpPr/>
          <p:nvPr/>
        </p:nvSpPr>
        <p:spPr>
          <a:xfrm>
            <a:off x="3478561" y="131780"/>
            <a:ext cx="8609564" cy="6683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“Porém, se vos parece mal aos vossos olhos servir ao Senhor, escolhei hoje a quem sirvais: se os deuses a quem serviram vossos pais, que estavam além do rio, ou os deuses dos amorreus, em cuja terra habitais; porém eu e a minha casa serviremos ao Senhor”.       Josué 24:15.</a:t>
            </a:r>
            <a:endParaRPr lang="pt-BR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5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E4C8B09-2DC1-469E-8D1E-23D842FC3E45}"/>
              </a:ext>
            </a:extLst>
          </p:cNvPr>
          <p:cNvSpPr/>
          <p:nvPr/>
        </p:nvSpPr>
        <p:spPr>
          <a:xfrm>
            <a:off x="1631852" y="858129"/>
            <a:ext cx="10339754" cy="5511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NA AURORA DO CRISTIANISMO – APÓS O NASCIMENTOS DOGMAS, 1998, Claude (Marie-Émile)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Boismard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“A declaração de que há três pessoas em um só Deus não pode ser encontrada em lugar nenhum do Novo Testamento”.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JESUS E JAVÉ, Harold Bloom (Yale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University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),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119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“Pretendo aqui expor o mistério da Trindade, o melhor que posso fazê-lo. Ao mesmo tempo que de um lado deixo clara a minha admiração pelo brilhantismo do conceito, afirmo a minha perplexidade diante do atrevimento e do escândalo inerentes a esse mesmo dogma”.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ORIGEM E EVOLUÇÃO DA RELIGIÃO, E. W. Hopkins</a:t>
            </a:r>
            <a:endParaRPr lang="pt-BR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“A definição ortodoxa final da “trindade” era em grande parte uma questão de política eclesial”!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HISTÓRIA DA CIVILIZAÇÃO, Will Durant, 2002, Ed. Record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“O Cristianismo não destruiu o paganismo; ele o adotou. Do Egito vieram as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idéias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de uma trindade divina, o Juízo final, a recompensa e castigo”.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33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5FE27F-7FB1-4BFF-998B-E83B82914DB2}"/>
              </a:ext>
            </a:extLst>
          </p:cNvPr>
          <p:cNvSpPr/>
          <p:nvPr/>
        </p:nvSpPr>
        <p:spPr>
          <a:xfrm>
            <a:off x="1575582" y="13083"/>
            <a:ext cx="10616418" cy="692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Quando ainda não era papa, ele escreveu isso: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0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INTRODUÇÃO AO CRISTIANISMO, Cardeal Joseph </a:t>
            </a:r>
            <a:r>
              <a:rPr lang="pt-BR" sz="20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Ratzinger</a:t>
            </a:r>
            <a:r>
              <a:rPr lang="pt-BR" sz="20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1ª Edição, 1968, </a:t>
            </a:r>
            <a:r>
              <a:rPr lang="pt-BR" sz="20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pgs</a:t>
            </a:r>
            <a:r>
              <a:rPr lang="pt-BR" sz="20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. 82-83.</a:t>
            </a:r>
            <a:endParaRPr lang="pt-BR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“A forma básica da nossa profissão de fé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trinitariana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(Mateus 28,19) tomou forma durante o curso dos séculos segundo e terceiro em conexão com a cerimônia de batismo. Medida em que seu lugar de origem está em causa, o texto (Mateus 28,19) veio da cidade de Roma.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O batismo da Trindade e texto de Mateus 28,19, portanto, não se originou a partir da Igreja original, que começou em Jerusalém por volta do ano 33. Era um pouco como demonstra a evidência uma invenção posterior do catolicismo romano. Bem poucos sabem sobre esses fatos históricos”.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BÍBLIA DE JERUSALÉM,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pgs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. 2291 e 2292</a:t>
            </a:r>
            <a:endParaRPr lang="pt-BR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“O texto dos v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v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. 7-8 está acrescido na Vulgata de um inciso (aqui abaixo está entre parênteses) ausente nos antigos manuscritos gregos, nas antigas versões e nos melhores manuscritos da Vulgata, e que parece ser uma glosa marginal introduzida posteriormente no texto: ‘Porque há três que testemunham (no Céu: o Pai, o Verbo e o Espírito Santo, e esses três são um só; e há três que testemunham na terra): o Espírito, a água e o sangue, e esses três são um só’.”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THE ORTODOX CORRUPTION OF THE SCRIPTURES, Bart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Ehrman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45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“(O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Comma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Johanneum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) representa a ocorrência mais óbvia de corrupção motivada por teologia em toda a tradição manuscrita do Novo Testamento”.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63B9064-9B0F-4A9F-AA19-9ED851E0F855}"/>
              </a:ext>
            </a:extLst>
          </p:cNvPr>
          <p:cNvSpPr/>
          <p:nvPr/>
        </p:nvSpPr>
        <p:spPr>
          <a:xfrm>
            <a:off x="1753771" y="0"/>
            <a:ext cx="1043822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pt-BR" sz="3200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Sabe-se, que </a:t>
            </a:r>
            <a:r>
              <a:rPr lang="pt-BR" sz="36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o requisito básico do papado e do Ecumenismo que ele coordena </a:t>
            </a:r>
            <a:r>
              <a:rPr lang="pt-BR" sz="3200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(e a 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IASD é sua assessora através da ISLA,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camufladamente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 </a:t>
            </a:r>
            <a:r>
              <a:rPr lang="pt-BR" sz="3200" dirty="0">
                <a:solidFill>
                  <a:srgbClr val="DD9933"/>
                </a:solidFill>
                <a:latin typeface="Lato"/>
                <a:ea typeface="Times New Roman" panose="02020603050405020304" pitchFamily="18" charset="0"/>
                <a:hlinkClick r:id="rId2"/>
              </a:rPr>
              <a:t>https://aodeusunico.com.br/a-iasd-e-ou-nao-membro-do-conselho-mundial-de-igrejas-orgao-maximo-do-ecumenismo-no-mundo-entao-ela-e-o-queigrejas-orgao-maximo-do-ecumenismo-ok/</a:t>
            </a:r>
            <a:r>
              <a:rPr lang="pt-BR" sz="3200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 ) 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é </a:t>
            </a:r>
            <a:r>
              <a:rPr lang="pt-BR" sz="3200" b="1" u="sng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crer na trindade e batizar em seu nome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 </a:t>
            </a:r>
            <a:r>
              <a:rPr lang="pt-BR" sz="3200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(admitindo-se que Jesus é Deus, 1ª. Pessoa da santíssima trindade e que o espírito de Deus é um ser, e Deus igual ao Pai, 3ª. Pessoa da santíssima trindade, e que se deve batizar também em seu nome), conduzindo ao preenchimento do 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requisito básico da grande apostasia</a:t>
            </a:r>
            <a:r>
              <a:rPr lang="pt-BR" sz="3200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.</a:t>
            </a: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92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5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0EA1369-01A2-4CFD-B8BA-CCFD0C0FCA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743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767F6DE-0491-4B97-8B12-44F9CD9A127A}"/>
              </a:ext>
            </a:extLst>
          </p:cNvPr>
          <p:cNvSpPr/>
          <p:nvPr/>
        </p:nvSpPr>
        <p:spPr>
          <a:xfrm>
            <a:off x="768627" y="-66260"/>
            <a:ext cx="11174233" cy="676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IGREJA CATÓLICA NO SEU CATECISMO CONSIDERA OS BATIZADOS EM NOME DO PAI, DO FILHO E DO ESPÍRITO </a:t>
            </a: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COMO </a:t>
            </a:r>
            <a:r>
              <a:rPr lang="pt-BR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IRMÃOS QUE LHE PERTENCEM, MAS AINDA SEPARADOS</a:t>
            </a:r>
            <a:endParaRPr lang="pt-BR" sz="2800" b="1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B.2.29 Unidade dos Cristãos e Batismo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855 A missão da Igreja exige o esforço rumo à </a:t>
            </a:r>
            <a:r>
              <a:rPr lang="pt-BR" sz="32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 dos cristãos</a:t>
            </a: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Efetivamente, "as divisões entre cristãos impedem a Igreja de realizar a </a:t>
            </a:r>
            <a:r>
              <a:rPr lang="pt-BR" sz="32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plenitude da catolicidade</a:t>
            </a: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lhe é própria </a:t>
            </a:r>
            <a:r>
              <a:rPr lang="pt-BR" sz="32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naqueles filhos que, embora lhe pertençam pelo batismo, estão separados da plena comunhão com ela</a:t>
            </a: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Não só isso, mas também para a própria Igreja se torna tanto mais difícil exprimir, na realidade de sua plena catolicidade sob todos os aspectos“, </a:t>
            </a:r>
            <a:r>
              <a:rPr lang="pt-BR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http://catecismo-az.tripod.com/conteudo/a-z/a/batismo.html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66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74B59EB-6CE3-43FE-96CE-ADB09F7E2827}"/>
              </a:ext>
            </a:extLst>
          </p:cNvPr>
          <p:cNvSpPr/>
          <p:nvPr/>
        </p:nvSpPr>
        <p:spPr>
          <a:xfrm>
            <a:off x="1669774" y="69561"/>
            <a:ext cx="10522226" cy="704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IGREJA CATÓLICA NO SEU CATECISMO CONSIDERA </a:t>
            </a:r>
            <a:r>
              <a:rPr lang="pt-BR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OS BATIZADOS EM NOME DO PAI, DO FILHO E DO ESPÍRITO SANTO </a:t>
            </a: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COMO </a:t>
            </a:r>
            <a:r>
              <a:rPr lang="pt-BR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IRMÃOS</a:t>
            </a: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QUE LHE PERTENCEM, MAS AINDA </a:t>
            </a:r>
            <a:r>
              <a:rPr lang="pt-BR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SEPARADOS</a:t>
            </a:r>
            <a:endParaRPr lang="pt-BR" sz="2400" b="1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B.2.29 Unidade dos Cristãos e Batismo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1271 O Batismo constitui o </a:t>
            </a:r>
            <a:r>
              <a:rPr lang="pt-BR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fundamento da comunhão entre todos os cristãos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também com os que ainda não estão em comunhão plena com a Igreja católica: "</a:t>
            </a:r>
            <a:r>
              <a:rPr lang="pt-BR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 efeito, aqueles que creem em Cristo e foram validamente batizados acham-se em certa comunhão, embora não perfeita, com a Igreja católica.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(...) Justificados pela fé no Batismo, são incorporados a Cristo e, por isso, com razão, são honrados com o nome de cristãos e </a:t>
            </a:r>
            <a:r>
              <a:rPr lang="pt-BR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merecidamente reconhecidos pelos filhos da Igreja católica como </a:t>
            </a:r>
            <a:r>
              <a:rPr lang="pt-BR" sz="2800" b="1" dirty="0">
                <a:solidFill>
                  <a:srgbClr val="000000"/>
                </a:solidFill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irmãos no Senhor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"O Batismo, pois, constitui o vínculo sacramental da unidade que liga todos os que foram regenerados por ele.“ </a:t>
            </a:r>
            <a:r>
              <a:rPr lang="pt-BR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http://catecismo-az.tripod.com/conteudo/a-z/a/batismo.html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73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037CFEA-2166-4F2A-AE8F-B8B6BFAFAC04}"/>
              </a:ext>
            </a:extLst>
          </p:cNvPr>
          <p:cNvSpPr/>
          <p:nvPr/>
        </p:nvSpPr>
        <p:spPr>
          <a:xfrm>
            <a:off x="1577007" y="-13002"/>
            <a:ext cx="10522227" cy="6468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DÍZIMO CADUCOU NA CRUZ, JUNTO COM O SACERDÓCIO LEVÍTICO E AS LEIS CERIMONIAIS. </a:t>
            </a:r>
            <a:endParaRPr lang="pt-B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6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DÍZIMO NO VELHO TESTAMENTO</a:t>
            </a:r>
            <a:endParaRPr lang="pt-BR" sz="3600" b="1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“Também todas as 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dízimas do campo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pt-BR" sz="2400" b="1" spc="10" dirty="0">
                <a:solidFill>
                  <a:srgbClr val="000000"/>
                </a:solidFill>
                <a:highlight>
                  <a:srgbClr val="00FFFF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 do campo, do fruto das árvores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são do Senhor; santas são ao Senhor.</a:t>
            </a:r>
            <a:br>
              <a:rPr lang="pt-BR" sz="2400" spc="10" dirty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Porém, se alguém das suas dízimas resgatar alguma coisa, acrescentará a sua quinta parte sobre ela.</a:t>
            </a:r>
            <a:br>
              <a:rPr lang="pt-BR" sz="2400" spc="10" dirty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tocante a todas 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dízimas do gado e do rebanho, tudo o que passar debaixo da vara, o dízimo será santo ao Senhor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pt-BR" sz="2400" spc="10" dirty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se investigará entre o bom e o mau, nem o trocará; mas, se de alguma maneira o trocar, tanto um como o outro será santo; não serão resgatados.</a:t>
            </a:r>
            <a:br>
              <a:rPr lang="pt-BR" sz="2400" spc="10" dirty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Estes são os mandamentos que o Senhor ordenou a Moisés, 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os filhos de Israel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 monte Sinai. </a:t>
            </a:r>
            <a:r>
              <a:rPr lang="pt-BR" sz="4000" b="1" u="sng" dirty="0">
                <a:hlinkClick r:id="rId2"/>
              </a:rPr>
              <a:t>Levítico 27:30-34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35937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A80A148-23AD-4473-89A7-329498D51214}"/>
              </a:ext>
            </a:extLst>
          </p:cNvPr>
          <p:cNvSpPr/>
          <p:nvPr/>
        </p:nvSpPr>
        <p:spPr>
          <a:xfrm>
            <a:off x="1484243" y="0"/>
            <a:ext cx="10455966" cy="6917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OS VERSOS BÍBLICOS QUE NENHUMA IGREJA QUE COBRA DÍZIMO HOJE DESEJA CUMPRIR. MAS POR QUE NÃO? QUANDO O DÍZIMO VIGOROU ATÉ À CRUZ ERA RIGOROSAMENTE SEGUIDO.</a:t>
            </a:r>
          </a:p>
          <a:p>
            <a:pPr algn="just" fontAlgn="base">
              <a:spcAft>
                <a:spcPts val="1125"/>
              </a:spcAft>
            </a:pP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Ao fim de três anos tirarás </a:t>
            </a:r>
            <a:r>
              <a:rPr lang="pt-BR" sz="3200" b="1" spc="10" dirty="0">
                <a:solidFill>
                  <a:srgbClr val="000000"/>
                </a:solidFill>
                <a:highlight>
                  <a:srgbClr val="00FFFF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todos os dízimos da tua colheita no mesmo ano</a:t>
            </a: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e os recolherás dentro das tuas portas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 </a:t>
            </a:r>
          </a:p>
          <a:p>
            <a:pPr algn="just" fontAlgn="base">
              <a:spcAft>
                <a:spcPts val="1125"/>
              </a:spcAft>
            </a:pP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Então virá o </a:t>
            </a:r>
            <a:r>
              <a:rPr lang="pt-BR" sz="3200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levita (pois nem parte nem herança tem contigo),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3200" spc="10" dirty="0">
                <a:solidFill>
                  <a:srgbClr val="000000"/>
                </a:solidFill>
                <a:highlight>
                  <a:srgbClr val="00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o estrangeiro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e </a:t>
            </a:r>
            <a:r>
              <a:rPr lang="pt-BR" sz="3200" spc="10" dirty="0">
                <a:solidFill>
                  <a:srgbClr val="000000"/>
                </a:solidFill>
                <a:highlight>
                  <a:srgbClr val="00FFFF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o órfão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e </a:t>
            </a:r>
            <a:r>
              <a:rPr lang="pt-BR" sz="3200" spc="10" dirty="0">
                <a:solidFill>
                  <a:srgbClr val="000000"/>
                </a:solidFill>
                <a:highlight>
                  <a:srgbClr val="D3D3D3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a viúva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estão dentro das tuas portas, </a:t>
            </a: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 comerão, e fartar-se-ão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 para que o Senhor teu Deus te abençoe em toda a obra que as tuas mãos fizerem. </a:t>
            </a:r>
          </a:p>
          <a:p>
            <a:pPr algn="just" fontAlgn="base">
              <a:spcAft>
                <a:spcPts val="1125"/>
              </a:spcAft>
            </a:pPr>
            <a:r>
              <a:rPr lang="pt-BR" sz="32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Deuteronômio 14:28,29</a:t>
            </a:r>
            <a:endParaRPr lang="pt-B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75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6D9C4CF-4A24-4630-87B2-07BF928C8194}"/>
              </a:ext>
            </a:extLst>
          </p:cNvPr>
          <p:cNvSpPr/>
          <p:nvPr/>
        </p:nvSpPr>
        <p:spPr>
          <a:xfrm>
            <a:off x="1656522" y="125497"/>
            <a:ext cx="10376451" cy="689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 que as primícias da nossa massa, as nossas ofertas alçadas, o fruto de toda a árvore, o mosto e o azeite, traríamos aos sacerdotes, às </a:t>
            </a:r>
            <a:r>
              <a:rPr lang="pt-BR" sz="3200" b="1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câmaras da casa do nosso Deus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 e os </a:t>
            </a: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dízimos da nossa terra aos levitas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 e que </a:t>
            </a: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os levitas receberiam os dízimos em todas as cidades, da nossa lavoura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32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Neemias 10:37</a:t>
            </a:r>
            <a:endParaRPr lang="pt-B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 fontAlgn="base">
              <a:spcAft>
                <a:spcPts val="1125"/>
              </a:spcAft>
            </a:pP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Trazei todos os dízimos </a:t>
            </a: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à casa do tesouro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para que haja </a:t>
            </a:r>
            <a:r>
              <a:rPr lang="pt-BR" sz="3200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mantimento na minha casa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e depois fazei prova de mim nisto, diz o Senhor dos Exércitos, se eu não vos abrir as janelas do céu, e não derramar sobre vós uma bênção tal até que não haja lugar suficiente para a recolherdes. </a:t>
            </a:r>
            <a:r>
              <a:rPr lang="pt-BR" sz="32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3"/>
              </a:rPr>
              <a:t>Malaquias 3:10</a:t>
            </a:r>
            <a:endParaRPr lang="pt-B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97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E885132-C701-4513-A792-5A979EB7999D}"/>
              </a:ext>
            </a:extLst>
          </p:cNvPr>
          <p:cNvSpPr/>
          <p:nvPr/>
        </p:nvSpPr>
        <p:spPr>
          <a:xfrm>
            <a:off x="1722782" y="0"/>
            <a:ext cx="10336696" cy="6819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36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Ai de vós, escribas e fariseus, hipócritas! pois que </a:t>
            </a:r>
            <a:r>
              <a:rPr lang="pt-BR" sz="3600" b="1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dizimais a hortelã, o endro e o cominho</a:t>
            </a:r>
            <a:r>
              <a:rPr lang="pt-BR" sz="36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e desprezais o mais importante da lei, </a:t>
            </a:r>
            <a:r>
              <a:rPr lang="pt-BR" sz="36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 juízo, a misericórdia e a fé</a:t>
            </a:r>
            <a:r>
              <a:rPr lang="pt-BR" sz="36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pt-BR" sz="36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deveis, porém, fazer estas coisas, e não omitir aquelas</a:t>
            </a:r>
            <a:r>
              <a:rPr lang="pt-BR" sz="36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Condutores cegos! que coais um mosquito e engolis um camelo. </a:t>
            </a:r>
            <a:r>
              <a:rPr lang="pt-BR" sz="36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Mateus 23:23,24</a:t>
            </a:r>
            <a:endParaRPr lang="pt-BR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44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Porque um testamento não tem força senão pela morte, visto que nunca tem valor enquanto o testador vive.   Hebreus 9:17. </a:t>
            </a:r>
            <a:endParaRPr lang="pt-B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9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3D18955-BD21-4DB3-B552-6F468EF9F288}"/>
              </a:ext>
            </a:extLst>
          </p:cNvPr>
          <p:cNvSpPr/>
          <p:nvPr/>
        </p:nvSpPr>
        <p:spPr>
          <a:xfrm>
            <a:off x="1762538" y="-66260"/>
            <a:ext cx="10429462" cy="7132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00"/>
              </a:spcAft>
            </a:pPr>
            <a:r>
              <a:rPr lang="pt-BR" sz="4400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 “Eu conheço as tuas obras, que nem és frio nem quente; quem dera fosses frio ou quente! Assim, porque és morno, e nem és frio nem quente, vomitar-te-ei da minha boca”. </a:t>
            </a:r>
            <a:r>
              <a:rPr lang="pt-BR" sz="4400" b="1" i="1" dirty="0" err="1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Apoc</a:t>
            </a:r>
            <a:r>
              <a:rPr lang="pt-BR" sz="4400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. 3:15 e 16.</a:t>
            </a:r>
            <a:endParaRPr lang="pt-BR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100"/>
              </a:spcAft>
            </a:pPr>
            <a:r>
              <a:rPr lang="pt-BR" sz="4400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 “Ninguém pode servir a dois senhores; porque ou há de odiar um e amar o outro, ou se dedicará a um e desprezará o outro. Não podeis servir a Deus e a </a:t>
            </a:r>
            <a:r>
              <a:rPr lang="pt-BR" sz="4400" b="1" i="1" dirty="0" err="1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Mamom</a:t>
            </a:r>
            <a:r>
              <a:rPr lang="pt-BR" sz="4400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”. Mateus 6:24.</a:t>
            </a:r>
            <a:endParaRPr lang="pt-B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26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9DA3C82-13E1-4522-9803-B9E807AC679B}"/>
              </a:ext>
            </a:extLst>
          </p:cNvPr>
          <p:cNvSpPr/>
          <p:nvPr/>
        </p:nvSpPr>
        <p:spPr>
          <a:xfrm>
            <a:off x="1577009" y="-110796"/>
            <a:ext cx="10614991" cy="6535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DADIVAR NO NOVO TESTAMENTO</a:t>
            </a:r>
            <a:endParaRPr lang="pt-BR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4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Cada um </a:t>
            </a:r>
            <a:r>
              <a:rPr lang="pt-BR" sz="3400" b="1" dirty="0">
                <a:solidFill>
                  <a:srgbClr val="00132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contribua segundo propôs no seu coração</a:t>
            </a:r>
            <a:r>
              <a:rPr lang="pt-BR" sz="34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não com tristeza, nem por constrangimento; porque Deus ama ao que dá com alegria.   II Cor. 9:7.</a:t>
            </a:r>
            <a:endParaRPr lang="pt-BR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4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Então José, cognominado pelos apóstolos Barnabé(que, traduzido, é Filho da consolação), </a:t>
            </a:r>
            <a:r>
              <a:rPr lang="pt-BR" sz="3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levita</a:t>
            </a:r>
            <a:r>
              <a:rPr lang="pt-BR" sz="3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natural de Chipre, </a:t>
            </a:r>
            <a:r>
              <a:rPr lang="pt-BR" sz="3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Possuindo uma herdade</a:t>
            </a:r>
            <a:r>
              <a:rPr lang="pt-BR" sz="3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sz="3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vendeu-a, e trouxe o preço, e o depositou aos pés dos apóstolos. </a:t>
            </a:r>
          </a:p>
          <a:p>
            <a:pPr algn="just" fontAlgn="base">
              <a:spcAft>
                <a:spcPts val="1125"/>
              </a:spcAft>
            </a:pPr>
            <a:r>
              <a:rPr lang="pt-BR" sz="32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Atos 4:36,37</a:t>
            </a: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56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B90ABF1-5A3F-4303-9FF9-A7A0DD486C42}"/>
              </a:ext>
            </a:extLst>
          </p:cNvPr>
          <p:cNvSpPr/>
          <p:nvPr/>
        </p:nvSpPr>
        <p:spPr>
          <a:xfrm>
            <a:off x="1669772" y="145668"/>
            <a:ext cx="10522227" cy="6758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DADIVAR NO NOVO TESTAMENTO</a:t>
            </a:r>
            <a:endParaRPr lang="pt-BR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Também, irmãos, vos fazemos conhecer a graça de Deus dada às </a:t>
            </a: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igrejas da macedônia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 Como em muita prova de tribulação houve abundância do seu gozo, e como a sua profunda pobreza </a:t>
            </a: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abundou em riquezas da sua generosidade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Porque, segundo o seu poder (o que eu mesmo testifico) e </a:t>
            </a: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ainda acima do seu poder, deram voluntariamente. 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Pedindo-nos com muitos rogos que aceitássemos a graça e a comunicação deste serviço, que se fazia para com os santos. E não somente fizeram como nós esperávamos, mas </a:t>
            </a:r>
            <a:r>
              <a:rPr lang="pt-BR" sz="3200" b="1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a si mesmos se deram primeiramente ao Senhor, e depois a nós, pela vontade de Deus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32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2 Coríntios 8:1-5</a:t>
            </a:r>
            <a:endParaRPr lang="pt-B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05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1D405BB-4236-446E-8FC3-9408203EE083}"/>
              </a:ext>
            </a:extLst>
          </p:cNvPr>
          <p:cNvSpPr/>
          <p:nvPr/>
        </p:nvSpPr>
        <p:spPr>
          <a:xfrm>
            <a:off x="1603513" y="101202"/>
            <a:ext cx="10469217" cy="7199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IGREJA DE DEUS NUNCA FOI UMA EMPRESA RELIGIOSA</a:t>
            </a:r>
          </a:p>
          <a:p>
            <a:pPr algn="just" fontAlgn="base">
              <a:spcAft>
                <a:spcPts val="1125"/>
              </a:spcAft>
            </a:pPr>
            <a:r>
              <a:rPr lang="pt-BR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“Pois onde dois ou três estiverem reunidos em meu nome, ali </a:t>
            </a:r>
            <a:r>
              <a:rPr lang="pt-BR" sz="4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estou</a:t>
            </a:r>
            <a:r>
              <a:rPr lang="pt-BR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 meio deles”. Mateus 18:20</a:t>
            </a:r>
          </a:p>
          <a:p>
            <a:pPr algn="just" fontAlgn="base">
              <a:spcAft>
                <a:spcPts val="1125"/>
              </a:spcAft>
            </a:pPr>
            <a:endParaRPr lang="pt-BR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4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Mas, se tardar, para que saibas como convém andar na casa de Deus, que é </a:t>
            </a:r>
            <a:r>
              <a:rPr lang="pt-BR" sz="4000" b="1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a igreja do Deus vivo, a coluna e firmeza da verdade</a:t>
            </a:r>
            <a:r>
              <a:rPr lang="pt-BR" sz="4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40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1 Timóteo 3:15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 fontAlgn="base">
              <a:spcAft>
                <a:spcPts val="1125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 fontAlgn="base">
              <a:spcAft>
                <a:spcPts val="1125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54462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0BBE17-6161-43BC-86D3-ECD349B72226}"/>
              </a:ext>
            </a:extLst>
          </p:cNvPr>
          <p:cNvSpPr/>
          <p:nvPr/>
        </p:nvSpPr>
        <p:spPr>
          <a:xfrm>
            <a:off x="1537252" y="0"/>
            <a:ext cx="10442713" cy="692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4400" b="1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QUE VOCÊ ESTÁ ESPERANDO?</a:t>
            </a:r>
          </a:p>
          <a:p>
            <a:pPr algn="just" fontAlgn="base">
              <a:spcAft>
                <a:spcPts val="1125"/>
              </a:spcAft>
            </a:pPr>
            <a:r>
              <a:rPr lang="pt-BR" sz="28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alguém vier a mim, e não aborrecer a pai e mãe, a mulher e filhos, a irmãos e irmãs, e ainda também à própria vida, não pode ser meu discípulo.  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Lucas 14:26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 todo o que tiver deixado casas, ou irmãos, ou irmãs, ou pai, ou mãe, ou filhos, ou terras, por amor do meu nome, </a:t>
            </a:r>
            <a:r>
              <a:rPr lang="pt-BR" sz="2800" b="1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receberá cem vezes tanto, e herdará a vida eterna</a:t>
            </a:r>
            <a:r>
              <a:rPr lang="pt-BR" sz="28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  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Mateus 19:29. 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Enquanto se diz: </a:t>
            </a:r>
            <a:r>
              <a:rPr lang="pt-BR" sz="2800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Hoje</a:t>
            </a:r>
            <a:r>
              <a:rPr lang="pt-BR" sz="28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se ouvirdes a sua voz, Não endureçais os vossos corações, como na provocação. </a:t>
            </a:r>
            <a:r>
              <a:rPr lang="pt-BR" sz="28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Hebreus 3:15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39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8733E98-C8BF-4108-BC54-882BE0902BB0}"/>
              </a:ext>
            </a:extLst>
          </p:cNvPr>
          <p:cNvSpPr/>
          <p:nvPr/>
        </p:nvSpPr>
        <p:spPr>
          <a:xfrm>
            <a:off x="1457739" y="0"/>
            <a:ext cx="10455965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latin typeface="Roboto"/>
              </a:rPr>
              <a:t>O SELAMENTO DO POVO DE DEUS </a:t>
            </a:r>
          </a:p>
          <a:p>
            <a:endParaRPr lang="pt-BR" sz="5400" b="1" dirty="0">
              <a:latin typeface="Roboto"/>
            </a:endParaRPr>
          </a:p>
          <a:p>
            <a:r>
              <a:rPr lang="pt-BR" sz="4000" dirty="0">
                <a:latin typeface="Roboto"/>
              </a:rPr>
              <a:t>Então olhei, e diante de mim estava o </a:t>
            </a:r>
            <a:r>
              <a:rPr lang="pt-BR" sz="4000" dirty="0">
                <a:highlight>
                  <a:srgbClr val="FFFF00"/>
                </a:highlight>
                <a:latin typeface="Roboto"/>
              </a:rPr>
              <a:t>Cordeiro</a:t>
            </a:r>
            <a:r>
              <a:rPr lang="pt-BR" sz="4000" dirty="0">
                <a:latin typeface="Roboto"/>
              </a:rPr>
              <a:t>, de pé sobre o monte Sião, e com ele cento e quarenta e quatro mil que traziam escritos na testa </a:t>
            </a:r>
            <a:r>
              <a:rPr lang="pt-BR" sz="4000" dirty="0">
                <a:highlight>
                  <a:srgbClr val="FFFF00"/>
                </a:highlight>
                <a:latin typeface="Roboto"/>
              </a:rPr>
              <a:t>o nome dele </a:t>
            </a:r>
            <a:r>
              <a:rPr lang="pt-BR" sz="4000" dirty="0">
                <a:latin typeface="Roboto"/>
              </a:rPr>
              <a:t>e </a:t>
            </a:r>
            <a:r>
              <a:rPr lang="pt-BR" sz="4000" dirty="0">
                <a:highlight>
                  <a:srgbClr val="00FFFF"/>
                </a:highlight>
                <a:latin typeface="Roboto"/>
              </a:rPr>
              <a:t>o nome de seu Pai</a:t>
            </a:r>
            <a:r>
              <a:rPr lang="pt-BR" sz="4000" dirty="0">
                <a:latin typeface="Roboto"/>
              </a:rPr>
              <a:t>.</a:t>
            </a:r>
            <a:br>
              <a:rPr lang="pt-BR" sz="4000" dirty="0"/>
            </a:br>
            <a:br>
              <a:rPr lang="pt-BR" sz="4000" dirty="0"/>
            </a:br>
            <a:r>
              <a:rPr lang="pt-BR" sz="4000" dirty="0">
                <a:latin typeface="Roboto"/>
                <a:hlinkClick r:id="rId2"/>
              </a:rPr>
              <a:t>Apocalipse 14:1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755929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6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827C12-7380-43DE-95A2-02761FE75F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88991"/>
            <a:ext cx="10905066" cy="4880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086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5224228-CEFC-487B-8D6C-FA7320715545}"/>
              </a:ext>
            </a:extLst>
          </p:cNvPr>
          <p:cNvSpPr/>
          <p:nvPr/>
        </p:nvSpPr>
        <p:spPr>
          <a:xfrm>
            <a:off x="1739705" y="0"/>
            <a:ext cx="10346278" cy="6520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 possui uma Igreja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Não é uma grande catedral, </a:t>
            </a:r>
            <a:r>
              <a:rPr lang="pt-BR" sz="3600" dirty="0"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uma igreja oficialmente estabelecida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3600" dirty="0"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as diversas denominações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3600" dirty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mas, sim, o povo que </a:t>
            </a:r>
            <a:r>
              <a:rPr lang="pt-BR" sz="36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</a:t>
            </a:r>
            <a:r>
              <a:rPr lang="pt-BR" sz="3600" dirty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Deus e </a:t>
            </a:r>
            <a:r>
              <a:rPr lang="pt-BR" sz="36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guarda</a:t>
            </a:r>
            <a:r>
              <a:rPr lang="pt-BR" sz="3600" dirty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seus mandamentos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Porque onde estão dois ou três reunidos em meu nome, ali estou no meio deles (Mateus 18:20). Ainda que Cristo esteja entre poucos humildes, </a:t>
            </a:r>
            <a:r>
              <a:rPr lang="pt-BR" sz="36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é sua igreja, pois somente a presença do Alto e Sublime que habita a eternidade pode constituir uma Igreja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pt-BR" sz="3200" dirty="0">
                <a:solidFill>
                  <a:srgbClr val="050505"/>
                </a:solidFill>
                <a:latin typeface="Segoe UI Historic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(Olhando para o Alto, 28 de outubro, 1982, página 309)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926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FB1DEEA-0CDC-480E-9E32-4AE3BBB0936A}"/>
              </a:ext>
            </a:extLst>
          </p:cNvPr>
          <p:cNvSpPr/>
          <p:nvPr/>
        </p:nvSpPr>
        <p:spPr>
          <a:xfrm>
            <a:off x="1749286" y="182116"/>
            <a:ext cx="10296939" cy="5851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400" dirty="0">
                <a:solidFill>
                  <a:srgbClr val="050505"/>
                </a:solidFill>
                <a:latin typeface="Segoe UI Historic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“Permanecer em defesa da verdade e justiça quando a MAIORIA nos abandona, ferir as batalhas do Senhor quando são POUCOS os campeões — essa será nossa PROVA. Naquele tempo devemos tirar calor da frieza dos outros, coragem de sua covardia, e lealdade de sua traição”. — T. S, 2:31.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99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Imagem 4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D10E077A-105B-4004-A526-D8C538E72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1" b="46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81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893F351-CC97-43D2-B44A-E9269F0886B9}"/>
              </a:ext>
            </a:extLst>
          </p:cNvPr>
          <p:cNvSpPr/>
          <p:nvPr/>
        </p:nvSpPr>
        <p:spPr>
          <a:xfrm>
            <a:off x="887896" y="2616886"/>
            <a:ext cx="10893287" cy="436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http://aoDeusunico.com.br</a:t>
            </a:r>
            <a:endParaRPr lang="pt-BR" sz="7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7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Paulo Augusto da Costa Pinto</a:t>
            </a:r>
            <a:endParaRPr lang="pt-BR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466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4C87F0C-F878-47D5-9BB0-7E1BE4C12288}"/>
              </a:ext>
            </a:extLst>
          </p:cNvPr>
          <p:cNvSpPr/>
          <p:nvPr/>
        </p:nvSpPr>
        <p:spPr>
          <a:xfrm>
            <a:off x="1630018" y="119268"/>
            <a:ext cx="1056198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100"/>
              </a:spcAft>
            </a:pPr>
            <a:r>
              <a:rPr lang="pt-BR" sz="30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DEUS SEMPRE TEVE UM POVO REMANESCENTE</a:t>
            </a:r>
            <a:endParaRPr lang="pt-BR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sz="3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 porei inimizade entre ti e a mulher, e entre a tua semente e a sua semente; esta te ferirá a cabeça, e tu lhe ferirás o calcanhar. </a:t>
            </a:r>
            <a:r>
              <a:rPr lang="pt-BR" sz="3000" u="sng" spc="10" dirty="0">
                <a:solidFill>
                  <a:srgbClr val="0563C1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Gênesis 3:15</a:t>
            </a:r>
            <a:endParaRPr lang="pt-BR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sz="3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 a Sete também nasceu um filho; e chamou o seu nome </a:t>
            </a:r>
            <a:r>
              <a:rPr lang="pt-BR" sz="3000" b="1" spc="1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Enos</a:t>
            </a:r>
            <a:r>
              <a:rPr lang="pt-BR" sz="3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pt-BR" sz="30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então se começou a invocar o nome do Senhor</a:t>
            </a:r>
            <a:r>
              <a:rPr lang="pt-BR" sz="3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3000" u="sng" spc="10" dirty="0">
                <a:solidFill>
                  <a:srgbClr val="0563C1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3"/>
              </a:rPr>
              <a:t>Gênesis 4:26</a:t>
            </a:r>
            <a:endParaRPr lang="pt-BR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sz="3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 abençoou Deus a </a:t>
            </a:r>
            <a:r>
              <a:rPr lang="pt-BR" sz="30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Noé e a seus filhos</a:t>
            </a:r>
            <a:r>
              <a:rPr lang="pt-BR" sz="3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e disse-lhes: Frutificai e multiplicai-vos e enchei a terra. </a:t>
            </a:r>
            <a:r>
              <a:rPr lang="pt-BR" sz="3000" u="sng" spc="10" dirty="0">
                <a:solidFill>
                  <a:srgbClr val="0563C1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4"/>
              </a:rPr>
              <a:t>Gênesis 9:1</a:t>
            </a:r>
            <a:endParaRPr lang="pt-BR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sz="3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Também deixei ficar em Israel </a:t>
            </a:r>
            <a:r>
              <a:rPr lang="pt-BR" sz="30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sete mil</a:t>
            </a:r>
            <a:r>
              <a:rPr lang="pt-BR" sz="3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: todos os joelhos que não se dobraram a Baal, e toda a boca que não o beijou. </a:t>
            </a:r>
            <a:r>
              <a:rPr lang="pt-BR" sz="3000" u="sng" spc="10" dirty="0">
                <a:solidFill>
                  <a:srgbClr val="0563C1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5"/>
              </a:rPr>
              <a:t>1 Reis 19:18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1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5A01C3-3B07-4FBF-AD90-E0C71B00EC7C}"/>
              </a:ext>
            </a:extLst>
          </p:cNvPr>
          <p:cNvSpPr/>
          <p:nvPr/>
        </p:nvSpPr>
        <p:spPr>
          <a:xfrm>
            <a:off x="1537252" y="0"/>
            <a:ext cx="1065474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100"/>
              </a:spcAft>
            </a:pPr>
            <a:r>
              <a:rPr lang="pt-BR" sz="3200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Um pouco sobre a minha experiência com Cristo.</a:t>
            </a:r>
            <a:endParaRPr lang="pt-BR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1963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28.12.1963.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Anos 2000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b="1" u="sng" dirty="0">
                <a:solidFill>
                  <a:srgbClr val="0563C1"/>
                </a:solidFill>
                <a:latin typeface="Lato"/>
                <a:ea typeface="Times New Roman" panose="02020603050405020304" pitchFamily="18" charset="0"/>
                <a:hlinkClick r:id="rId2"/>
              </a:rPr>
              <a:t>https://aodeusunico.com.br/pastor-da-iasd-e-excluido-por-discordar-das-mudancas-do-adventismo/</a:t>
            </a:r>
            <a:r>
              <a:rPr lang="pt-BR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 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b="1" u="sng" dirty="0">
                <a:solidFill>
                  <a:srgbClr val="0563C1"/>
                </a:solidFill>
                <a:latin typeface="Lato"/>
                <a:ea typeface="Times New Roman" panose="02020603050405020304" pitchFamily="18" charset="0"/>
                <a:hlinkClick r:id="rId3"/>
              </a:rPr>
              <a:t>http://www.adventistas.com/marco2004/osvair_munhoz2.htm</a:t>
            </a:r>
            <a:r>
              <a:rPr lang="pt-BR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 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http://arquivoxiasd.com/</a:t>
            </a:r>
            <a:r>
              <a:rPr lang="pt-BR" sz="4000" b="1" u="sng" dirty="0">
                <a:solidFill>
                  <a:srgbClr val="161616"/>
                </a:solidFill>
                <a:latin typeface="Playfair Display"/>
                <a:ea typeface="Times New Roman" panose="02020603050405020304" pitchFamily="18" charset="0"/>
              </a:rPr>
              <a:t> </a:t>
            </a:r>
            <a:endParaRPr lang="pt-B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sz="2000" b="1" u="sng" dirty="0">
                <a:solidFill>
                  <a:srgbClr val="161616"/>
                </a:solidFill>
                <a:latin typeface="Playfair Display"/>
                <a:ea typeface="Times New Roman" panose="02020603050405020304" pitchFamily="18" charset="0"/>
              </a:rPr>
              <a:t>Sumário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Parte 1 - A Fonte das Informações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1) A Biblioteca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7"/>
              </a:rPr>
              <a:t>2) Ellen G. White </a:t>
            </a:r>
            <a:r>
              <a:rPr lang="pt-BR" sz="2000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7"/>
              </a:rPr>
              <a:t>Estate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8"/>
              </a:rPr>
              <a:t>3) Informações Gerais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9"/>
              </a:rPr>
              <a:t>Parte 2 - Nisto Críamos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0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2A97B7B-AA6E-44D4-AED2-BD2A108E9A1A}"/>
              </a:ext>
            </a:extLst>
          </p:cNvPr>
          <p:cNvSpPr/>
          <p:nvPr/>
        </p:nvSpPr>
        <p:spPr>
          <a:xfrm>
            <a:off x="1563757" y="-141"/>
            <a:ext cx="1062824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"/>
              </a:rPr>
              <a:t>1) Declarações dos Pioneiros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3"/>
              </a:rPr>
              <a:t>2) A Primeira Declaração de Fé - 1872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3)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Signs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of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the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 Times - 1874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4) O Primeiro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Year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 Book - 1889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5)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Battle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Creek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 - 1894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7"/>
              </a:rPr>
              <a:t>6) Os "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7"/>
              </a:rPr>
              <a:t>Year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7"/>
              </a:rPr>
              <a:t> Books" de 1895 até 1914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8"/>
              </a:rPr>
              <a:t>Parte 3 - Começam as Mudanças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9"/>
              </a:rPr>
              <a:t>1) Marco nº1 - Folheto de Samuel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9"/>
              </a:rPr>
              <a:t>Spear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9"/>
              </a:rPr>
              <a:t> - 1892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0"/>
              </a:rPr>
              <a:t>2) Marco nº2 - Livro de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0"/>
              </a:rPr>
              <a:t>J.H.Kellogg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0"/>
              </a:rPr>
              <a:t> - 1902/1904 (UM VÍDEO REVELADOR)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1"/>
              </a:rPr>
              <a:t>3) Marco nº3 - Artigo de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1"/>
              </a:rPr>
              <a:t>F.M.Wilcox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1"/>
              </a:rPr>
              <a:t> - 1913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2"/>
              </a:rPr>
              <a:t>4) A Mudança -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2"/>
              </a:rPr>
              <a:t>Year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2"/>
              </a:rPr>
              <a:t> Book de 1931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3"/>
              </a:rPr>
              <a:t>5) Fatos Importantes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4"/>
              </a:rPr>
              <a:t>Parte 4 - A Mudança Torna-se Oficial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5"/>
              </a:rPr>
              <a:t>1) Dallas 1980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6"/>
              </a:rPr>
              <a:t>2) Em Defesa da trindade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7"/>
              </a:rPr>
              <a:t>3) Como Aceitar Esta Mudança?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8"/>
              </a:rPr>
              <a:t>Parte 5 - Limpeza nos Escritos Denominacionais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9"/>
              </a:rPr>
              <a:t>1) Livro: O Desejado de Todas as Nações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9"/>
              </a:rPr>
              <a:t>a) Representante de Cristo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0"/>
              </a:rPr>
              <a:t>b) Terceira Pessoa da Trindade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1"/>
              </a:rPr>
              <a:t>c) Mais um Exemplo de Tradução Mal Feita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2"/>
              </a:rPr>
              <a:t>2) Livro: Evangelismo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2"/>
              </a:rPr>
              <a:t>a) O Espírito Santo é uma Pessoa (1)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3"/>
              </a:rPr>
              <a:t>b) O Espírito Santo é uma Pessoa (2)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9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48F8B2F-1C7B-4E37-9AA6-0AD2E463ECB8}"/>
              </a:ext>
            </a:extLst>
          </p:cNvPr>
          <p:cNvSpPr/>
          <p:nvPr/>
        </p:nvSpPr>
        <p:spPr>
          <a:xfrm>
            <a:off x="1643270" y="172135"/>
            <a:ext cx="1054873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"/>
              </a:rPr>
              <a:t>c) Três Pessoas da Trindade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3"/>
              </a:rPr>
              <a:t>d) Teoria da Conspiração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3) Reconhecimento Oficial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4) Uma Séria Denúncia feita pelo </a:t>
            </a:r>
            <a:r>
              <a:rPr lang="pt-BR" sz="4000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Pr.Andreasen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Parte 6 - Mudanças no </a:t>
            </a:r>
            <a:r>
              <a:rPr lang="pt-BR" sz="4000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Adventismo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7"/>
              </a:rPr>
              <a:t>Parte 7 - Voto Batismal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7"/>
              </a:rPr>
              <a:t>1) Meu Voto Batismal Não dizia Nada Sobre a Trindade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8"/>
              </a:rPr>
              <a:t>2) Voto Batismal x Certificado de Batismo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9"/>
              </a:rPr>
              <a:t>3) Batismo Católico?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90261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E6C1935-B635-46DA-A535-DA8D0E2D5E04}"/>
              </a:ext>
            </a:extLst>
          </p:cNvPr>
          <p:cNvSpPr/>
          <p:nvPr/>
        </p:nvSpPr>
        <p:spPr>
          <a:xfrm>
            <a:off x="1789042" y="0"/>
            <a:ext cx="1027043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"/>
              </a:rPr>
              <a:t>Parte 8 - Hinos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"/>
              </a:rPr>
              <a:t>1) Mudanças no Hino nº12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3"/>
              </a:rPr>
              <a:t>2) Mudanças no Hino nº73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Parte 9 - Didática </a:t>
            </a:r>
            <a:r>
              <a:rPr lang="pt-BR" sz="2400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Trinitariana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Parte 10 - Um Ingrediente do Vinho de Babilônia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1) </a:t>
            </a:r>
            <a:r>
              <a:rPr lang="pt-BR" sz="2400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J.N.Andrews</a:t>
            </a:r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 Incluía a Trindade no Vinho de Babilônia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2) Uma Escorregada da Literatura Oficial Adventista?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7"/>
              </a:rPr>
              <a:t>3) Os Reformistas também já creram como os Pioneiros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8"/>
              </a:rPr>
              <a:t>4) O Ingrediente Básico do Vinho de Babilônia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9"/>
              </a:rPr>
              <a:t>Apêndices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9"/>
              </a:rPr>
              <a:t>A) Nisto Cremos - Textos Bíblicos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0"/>
              </a:rPr>
              <a:t>B) Nisto Cremos - Textos de Ellen White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1"/>
              </a:rPr>
              <a:t>C) A Origem da Trindade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2"/>
              </a:rPr>
              <a:t>D) Analisando o Dogma da Trindade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E) Uma Análise dos Artigos Denominacionais em Defesa da Trindade</a:t>
            </a:r>
            <a:endParaRPr lang="pt-BR" sz="2400" b="1" u="sng" dirty="0">
              <a:solidFill>
                <a:srgbClr val="0563C1"/>
              </a:solidFill>
              <a:latin typeface="Playfair Displa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b="1" u="sng" dirty="0">
                <a:hlinkClick r:id="rId14"/>
              </a:rPr>
              <a:t>F) Uma Análise Inteligente e Bem Humorada do livro </a:t>
            </a:r>
            <a:r>
              <a:rPr lang="pt-BR" sz="2400" b="1" i="1" u="sng" dirty="0">
                <a:hlinkClick r:id="rId14"/>
              </a:rPr>
              <a:t>A Trindade</a:t>
            </a:r>
            <a:endParaRPr lang="pt-BR" sz="2400" dirty="0"/>
          </a:p>
          <a:p>
            <a:r>
              <a:rPr lang="pt-BR" sz="2400" b="1" u="sng" dirty="0">
                <a:hlinkClick r:id="rId15"/>
              </a:rPr>
              <a:t>G) O Desenvolvimento do Dogma da Trindade nos Credos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43687242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4277</Words>
  <Application>Microsoft Office PowerPoint</Application>
  <PresentationFormat>Widescreen</PresentationFormat>
  <Paragraphs>224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62" baseType="lpstr">
      <vt:lpstr>Arial</vt:lpstr>
      <vt:lpstr>Bradley Hand ITC</vt:lpstr>
      <vt:lpstr>Calibri</vt:lpstr>
      <vt:lpstr>Century Gothic</vt:lpstr>
      <vt:lpstr>Helvetica</vt:lpstr>
      <vt:lpstr>inherit</vt:lpstr>
      <vt:lpstr>Lato</vt:lpstr>
      <vt:lpstr>Playfair Display</vt:lpstr>
      <vt:lpstr>Roboto</vt:lpstr>
      <vt:lpstr>Segoe UI Historic</vt:lpstr>
      <vt:lpstr>Times New Roman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gxi</dc:creator>
  <cp:lastModifiedBy>gxi</cp:lastModifiedBy>
  <cp:revision>4</cp:revision>
  <cp:lastPrinted>2020-11-01T22:24:11Z</cp:lastPrinted>
  <dcterms:created xsi:type="dcterms:W3CDTF">2020-11-01T20:50:27Z</dcterms:created>
  <dcterms:modified xsi:type="dcterms:W3CDTF">2020-11-02T14:30:24Z</dcterms:modified>
</cp:coreProperties>
</file>