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8" r:id="rId3"/>
    <p:sldId id="314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63" r:id="rId22"/>
    <p:sldId id="357" r:id="rId23"/>
    <p:sldId id="358" r:id="rId24"/>
    <p:sldId id="359" r:id="rId25"/>
    <p:sldId id="360" r:id="rId26"/>
    <p:sldId id="361" r:id="rId27"/>
    <p:sldId id="362" r:id="rId28"/>
    <p:sldId id="364" r:id="rId29"/>
    <p:sldId id="365" r:id="rId30"/>
    <p:sldId id="366" r:id="rId31"/>
    <p:sldId id="368" r:id="rId32"/>
    <p:sldId id="367" r:id="rId33"/>
    <p:sldId id="369" r:id="rId34"/>
    <p:sldId id="370" r:id="rId35"/>
    <p:sldId id="371" r:id="rId36"/>
    <p:sldId id="372" r:id="rId37"/>
    <p:sldId id="373" r:id="rId38"/>
    <p:sldId id="374" r:id="rId39"/>
    <p:sldId id="375" r:id="rId40"/>
    <p:sldId id="376" r:id="rId41"/>
    <p:sldId id="377" r:id="rId42"/>
    <p:sldId id="378" r:id="rId43"/>
    <p:sldId id="379" r:id="rId44"/>
    <p:sldId id="380" r:id="rId45"/>
    <p:sldId id="381" r:id="rId46"/>
    <p:sldId id="382" r:id="rId47"/>
    <p:sldId id="337" r:id="rId48"/>
  </p:sldIdLst>
  <p:sldSz cx="7561263" cy="10693400"/>
  <p:notesSz cx="6858000" cy="9144000"/>
  <p:defaultTextStyle>
    <a:defPPr>
      <a:defRPr lang="pt-B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542804"/>
    <a:srgbClr val="860000"/>
    <a:srgbClr val="FBF3F3"/>
    <a:srgbClr val="F9EBEB"/>
    <a:srgbClr val="F9EDED"/>
    <a:srgbClr val="F8ECEC"/>
    <a:srgbClr val="F7E9E9"/>
    <a:srgbClr val="F6E6E6"/>
    <a:srgbClr val="FD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938" y="36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08"/>
    </p:cViewPr>
  </p:sorter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73AC4-8984-4975-AAAC-A14ECA413FFD}" type="datetimeFigureOut">
              <a:rPr lang="pt-BR" smtClean="0"/>
              <a:t>19/06/2019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383CF-ED24-4F86-B7D9-C99636C4CA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0229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383CF-ED24-4F86-B7D9-C99636C4CA63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541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383CF-ED24-4F86-B7D9-C99636C4CA63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1112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9944-EAFA-4144-BEF4-8FD861A83EA0}" type="datetimeFigureOut">
              <a:rPr lang="pt-BR" smtClean="0"/>
              <a:t>19/06/2019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C293-68F3-4E19-A1BB-876BE51F4A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7925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9944-EAFA-4144-BEF4-8FD861A83EA0}" type="datetimeFigureOut">
              <a:rPr lang="pt-BR" smtClean="0"/>
              <a:t>19/06/2019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C293-68F3-4E19-A1BB-876BE51F4A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196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111436" y="571801"/>
            <a:ext cx="1275964" cy="1216374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83548" y="571801"/>
            <a:ext cx="3701869" cy="1216374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9944-EAFA-4144-BEF4-8FD861A83EA0}" type="datetimeFigureOut">
              <a:rPr lang="pt-BR" smtClean="0"/>
              <a:t>19/06/2019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C293-68F3-4E19-A1BB-876BE51F4A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45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9944-EAFA-4144-BEF4-8FD861A83EA0}" type="datetimeFigureOut">
              <a:rPr lang="pt-BR" smtClean="0"/>
              <a:t>19/06/2019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C293-68F3-4E19-A1BB-876BE51F4A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91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7288" y="6871500"/>
            <a:ext cx="6427074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7288" y="4532321"/>
            <a:ext cx="6427074" cy="233918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9944-EAFA-4144-BEF4-8FD861A83EA0}" type="datetimeFigureOut">
              <a:rPr lang="pt-BR" smtClean="0"/>
              <a:t>19/06/2019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C293-68F3-4E19-A1BB-876BE51F4A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277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83548" y="3326836"/>
            <a:ext cx="2488916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898485" y="3326836"/>
            <a:ext cx="2488916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9944-EAFA-4144-BEF4-8FD861A83EA0}" type="datetimeFigureOut">
              <a:rPr lang="pt-BR" smtClean="0"/>
              <a:t>19/06/2019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C293-68F3-4E19-A1BB-876BE51F4A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9374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78064" y="2393639"/>
            <a:ext cx="3340871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78064" y="3391194"/>
            <a:ext cx="3340871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9944-EAFA-4144-BEF4-8FD861A83EA0}" type="datetimeFigureOut">
              <a:rPr lang="pt-BR" smtClean="0"/>
              <a:t>19/06/2019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C293-68F3-4E19-A1BB-876BE51F4A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4761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9944-EAFA-4144-BEF4-8FD861A83EA0}" type="datetimeFigureOut">
              <a:rPr lang="pt-BR" smtClean="0"/>
              <a:t>19/06/2019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C293-68F3-4E19-A1BB-876BE51F4A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550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9944-EAFA-4144-BEF4-8FD861A83EA0}" type="datetimeFigureOut">
              <a:rPr lang="pt-BR" smtClean="0"/>
              <a:t>19/06/2019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C293-68F3-4E19-A1BB-876BE51F4A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805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4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7" cy="912652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4" cy="731458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9944-EAFA-4144-BEF4-8FD861A83EA0}" type="datetimeFigureOut">
              <a:rPr lang="pt-BR" smtClean="0"/>
              <a:t>19/06/2019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C293-68F3-4E19-A1BB-876BE51F4A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029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2060" y="7485381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482060" y="8369073"/>
            <a:ext cx="4536758" cy="125498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9944-EAFA-4144-BEF4-8FD861A83EA0}" type="datetimeFigureOut">
              <a:rPr lang="pt-BR" smtClean="0"/>
              <a:t>19/06/2019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C293-68F3-4E19-A1BB-876BE51F4A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100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49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99944-EAFA-4144-BEF4-8FD861A83EA0}" type="datetimeFigureOut">
              <a:rPr lang="pt-BR" smtClean="0"/>
              <a:t>19/06/2019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1C293-68F3-4E19-A1BB-876BE51F4A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83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0" cy="1069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262905" y="7074892"/>
            <a:ext cx="7027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rgbClr val="663300"/>
                </a:solidFill>
                <a:effectLst>
                  <a:glow>
                    <a:schemeClr val="bg1"/>
                  </a:glow>
                  <a:outerShdw blurRad="495300" dist="25400" dir="12000000" algn="ctr" rotWithShape="0">
                    <a:schemeClr val="bg1"/>
                  </a:outerShdw>
                </a:effectLst>
                <a:latin typeface="Bluefish Demo" panose="02000500000000000000" pitchFamily="2" charset="0"/>
              </a:rPr>
              <a:t>Curso Bíblico</a:t>
            </a:r>
          </a:p>
        </p:txBody>
      </p:sp>
      <p:pic>
        <p:nvPicPr>
          <p:cNvPr id="1028" name="Picture 4" descr="BÃ­blia, Livro, CristÃ£, Santo, Leitura, Conhecimen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63" y="3834532"/>
            <a:ext cx="6709450" cy="2376264"/>
          </a:xfrm>
          <a:prstGeom prst="rect">
            <a:avLst/>
          </a:prstGeom>
          <a:noFill/>
          <a:effectLst>
            <a:glow rad="1905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271289" y="7735738"/>
            <a:ext cx="70270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solidFill>
                  <a:schemeClr val="bg1"/>
                </a:solidFill>
                <a:effectLst>
                  <a:outerShdw blurRad="342900" dist="50800" dir="4200000" algn="ctr" rotWithShape="0">
                    <a:srgbClr val="663300"/>
                  </a:outerShdw>
                </a:effectLst>
                <a:latin typeface="Chaparral Pro" pitchFamily="18" charset="0"/>
              </a:rPr>
              <a:t>BÍBLIA ABERTA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23" y="594175"/>
            <a:ext cx="2520000" cy="1002190"/>
          </a:xfrm>
          <a:prstGeom prst="rect">
            <a:avLst/>
          </a:prstGeom>
        </p:spPr>
      </p:pic>
      <p:sp>
        <p:nvSpPr>
          <p:cNvPr id="11" name="Retângulo de cantos arredondados 10"/>
          <p:cNvSpPr/>
          <p:nvPr/>
        </p:nvSpPr>
        <p:spPr>
          <a:xfrm>
            <a:off x="262905" y="234132"/>
            <a:ext cx="7027068" cy="10153128"/>
          </a:xfrm>
          <a:prstGeom prst="roundRect">
            <a:avLst>
              <a:gd name="adj" fmla="val 4817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bg1"/>
                </a:solidFill>
              </a:ln>
              <a:effectLst>
                <a:outerShdw blurRad="50800" dist="50800" dir="5400000" algn="ctr" rotWithShape="0">
                  <a:srgbClr val="6633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6995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6217" y="0"/>
            <a:ext cx="7560000" cy="10693400"/>
          </a:xfrm>
          <a:prstGeom prst="rect">
            <a:avLst/>
          </a:prstGeom>
          <a:solidFill>
            <a:srgbClr val="FBF3F3"/>
          </a:solidFill>
          <a:ln>
            <a:solidFill>
              <a:srgbClr val="F7E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AutoShape 4" descr="http://www.azevedotintas.com.br/media/catalog/product/cache/1/image/800x800/9df78eab33525d08d6e5fb8d27136e95/g/5/g56044__49374_thum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684287" y="738188"/>
            <a:ext cx="6480720" cy="929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5. Que a atitude do Pai para com Filho demonstra o amor do nosso Deus?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“Por isso, também Deus o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exaltou soberanamente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e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lhe deu um nome que é sobre todo o nome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; Para que ao nome de Jesus se dobre todo o joelho dos que estão nos céus, e na terra, e debaixo 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da terra,” Filipenses 2:9,10</a:t>
            </a: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6. Existe um só Deus, o Pai. Mas, quantos mediadores/intercessores existem de fato?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“Porque há um só Deus, e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um só Mediador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entre Deus e os homens,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Jesus Cristo homem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.” 1 Tim. 2:5</a:t>
            </a: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7. Que prova clara temos da palavra de Deus, de que Jesus não é o “Único Deus” descrito na Bíblia, mas um Filho que o Pai o tornou Herdeiro de tudo?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“Havendo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Deus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antigamente falado muitas vezes, e de muitas maneiras, aos pais, pelos profetas, a nós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falou-nos nestes últimos dias pelo Filho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a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quem constituiu herdeiro de tudo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,..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Feito tanto mais excelente do que os anjos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quanto herdou mais excelente nome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do que eles. Porque, a qual dos anjos disse jamais: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Tu és meu Filho, Hoje te gerei?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 outra vez: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Eu lhe serei por Pai, E ele me será por Filho?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” Hebreus1:1-5</a:t>
            </a: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8. Depois que o Pai exaltou o nome de Jesus, acima de todo nome, Ele passou ser igual ao Pai em poder ou em hierarquia?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“E, quando todas as coisas lhe estiverem sujeitas, então também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 mesmo Filho se sujeitará àquele que todas as coisas lhe sujeitou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para que Deus seja tudo em todos.” 1 Coríntios 15:28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9. Que nobre sentimento existe em Cristo, que nunca usurpará o Trono e a posição do Pai?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“De sorte que haja em vós o mesmo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sentimento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que houve também em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Cristo Jesus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Que,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sendo em forma de Deus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não teve por usurpação ser igual a Deus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Mas esvaziou-se a si mesmo,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tomando a forma de servo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fazendo-se semelhante aos homens;” Filipenses 2:5-7</a:t>
            </a: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10. A Trindade diz que o Pai e o Filho são iguais, como irmãos, destruindo a referência do significado verdadeiro de ser Pai e ser Filho. Quem usaria desse artifício do engano?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“Quem é o mentiroso, senão aquele que nega que Jesus é o Cristo?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É o anticristo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esse mesmo que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nega o Pai e o Filho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.” 1 João 2:22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11. Outros afirmam que Jesus quando esteve aqui na terra, como filho do homem, era Deus. Quem está por trás desse engano?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“E todo o espírito que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não confessa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que Jesus Cristo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veio em carne 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não é de Deus; mas este é o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espírito do anticristo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do qual já ouvistes que há de vir, e eis que já agora está no mundo.” 1 João 4:3</a:t>
            </a: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Suplemento Teológico: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1 João 5:5; 4:15; Mateus 14:33; 16:15-17; 28:18;  João 5:43; 5:22; 6:65; 10:17,18; 14:10; Atos 2:22.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2 Coríntios 1:3; 11:31; Efésios 1:3, 1:17; Romanos 15:6; Apocalipse 1:5,6; João 20:17.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367218" y="137521"/>
            <a:ext cx="6687681" cy="435268"/>
            <a:chOff x="367218" y="137521"/>
            <a:chExt cx="6687681" cy="435268"/>
          </a:xfrm>
        </p:grpSpPr>
        <p:grpSp>
          <p:nvGrpSpPr>
            <p:cNvPr id="8" name="Grupo 7"/>
            <p:cNvGrpSpPr/>
            <p:nvPr/>
          </p:nvGrpSpPr>
          <p:grpSpPr>
            <a:xfrm>
              <a:off x="612279" y="272232"/>
              <a:ext cx="6442620" cy="292388"/>
              <a:chOff x="612279" y="272232"/>
              <a:chExt cx="6442620" cy="292388"/>
            </a:xfrm>
          </p:grpSpPr>
          <p:cxnSp>
            <p:nvCxnSpPr>
              <p:cNvPr id="10" name="Conector reto 9"/>
              <p:cNvCxnSpPr/>
              <p:nvPr/>
            </p:nvCxnSpPr>
            <p:spPr>
              <a:xfrm>
                <a:off x="612279" y="531689"/>
                <a:ext cx="6365279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CaixaDeTexto 11"/>
              <p:cNvSpPr txBox="1"/>
              <p:nvPr/>
            </p:nvSpPr>
            <p:spPr>
              <a:xfrm>
                <a:off x="3353916" y="272232"/>
                <a:ext cx="37009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300" dirty="0">
                    <a:solidFill>
                      <a:schemeClr val="accent2">
                        <a:lumMod val="75000"/>
                      </a:schemeClr>
                    </a:solidFill>
                    <a:latin typeface="Bluefish Demo" panose="02000500000000000000" pitchFamily="2" charset="0"/>
                  </a:rPr>
                  <a:t>Curso Bíblico – Bíblia Aberta</a:t>
                </a:r>
              </a:p>
            </p:txBody>
          </p:sp>
        </p:grpSp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8" y="137521"/>
              <a:ext cx="436845" cy="435268"/>
            </a:xfrm>
            <a:prstGeom prst="rect">
              <a:avLst/>
            </a:prstGeom>
          </p:spPr>
        </p:pic>
      </p:grpSp>
      <p:sp>
        <p:nvSpPr>
          <p:cNvPr id="13" name="CaixaDeTexto 12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297397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www.azevedotintas.com.br/media/catalog/product/cache/1/image/800x800/9df78eab33525d08d6e5fb8d27136e95/g/5/g56044__49374_thum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03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6217" y="5522"/>
            <a:ext cx="7560000" cy="10693400"/>
            <a:chOff x="6217" y="0"/>
            <a:chExt cx="7560000" cy="10693400"/>
          </a:xfrm>
        </p:grpSpPr>
        <p:sp>
          <p:nvSpPr>
            <p:cNvPr id="14" name="Retângulo 13"/>
            <p:cNvSpPr/>
            <p:nvPr/>
          </p:nvSpPr>
          <p:spPr>
            <a:xfrm>
              <a:off x="6217" y="0"/>
              <a:ext cx="7560000" cy="10693400"/>
            </a:xfrm>
            <a:prstGeom prst="rect">
              <a:avLst/>
            </a:prstGeom>
            <a:solidFill>
              <a:srgbClr val="FBF3F3"/>
            </a:solidFill>
            <a:ln>
              <a:solidFill>
                <a:srgbClr val="F7E9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684287" y="1884794"/>
              <a:ext cx="6480720" cy="8202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strike="noStrike" cap="none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LIÇÃO 05 – O</a:t>
              </a:r>
              <a:r>
                <a:rPr kumimoji="0" lang="pt-BR" altLang="pt-BR" sz="2000" b="1" strike="noStrike" cap="none" normalizeH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 ESPÍRITO SANTO É SER PESSOAL?</a:t>
              </a:r>
              <a:endParaRPr kumimoji="0" lang="pt-BR" altLang="pt-BR" sz="2000" b="1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Calibri" pitchFamily="34" charset="0"/>
              </a:endParaRP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pt-BR" alt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itchFamily="34" charset="0"/>
              </a:endParaRPr>
            </a:p>
            <a:p>
              <a:pPr algn="just"/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Aprendemos nas lições anteriores sobre Deus, o Pai, e Seu Filho Jesus Cristo. Vimos que são pessoas distintas, porém com o mesmo caráter de santidade. Eles possuem o mesmo espírito. O espírito que procede do Pai. A maioria do cristianismo nominal tem ensinado que o espírito santo é uma pessoa, a terceira pessoa de uma Trindade. Isso é verdade? Vejamos: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1. O Espírito Santo é o Espírito de quem? 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“Por isso vos faço compreender que ninguém que fala pelo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Espírito de Deus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afirma: Anátema Jesus! Por outro lado, ninguém pode dizer: Senhor Jesus! senão pelo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Espírito Santo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.” I Coríntios 12:3.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2. Se Deus, o Pai, tem o mesmo Espírito do Filho, Jesus também tem o mesmo Espírito de Santidade? 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“E percorrendo a região frígio-gálata, tendo sido impedidos pelo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Espírito Santo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de pregar a palavra na Ásia, defrontando Mísia, tentavam ir para Bitínia, mas o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Espírito de Jesus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não o permitiu.” At. 16:6,7.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“Vós, porém, não estais na carne, mas no Espírito, se é que o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Espírito de Deus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habita em vós. Mas, se alguém não tem o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Espírito de Cristo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esse tal não é dele.” Romanos 8:9.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3. O Espírito de Cristo procede de quem? 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“Mas o Consolador,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o Espírito Santo a quem o Pai enviará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em meu nome, esse vos ensinará todas as coisas, e vos fará lembrar de tudo quanto eu vos tenho dito.” João 14:26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“Quando vier o Consolador, que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eu vos enviarei da parte do Pai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o Espírito da verdade,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que do Pai procede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esse dará testemunho de mim;” João 15:26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4. O espírito procede do Pai, originalmente. ELE seu espírito ao Seu Filho Jesus. O espírito santo enviado aos homens, seria a partir de quem? 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“E, porque sois filhos,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Deus enviou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aos nossos corações o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Espírito de seu Filho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que clama: 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Aba, Pai.” Gálatas 4:6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5. Quem poderia ser esse Espírito Consolador dado aos discípulos de Cristo? Uma terceira pessoa?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Ora,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o Senhor é o Espírito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; e onde está o Espírito do Senhor, aí há liberdade. 2 Coríntios 3:17</a:t>
              </a:r>
            </a:p>
          </p:txBody>
        </p:sp>
      </p:grpSp>
      <p:sp>
        <p:nvSpPr>
          <p:cNvPr id="4" name="Retângulo 3"/>
          <p:cNvSpPr/>
          <p:nvPr/>
        </p:nvSpPr>
        <p:spPr>
          <a:xfrm>
            <a:off x="1890713" y="-23945934"/>
            <a:ext cx="377825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11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2"/>
            <a:ext cx="75914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470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6217" y="0"/>
            <a:ext cx="7560000" cy="10693400"/>
          </a:xfrm>
          <a:prstGeom prst="rect">
            <a:avLst/>
          </a:prstGeom>
          <a:solidFill>
            <a:srgbClr val="FBF3F3"/>
          </a:solidFill>
          <a:ln>
            <a:solidFill>
              <a:srgbClr val="F7E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AutoShape 4" descr="http://www.azevedotintas.com.br/media/catalog/product/cache/1/image/800x800/9df78eab33525d08d6e5fb8d27136e95/g/5/g56044__49374_thum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684287" y="671393"/>
            <a:ext cx="6480720" cy="957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6. Ora, quem é o único Senhor da Bíblia, eleito pelo Pai, o único Deus?</a:t>
            </a:r>
            <a:endParaRPr lang="pt-BR" sz="14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“Todavia para nós há um só Deus, o Pai, de quem é tudo e para quem nós vivemos;</a:t>
            </a:r>
          </a:p>
          <a:p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</a:t>
            </a:r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um só Senhor, Jesus Cristo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pelo qual são todas as coisas, e nós por ele.” 1 Coríntios 8:6</a:t>
            </a:r>
          </a:p>
          <a:p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pPr algn="just"/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O espírito Consolador não é uma terceira pessoa da trindade, mas o espírito da pessoa de Cristo, enviado da parte do Pai. O Consolador é o próprio Jesus, presente de forma espiritual, despido da personalidade humana.</a:t>
            </a:r>
          </a:p>
          <a:p>
            <a:endParaRPr lang="pt-BR" sz="14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7. Jesus prometeu estar presente, espiritualmente, consolando seus discípulos, após sua morte e ressurreição?</a:t>
            </a:r>
            <a:endParaRPr lang="pt-BR" sz="14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“Ensinando-os a guardar todas as coisas que eu vos tenho mandado; e eis que </a:t>
            </a:r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eu estou convosco todos os dias, até a consumação dos séculos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 Amém.” Mateus 28:20</a:t>
            </a:r>
          </a:p>
          <a:p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“Não vos deixarei órfãos; </a:t>
            </a:r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voltarei para vós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.” João 14:18</a:t>
            </a:r>
          </a:p>
          <a:p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8. Após Sua ressurreição, Jesus Cristo cumpriu a promessa de dar ao Seus servos o Seu espírito santo e consolador?</a:t>
            </a:r>
            <a:endParaRPr lang="pt-BR" sz="14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“E, havendo dito isto, </a:t>
            </a:r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assoprou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sobre eles, e disse-lhes: Recebei o </a:t>
            </a:r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Espírito Santo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.” João 20:22.</a:t>
            </a:r>
          </a:p>
          <a:p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 </a:t>
            </a:r>
          </a:p>
          <a:p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9. Que esclarecedora informação o apóstolo faz, explicando que o Espírito não é uma pessoa independente?</a:t>
            </a:r>
            <a:endParaRPr lang="pt-BR" sz="14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“Porque, qual dos homens sabe as coisas do homem, senão o espírito do homem, </a:t>
            </a:r>
          </a:p>
          <a:p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que nele está? </a:t>
            </a:r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Assim também 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ninguém </a:t>
            </a:r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sabe as coisas de Deus, senão o Espírito de Deus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.” </a:t>
            </a:r>
          </a:p>
          <a:p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1 Coríntios 2:11</a:t>
            </a:r>
          </a:p>
          <a:p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 </a:t>
            </a:r>
          </a:p>
          <a:p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10. Quem é Espírito Santo que intercede por nós, conforme está escrito em Romanos 8:26: “...mas o Espírito mesmo intercede por nós com gemidos inexprimíveis.”?</a:t>
            </a:r>
            <a:endParaRPr lang="pt-BR" sz="14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“Quem os condenará? </a:t>
            </a:r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Cristo Jesus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é quem morreu, ou antes quem ressurgiu dentre os mortos, o qual está à direita de Deus, e também </a:t>
            </a:r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intercede por nós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.” Romanos 8:34.</a:t>
            </a:r>
          </a:p>
          <a:p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“Portanto, pode também salvar perfeitamente os que por </a:t>
            </a:r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ele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se chegam a Deus,</a:t>
            </a:r>
          </a:p>
          <a:p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porquanto </a:t>
            </a:r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vive sempre para interceder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por eles.” Hebreus 7:25</a:t>
            </a:r>
          </a:p>
          <a:p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“Porque há um só Deus, e </a:t>
            </a:r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um só Mediador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entre Deus e os homens, </a:t>
            </a:r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Cristo Jesus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homem.”</a:t>
            </a:r>
          </a:p>
          <a:p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I Timóteo 2:5</a:t>
            </a:r>
          </a:p>
          <a:p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  <a:endParaRPr lang="pt-BR" sz="14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Reflexão para Decisão:</a:t>
            </a:r>
            <a:endParaRPr lang="pt-BR" sz="14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just"/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 partir de hoje, só adorarei o Único Deus verdadeiro, o Pai, e a Seu Filho Jesus Cristo que comprou com seu sangue homens de todas as nações para Deus.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367218" y="137521"/>
            <a:ext cx="6687681" cy="435268"/>
            <a:chOff x="367218" y="137521"/>
            <a:chExt cx="6687681" cy="435268"/>
          </a:xfrm>
        </p:grpSpPr>
        <p:grpSp>
          <p:nvGrpSpPr>
            <p:cNvPr id="8" name="Grupo 7"/>
            <p:cNvGrpSpPr/>
            <p:nvPr/>
          </p:nvGrpSpPr>
          <p:grpSpPr>
            <a:xfrm>
              <a:off x="612279" y="272232"/>
              <a:ext cx="6442620" cy="292388"/>
              <a:chOff x="612279" y="272232"/>
              <a:chExt cx="6442620" cy="292388"/>
            </a:xfrm>
          </p:grpSpPr>
          <p:cxnSp>
            <p:nvCxnSpPr>
              <p:cNvPr id="10" name="Conector reto 9"/>
              <p:cNvCxnSpPr/>
              <p:nvPr/>
            </p:nvCxnSpPr>
            <p:spPr>
              <a:xfrm>
                <a:off x="612279" y="531689"/>
                <a:ext cx="6365279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CaixaDeTexto 11"/>
              <p:cNvSpPr txBox="1"/>
              <p:nvPr/>
            </p:nvSpPr>
            <p:spPr>
              <a:xfrm>
                <a:off x="3353916" y="272232"/>
                <a:ext cx="37009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300" dirty="0">
                    <a:solidFill>
                      <a:schemeClr val="accent2">
                        <a:lumMod val="75000"/>
                      </a:schemeClr>
                    </a:solidFill>
                    <a:latin typeface="Bluefish Demo" panose="02000500000000000000" pitchFamily="2" charset="0"/>
                  </a:rPr>
                  <a:t>Curso Bíblico – Bíblia Aberta</a:t>
                </a:r>
              </a:p>
            </p:txBody>
          </p:sp>
        </p:grpSp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8" y="137521"/>
              <a:ext cx="436845" cy="435268"/>
            </a:xfrm>
            <a:prstGeom prst="rect">
              <a:avLst/>
            </a:prstGeom>
          </p:spPr>
        </p:pic>
      </p:grpSp>
      <p:sp>
        <p:nvSpPr>
          <p:cNvPr id="13" name="CaixaDeTexto 12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150832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www.azevedotintas.com.br/media/catalog/product/cache/1/image/800x800/9df78eab33525d08d6e5fb8d27136e95/g/5/g56044__49374_thum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03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6217" y="5522"/>
            <a:ext cx="7560000" cy="10693400"/>
            <a:chOff x="6217" y="0"/>
            <a:chExt cx="7560000" cy="10693400"/>
          </a:xfrm>
        </p:grpSpPr>
        <p:sp>
          <p:nvSpPr>
            <p:cNvPr id="14" name="Retângulo 13"/>
            <p:cNvSpPr/>
            <p:nvPr/>
          </p:nvSpPr>
          <p:spPr>
            <a:xfrm>
              <a:off x="6217" y="0"/>
              <a:ext cx="7560000" cy="10693400"/>
            </a:xfrm>
            <a:prstGeom prst="rect">
              <a:avLst/>
            </a:prstGeom>
            <a:solidFill>
              <a:srgbClr val="FBF3F3"/>
            </a:solidFill>
            <a:ln>
              <a:solidFill>
                <a:srgbClr val="F7E9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684287" y="2028810"/>
              <a:ext cx="6480720" cy="7802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u="none" strike="noStrike" cap="none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LIÇÃO 06 – O</a:t>
              </a:r>
              <a:r>
                <a:rPr kumimoji="0" lang="pt-BR" altLang="pt-BR" sz="2000" b="1" u="none" strike="noStrike" cap="none" normalizeH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 QUE FAZER PARA SER SALVO</a:t>
              </a:r>
              <a:endParaRPr kumimoji="0" lang="pt-BR" altLang="pt-BR" sz="2000" b="1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Calibri" pitchFamily="34" charset="0"/>
              </a:endParaRP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pt-BR" alt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itchFamily="34" charset="0"/>
              </a:endParaRPr>
            </a:p>
            <a:p>
              <a:pPr algn="just"/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O que devo fazer para ser salvo? Essa pergunta foi feita por um jovem rico a Jesus - a pergunta universal. Essa e outras perguntas serão respondidas dentro da palavra de Deus. Pegue sua Bíblia, faça uma oração e descubra por você mesmo.</a:t>
              </a:r>
            </a:p>
            <a:p>
              <a:pPr algn="just"/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1. Quantas pessoas são pecadoras?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“Porque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todos pecaram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e destituídos estão da glória de Deus;” Romanos 3:23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2. Qual é o salário do pecado?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“Porque o salário do pecado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é a morte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mas o dom gratuito de Deus é a vida eterna,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por Cristo Jesus nosso Senhor.” Romanos 6:23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“Portanto, como por um homem entrou o pecado no mundo,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e pelo pecado a morte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assim também a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morte passou a todos os homens 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por isso que todos pecaram.” Romanos 5:12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3. Deus e Jesus fizeram um plano antes do pecado e a morte existirem. Que plano é esse?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“Mas Deus prova o seu amor para conosco, em que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Cristo morreu por nós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sendo nós ainda pecadores.” Romanos 5:8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“Todos nós andávamos desgarrados como ovelhas; cada um se desviava pelo seu caminho;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mas o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Senhor fez cair sobre ele [Jesus] a iniquidade de nós todos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.” Isaías 53:6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4. Porque Jesus veio a esse mundo?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“Esta é uma palavra fiel, e digna de toda a aceitação, que Cristo Jesus veio ao mundo,</a:t>
              </a:r>
            </a:p>
            <a:p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para salvar os pecadores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,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 dos quais eu sou o principal.” 1 Timóteo 1:15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5. Devemos pagar pela salvação ou merecê-la?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“Porque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pela graça sois salvos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por meio da fé; e isto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não vem de vós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é dom de Deus.” Efésios 2:8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6. Quem havia entrado na casa de Zaqueu?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“E disse-lhe Jesus: Hoje veio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a salvação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a esta casa, pois também este é filho de Abraão.” Lucas 19:9</a:t>
              </a:r>
            </a:p>
          </p:txBody>
        </p:sp>
      </p:grpSp>
      <p:sp>
        <p:nvSpPr>
          <p:cNvPr id="4" name="Retângulo 3"/>
          <p:cNvSpPr/>
          <p:nvPr/>
        </p:nvSpPr>
        <p:spPr>
          <a:xfrm>
            <a:off x="1890713" y="-23945934"/>
            <a:ext cx="377825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13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55"/>
            <a:ext cx="7596000" cy="186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338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6217" y="0"/>
            <a:ext cx="7560000" cy="10693400"/>
          </a:xfrm>
          <a:prstGeom prst="rect">
            <a:avLst/>
          </a:prstGeom>
          <a:solidFill>
            <a:srgbClr val="FBF3F3"/>
          </a:solidFill>
          <a:ln>
            <a:solidFill>
              <a:srgbClr val="F7E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AutoShape 4" descr="http://www.azevedotintas.com.br/media/catalog/product/cache/1/image/800x800/9df78eab33525d08d6e5fb8d27136e95/g/5/g56044__49374_thum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684287" y="676329"/>
            <a:ext cx="6480720" cy="949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7. Se a salvação é Jesus, e Jesus é uma pessoa, o que devemos fazer para sermos salvos?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Estai em mim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e eu em vós; como a vara de si mesma não pode dar fruto, se não estiver na videira, assim também vós,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 não estiverdes em mim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 Eu sou a videira, vós as varas;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quem está em mim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e eu nele, esse dá muito fruto; porque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sem mim nada podeis fazer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.” João 15:4-5</a:t>
            </a:r>
          </a:p>
          <a:p>
            <a:endParaRPr lang="pt-BR" sz="1300" b="1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8. Além de Cristo, há algum outro em quem poderíamos encontrar a salvação?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“E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em nenhum outro há salvação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porque também debaixo do céu nenhum outro nome há,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dado entre os homens, pelo qual devamos ser salvos.” Atos 4:12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“Se pedirdes alguma coisa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em meu nome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eu o farei”. João 14:14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“Porque há um só Deus, e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um só Mediador entre Deus e os homens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Jesus Cristo homem”.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1 Timóteo 2:5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9. Qual o primeiro passo para a salvação?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“E eles disseram: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Crê no Senhor Jesus Cristo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 serás salvo, tu e a tua casa.” Atos 16:31</a:t>
            </a: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10. Por que Deus deu seu único Filho para morrer por nós?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Porque Deus</a:t>
            </a:r>
            <a:r>
              <a:rPr lang="pt-BR" sz="13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amou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 mundo de tal maneira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que deu o seu Filho unigênito, para que todo aquele que nele crê não pereça, mas tenha a vida eterna.” João 3:16</a:t>
            </a: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11. Que grau atingiu a vitória de Cristo sobre a morte?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“E eu, quando o vi, caí a seus pés como morto; e ele pôs sobre mim a sua destra, dizendo-me: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Não temas; Eu sou o primeiro e o último; e o que vivo e fui morto, mas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eis aqui estou vivo para </a:t>
            </a: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todo o sempre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Amém. E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tenho as chaves da morte e do inferno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.” Apocalipse 1:17-18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12. Que abrangência tem a salvação em Jesus Cristo?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“Portanto, pode também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salvar perfeitamente os que por ele se chegam a Deus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vivendo sempre para interceder por eles.” Hebreus 7:25</a:t>
            </a: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Reflexão para Decisão: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just"/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Em Mateus 11:28, Jesus diz: “Vinde a Mim todos vós que estais cansados e sobrecarregados, e Eu vos aliviarei.” Decido atender a este convite e ir a Jesus diariamente, a fim de manter uma vida de comunhão com Ele. </a:t>
            </a: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Estudo Adiciona</a:t>
            </a:r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Como se permanece em Jesus?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* Orando diariamente;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* Lendo e meditando na Palavra de Deus, todos os dias;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* Contando aos outros do amor de Jesus e do que você está aprendendo na Bíblia;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* Sempre estar em comunhão com os irmãos na congregação.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367218" y="137521"/>
            <a:ext cx="6687681" cy="435268"/>
            <a:chOff x="367218" y="137521"/>
            <a:chExt cx="6687681" cy="435268"/>
          </a:xfrm>
        </p:grpSpPr>
        <p:grpSp>
          <p:nvGrpSpPr>
            <p:cNvPr id="8" name="Grupo 7"/>
            <p:cNvGrpSpPr/>
            <p:nvPr/>
          </p:nvGrpSpPr>
          <p:grpSpPr>
            <a:xfrm>
              <a:off x="612279" y="272232"/>
              <a:ext cx="6442620" cy="292388"/>
              <a:chOff x="612279" y="272232"/>
              <a:chExt cx="6442620" cy="292388"/>
            </a:xfrm>
          </p:grpSpPr>
          <p:cxnSp>
            <p:nvCxnSpPr>
              <p:cNvPr id="10" name="Conector reto 9"/>
              <p:cNvCxnSpPr/>
              <p:nvPr/>
            </p:nvCxnSpPr>
            <p:spPr>
              <a:xfrm>
                <a:off x="612279" y="531689"/>
                <a:ext cx="6365279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CaixaDeTexto 11"/>
              <p:cNvSpPr txBox="1"/>
              <p:nvPr/>
            </p:nvSpPr>
            <p:spPr>
              <a:xfrm>
                <a:off x="3353916" y="272232"/>
                <a:ext cx="37009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300" dirty="0">
                    <a:solidFill>
                      <a:schemeClr val="accent2">
                        <a:lumMod val="75000"/>
                      </a:schemeClr>
                    </a:solidFill>
                    <a:latin typeface="Bluefish Demo" panose="02000500000000000000" pitchFamily="2" charset="0"/>
                  </a:rPr>
                  <a:t>Curso Bíblico – Bíblia Aberta</a:t>
                </a:r>
              </a:p>
            </p:txBody>
          </p:sp>
        </p:grpSp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8" y="137521"/>
              <a:ext cx="436845" cy="435268"/>
            </a:xfrm>
            <a:prstGeom prst="rect">
              <a:avLst/>
            </a:prstGeom>
          </p:spPr>
        </p:pic>
      </p:grpSp>
      <p:sp>
        <p:nvSpPr>
          <p:cNvPr id="13" name="CaixaDeTexto 12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271441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www.azevedotintas.com.br/media/catalog/product/cache/1/image/800x800/9df78eab33525d08d6e5fb8d27136e95/g/5/g56044__49374_thum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03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6217" y="5522"/>
            <a:ext cx="7560000" cy="10693400"/>
            <a:chOff x="6217" y="0"/>
            <a:chExt cx="7560000" cy="10693400"/>
          </a:xfrm>
        </p:grpSpPr>
        <p:sp>
          <p:nvSpPr>
            <p:cNvPr id="14" name="Retângulo 13"/>
            <p:cNvSpPr/>
            <p:nvPr/>
          </p:nvSpPr>
          <p:spPr>
            <a:xfrm>
              <a:off x="6217" y="0"/>
              <a:ext cx="7560000" cy="10693400"/>
            </a:xfrm>
            <a:prstGeom prst="rect">
              <a:avLst/>
            </a:prstGeom>
            <a:solidFill>
              <a:srgbClr val="FBF3F3"/>
            </a:solidFill>
            <a:ln>
              <a:solidFill>
                <a:srgbClr val="F7E9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684287" y="1974054"/>
              <a:ext cx="6480720" cy="8202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strike="noStrike" cap="none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LIÇÃO 07 – COMO DEVEM VIVER OS CRISTÃOS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pt-BR" alt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itchFamily="34" charset="0"/>
              </a:endParaRPr>
            </a:p>
            <a:p>
              <a:pPr algn="just"/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Para algumas pessoas, ser cristão é viver uma vida abundante sem sentir falta de nada e o sofrimento dura só até fazermos uma oração. Para outras, no outro extremo, ser cristão é viver uma vida com muito sofrimento e restrições. O cristianismo é algo mais profundo do que isso, pois tem a ver com a mente e o coração, e não com meras atitudes ou acontecimentos, mas como se comportar diante deles, com escolhas sábias e orientadas pelo espírito de Cristo. 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1. Considere os seguintes personagens bíblicos e veja por que foram vencedores: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Enoque (Gênesis 5:24) “E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andou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Enoque com Deus...”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Noé (Gênesis 6:9) “...Noé era homem justo e perfeito em suas gerações; Noé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andava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com Deus.”</a:t>
              </a:r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Abraão (Gênesis 17:1) “... Eu sou o Deus Todo-Poderoso,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anda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 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em minha presença e sê perfeito.”</a:t>
              </a:r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Davi (Salmo 116:9) “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Andarei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 perante a face do Senhor na terra dos viventes.”</a:t>
              </a:r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2. O que Jesus perguntou a Pedro, antes de pedir que ele O seguisse? O que devemos fazer, também, antes de seguir e obedecer a Jesus?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“E, depois de terem jantado, disse Jesus a Simão Pedro: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Simão, filho de Jonas, amas-me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mais do que estes? E ele respondeu: Sim, Senhor, tu sabes que te amo. Disse-lhe: Apascenta os meus cordeiros. Tornou a dizer-lhe segunda vez: Simão, filho de Jonas,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amas-me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? Disse-lhe: Sim, Senhor, tu sabes que te amo. Disse-lhe: Apascenta as minhas ovelhas. Disse-lhe terceira vez: Simão, filho de Jonas,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amas-me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? Simão entristeceu-se por lhe ter dito terceira vez: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Amas-me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? E disse-lhe: Senhor, tu sabes tudo; tu sabes que eu te amo. Jesus disse-lhe: Apascenta as minhas ovelhas. E, dito isto, disse-lhe: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Segue-me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.” João 21:15-19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3. O que Pedro disse um dia a Jesus, quando todo mundo estava abandonando o Mestre?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“Então disse Jesus aos doze: Quereis vós também retirar-vos? Respondeu-lhe, pois, Simão Pedro: Senhor,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para quem iremos nós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? Tu tens as palavras da vida eterna.” João 6:67-68</a:t>
              </a:r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4. O que Deus quer, em primeiro lugar, de Seus filhos?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“Dá-me, filho meu,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o teu coração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e os teus olhos observem os meus caminhos.” Provérbios 23:26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5. Qual é o convite amoroso de Jesus?</a:t>
              </a:r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Vinde a mim, todos os que estais cansados e oprimidos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e eu vos aliviarei. Tomai sobre vós o meu jugo, e aprendei de mim, que sou manso e humilde de coração; e encontrareis descanso para as vossas almas.” Mateus 11:28-29</a:t>
              </a:r>
            </a:p>
          </p:txBody>
        </p:sp>
      </p:grpSp>
      <p:sp>
        <p:nvSpPr>
          <p:cNvPr id="4" name="Retângulo 3"/>
          <p:cNvSpPr/>
          <p:nvPr/>
        </p:nvSpPr>
        <p:spPr>
          <a:xfrm>
            <a:off x="1890713" y="-23945934"/>
            <a:ext cx="377825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15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42"/>
            <a:ext cx="7596000" cy="188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188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6217" y="0"/>
            <a:ext cx="7560000" cy="10693400"/>
          </a:xfrm>
          <a:prstGeom prst="rect">
            <a:avLst/>
          </a:prstGeom>
          <a:solidFill>
            <a:srgbClr val="FBF3F3"/>
          </a:solidFill>
          <a:ln>
            <a:solidFill>
              <a:srgbClr val="F7E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AutoShape 4" descr="http://www.azevedotintas.com.br/media/catalog/product/cache/1/image/800x800/9df78eab33525d08d6e5fb8d27136e95/g/5/g56044__49374_thum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684287" y="522164"/>
            <a:ext cx="6480720" cy="909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6. Qual foi a ordem que Jesus deixou aos seus discípulos antes de Sua morte?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Estai em mim, e eu em vós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; como a vara de si mesma não pode dar fruto, se não estiver na videira, assim também vós, se não estiverdes em mim.” João 15:4</a:t>
            </a: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7. Quais são os dois passos que temos de dar, para receber a vida eterna, de graça?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“E eis que, aproximando-se dele um jovem, disse-lhe: Bom Mestre, que bem farei para conseguir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 vida eterna? E ele disse-lhe: Por que me chamas bom? Não há bom senão um só, que é Deus.</a:t>
            </a: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 queres, porém, entrar na vida, guarda os mandamentos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 Disse-lhe ele: Quais? E Jesus disse: 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Não matarás, não cometerás adultério, não furtarás, não dirás falso testemunho; Honra teu pai e 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tua mãe, e amarás o teu próximo como a ti mesmo. Disse-lhe o jovem: Tudo isso tenho guardado desde a minha mocidade; que me falta ainda? Disse-lhe Jesus: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 queres ser perfeito, vai, vende tudo o que tens e dá-o aos pobres, e terás um tesouro no céu; e vem, e segue-me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 E o jovem, ouvindo esta palavra, retirou-se triste, porque possuía muitas propriedades.” Mateus 19:16-22</a:t>
            </a: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8. Quando alguém tenta guardar os mandamentos sem ter comunhão com Jesus, como Deus considera esse tipo de justiça?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“Mas todos nós somos como o imundo,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 todas as nossas justiças como trapo da imundícia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; e todos nós murchamos como a folha, e as nossas iniquidades como um vento nos arrebatam.” </a:t>
            </a:r>
            <a:r>
              <a:rPr lang="pt-BR" sz="1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Is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 64:6</a:t>
            </a: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9. Pode alguém ter comunhão com Jesus e continuar fazendo coisas erradas? II Coríntios 6:14,15. Se não, por que isso acontece?</a:t>
            </a:r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“Já estou crucificado com Cristo;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 vivo, não mais eu, mas Cristo vive em mim; e a vida que agora vivo na carne, vivo-a pela fé do Filho de Deus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o qual me amou, e se entregou a si mesmo por mim.”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Gálatas 2:20</a:t>
            </a: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Reflexão para Decisão: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 vida cristã e a obediência à Palavra de Deus só fazem sentido quando são consequência de um relacionamento de amor com Deus através de Cristo. Decido melhorar minha comunhão com Cristo, orando, lendo a Bíblia e “andando com Ele”, a fim de tornar-me verdadeiro cristão.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Estudo Adicional</a:t>
            </a:r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* Enoque, Noé, Abraão, Davi e outros, foram homens extraordinários porque andavam com Deus. </a:t>
            </a:r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* O bom comportamento é fruto do cristianismo. Você não é cristão porque se porta bem. Você se porta bem porque é cristão.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* Sozinhos, com um pouco de esforço, podemos mudar nosso comportamento. Se formos a Jesus, Ele mudará nosso coração.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* Os primeiros cristãos viviam uma vida de tal comunhão com Jesus que Ele era o tema de seus pensamentos e conversas. Por isso acabaram sendo chamados de “cristãos”.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* O que Deus mais quer é manter um relacionamento de amor com você, a tal ponto de você chegar a dizer como Pedro: “A quem iremos nós? Só Tu tens palavras de vida.”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367218" y="137521"/>
            <a:ext cx="6687681" cy="435268"/>
            <a:chOff x="367218" y="137521"/>
            <a:chExt cx="6687681" cy="435268"/>
          </a:xfrm>
        </p:grpSpPr>
        <p:grpSp>
          <p:nvGrpSpPr>
            <p:cNvPr id="8" name="Grupo 7"/>
            <p:cNvGrpSpPr/>
            <p:nvPr/>
          </p:nvGrpSpPr>
          <p:grpSpPr>
            <a:xfrm>
              <a:off x="612279" y="272232"/>
              <a:ext cx="6442620" cy="292388"/>
              <a:chOff x="612279" y="272232"/>
              <a:chExt cx="6442620" cy="292388"/>
            </a:xfrm>
          </p:grpSpPr>
          <p:cxnSp>
            <p:nvCxnSpPr>
              <p:cNvPr id="10" name="Conector reto 9"/>
              <p:cNvCxnSpPr/>
              <p:nvPr/>
            </p:nvCxnSpPr>
            <p:spPr>
              <a:xfrm>
                <a:off x="612279" y="531689"/>
                <a:ext cx="6365279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CaixaDeTexto 11"/>
              <p:cNvSpPr txBox="1"/>
              <p:nvPr/>
            </p:nvSpPr>
            <p:spPr>
              <a:xfrm>
                <a:off x="3353916" y="272232"/>
                <a:ext cx="37009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300" dirty="0">
                    <a:solidFill>
                      <a:schemeClr val="accent2">
                        <a:lumMod val="75000"/>
                      </a:schemeClr>
                    </a:solidFill>
                    <a:latin typeface="Bluefish Demo" panose="02000500000000000000" pitchFamily="2" charset="0"/>
                  </a:rPr>
                  <a:t>Curso Bíblico – Bíblia Aberta</a:t>
                </a:r>
              </a:p>
            </p:txBody>
          </p:sp>
        </p:grpSp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8" y="137521"/>
              <a:ext cx="436845" cy="435268"/>
            </a:xfrm>
            <a:prstGeom prst="rect">
              <a:avLst/>
            </a:prstGeom>
          </p:spPr>
        </p:pic>
      </p:grpSp>
      <p:sp>
        <p:nvSpPr>
          <p:cNvPr id="13" name="CaixaDeTexto 12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651895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www.azevedotintas.com.br/media/catalog/product/cache/1/image/800x800/9df78eab33525d08d6e5fb8d27136e95/g/5/g56044__49374_thum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03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6217" y="5522"/>
            <a:ext cx="7560000" cy="10693400"/>
            <a:chOff x="6217" y="0"/>
            <a:chExt cx="7560000" cy="10693400"/>
          </a:xfrm>
        </p:grpSpPr>
        <p:sp>
          <p:nvSpPr>
            <p:cNvPr id="14" name="Retângulo 13"/>
            <p:cNvSpPr/>
            <p:nvPr/>
          </p:nvSpPr>
          <p:spPr>
            <a:xfrm>
              <a:off x="6217" y="0"/>
              <a:ext cx="7560000" cy="10693400"/>
            </a:xfrm>
            <a:prstGeom prst="rect">
              <a:avLst/>
            </a:prstGeom>
            <a:solidFill>
              <a:srgbClr val="FBF3F3"/>
            </a:solidFill>
            <a:ln>
              <a:solidFill>
                <a:srgbClr val="F7E9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684287" y="2019507"/>
              <a:ext cx="6480720" cy="8002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strike="noStrike" cap="none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LIÇÃO 08 – JESUS ESTÁ VOLTANDO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pt-BR" alt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itchFamily="34" charset="0"/>
              </a:endParaRPr>
            </a:p>
            <a:p>
              <a:pPr algn="just"/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A segunda vinda de Cristo à terra é mais bela promessa bíblica. Em todas as Escrituras há mais de 2.500 referências a esse grande evento que ocorrerá num futuro tão próximo que esperamos o seu retorno para o presente. Ela é chamada de a bem-aventurada esperança (Tito 2:13). É o evento histórico mais marcante de todos os tempos. Então, Como Jesus voltará? Todas as pessoas O verão? O que Ele vai fazer nessa ocasião? Vamos descobrir agora. 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1. Que promessa fez nosso Senhor Jesus antes de subir ao Céu?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“...Vou preparar-vos lugar. E quando eu for, e vos preparar lugar,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virei outra vez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e vos levarei para mim mesmo, para que onde eu estiver estejais vós também.”  João 14:1-3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2. Que mensagem, dois anjos declararam, aos discípulos, quando Jesus subiu ao céu?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“Os quais lhes disseram: Homens galileus, por que estais olhando para o céu?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Esse Jesus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que 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dentre vós foi recebido em cima no céu,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há de vir assim como para o céu o vistes ir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.” Atos 1:11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3. Quem acompanhará Jesus, quando Ele voltar a terra?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“E quando o Filho do homem vier em sua glória,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e todos os santos anjos com ele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então se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assentará no trono da sua glória;” Mateus 25:31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4. Por que é importante saber exatamente como Jesus voltará?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“Porque muitos virão em meu nome, dizendo: Eu sou o Cristo; e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enganarão a muitos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.” Mateus 24:5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“E surgirão muitos falsos profetas, e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enganarão a muitos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.” Mateus 24:11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“...Porque surgirão falsos cristos e falsos profetas, e farão tão grandes sinais e prodígios que,</a:t>
              </a:r>
            </a:p>
            <a:p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se possível fora, enganariam até os escolhidos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.” Mateus 24:24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5. Quantos verão Jesus Cristo voltando nas nuvens do céu?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“Eis que vem com as nuvens,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e todo o olho o verá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até os mesmos que o traspassaram; e todas as tribos da terra se lamentarão sobre ele. Sim. Amém.” Apocalipse 1:7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“Então aparecerá no céu o sinal do Filho do homem; e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todas as tribos da terra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se lamentarão, </a:t>
              </a:r>
            </a:p>
            <a:p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e verão o Filho do homem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,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 vindo sobre as nuvens do céu, com poder e grande glória.” Mateus 24:30</a:t>
              </a:r>
            </a:p>
          </p:txBody>
        </p:sp>
      </p:grpSp>
      <p:sp>
        <p:nvSpPr>
          <p:cNvPr id="4" name="Retângulo 3"/>
          <p:cNvSpPr/>
          <p:nvPr/>
        </p:nvSpPr>
        <p:spPr>
          <a:xfrm>
            <a:off x="1890713" y="-23945934"/>
            <a:ext cx="377825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17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2"/>
            <a:ext cx="75914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406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6217" y="0"/>
            <a:ext cx="7560000" cy="10693400"/>
          </a:xfrm>
          <a:prstGeom prst="rect">
            <a:avLst/>
          </a:prstGeom>
          <a:solidFill>
            <a:srgbClr val="FBF3F3"/>
          </a:solidFill>
          <a:ln>
            <a:solidFill>
              <a:srgbClr val="F7E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AutoShape 4" descr="http://www.azevedotintas.com.br/media/catalog/product/cache/1/image/800x800/9df78eab33525d08d6e5fb8d27136e95/g/5/g56044__49374_thum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684287" y="666180"/>
            <a:ext cx="6480720" cy="989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6. Como será a volta de Jesus? Com o que Ele comparou Sua vinda?</a:t>
            </a:r>
            <a:endParaRPr lang="pt-BR" sz="13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“E então verão vir o Filho do homem numa nuvem, </a:t>
            </a: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com poder e grande glória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.” Lucas 21:27</a:t>
            </a: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“Porque, assim </a:t>
            </a: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como o relâmpago sai do oriente e se mostra até ao ocidente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</a:t>
            </a: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assim será também a vinda do Filho do homem.” Mateus 24:27</a:t>
            </a:r>
          </a:p>
          <a:p>
            <a:b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 volta de Cristo será pessoal (Atos 1:11), real (João 20:24-29) e visível (Apocalipse 1:7).</a:t>
            </a:r>
          </a:p>
          <a:p>
            <a:b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7. Que acontecerá com os que morreram crendo em Jesus?</a:t>
            </a:r>
            <a:endParaRPr lang="pt-BR" sz="13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“Porque o mesmo Senhor descerá do céu com alarido, e com voz de arcanjo, e com a trombeta</a:t>
            </a: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de Deus; e </a:t>
            </a: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os que morreram em Cristo ressuscitarão primeiro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.” 1 Tessalonicenses 4:16</a:t>
            </a:r>
          </a:p>
          <a:p>
            <a:b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8. Que acontecerá com os fiéis que estiverem vivos naquela ocasião?</a:t>
            </a:r>
            <a:b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b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“Depois nós, os que ficarmos vivos, </a:t>
            </a: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seremos arrebatados </a:t>
            </a:r>
            <a:r>
              <a:rPr lang="pt-BR" sz="13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juntamente com eles nas nuvens, a encontrar o Senhor nos ares, e assim estaremos sempre com o Senhor.” 1 Tessalonicenses 4:17</a:t>
            </a: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“Eis aqui vos digo um mistério: Na verdade, nem todos dormiremos, mas todos </a:t>
            </a: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seremos transformados</a:t>
            </a:r>
            <a:r>
              <a:rPr lang="pt-BR" sz="13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; 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Num momento, num abrir e fechar de olhos, ante a última trombeta; porque a trombeta soará, e os mortos ressuscitarão incorruptíveis, </a:t>
            </a: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e nós seremos transformados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 Porque convém que isto que é corruptível se revista da incorruptibilidade, e que isto que é mortal se revista da imortalidade.” 1 Coríntios 15:51-53</a:t>
            </a:r>
          </a:p>
          <a:p>
            <a:r>
              <a:rPr lang="pt-BR" sz="1300" b="1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  <a:endParaRPr lang="pt-BR" sz="13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9. Compare a atitude dos ímpios e dos justos, por ocasião da volta de Cristo. </a:t>
            </a:r>
            <a:endParaRPr lang="pt-BR" sz="13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b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Ímpios (Apocalipse 6:15-17): </a:t>
            </a: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“E os reis da terra, e os grandes, e os ricos, e os tribunos, e os poderosos, e todo o servo, e todo o livre, </a:t>
            </a: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se esconderam nas cavernas e nas rochas das montanhas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; E diziam aos montes e aos rochedos: </a:t>
            </a: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Caí sobre nós, e escondei-nos</a:t>
            </a:r>
            <a:r>
              <a:rPr lang="pt-BR" sz="13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do rosto daquele que está assentado sobre o trono, e da ira do Cordeiro; Porque é vindo o grande dia da sua ira; e quem poderá subsistir?</a:t>
            </a:r>
            <a:b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b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Justos (Isaías 25:9): </a:t>
            </a: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“E naquele dia se dirá: Eis que este é o nosso Deus, </a:t>
            </a: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a quem aguardávamos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e ele nos salvará; este é o Senhor, </a:t>
            </a: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a quem aguardávamos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; na sua salvação </a:t>
            </a: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gozaremos e nos alegraremos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.”</a:t>
            </a:r>
            <a:b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endParaRPr lang="pt-BR" sz="13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10. Sabendo que Jesus voltará para levar os que O aceitaram como Salvador, que conselho nos dá a Bíblia?</a:t>
            </a:r>
            <a:endParaRPr lang="pt-BR" sz="13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b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</a:t>
            </a: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E olhai por vós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não aconteça que os vossos corações se carreguem de glutonaria, de embriaguez, e dos cuidados da vida, e venha sobre vós de improviso aquele dia. </a:t>
            </a: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Vigiai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pois, em todo o tempo, </a:t>
            </a: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orando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para que sejais havidos por dignos de evitar todas estas coisas que hão de acontecer, e de </a:t>
            </a: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estar em pé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diante do Filho do homem.” Lucas 21:34 e 36</a:t>
            </a:r>
          </a:p>
          <a:p>
            <a:r>
              <a:rPr lang="pt-BR" sz="1300" b="1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  <a:endParaRPr lang="pt-BR" sz="13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Reflexão para Decisão:</a:t>
            </a:r>
            <a:endParaRPr lang="pt-BR" sz="13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Creio que Jesus em breve voltará, por isso decido me preparar para esse grande dia, mantendo uma vida de comunhão com Deus, a fim de viver com ELE por toda a eternidade.</a:t>
            </a:r>
          </a:p>
          <a:p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367218" y="137521"/>
            <a:ext cx="6687681" cy="435268"/>
            <a:chOff x="367218" y="137521"/>
            <a:chExt cx="6687681" cy="435268"/>
          </a:xfrm>
        </p:grpSpPr>
        <p:grpSp>
          <p:nvGrpSpPr>
            <p:cNvPr id="8" name="Grupo 7"/>
            <p:cNvGrpSpPr/>
            <p:nvPr/>
          </p:nvGrpSpPr>
          <p:grpSpPr>
            <a:xfrm>
              <a:off x="612279" y="272232"/>
              <a:ext cx="6442620" cy="292388"/>
              <a:chOff x="612279" y="272232"/>
              <a:chExt cx="6442620" cy="292388"/>
            </a:xfrm>
          </p:grpSpPr>
          <p:cxnSp>
            <p:nvCxnSpPr>
              <p:cNvPr id="10" name="Conector reto 9"/>
              <p:cNvCxnSpPr/>
              <p:nvPr/>
            </p:nvCxnSpPr>
            <p:spPr>
              <a:xfrm>
                <a:off x="612279" y="531689"/>
                <a:ext cx="6365279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CaixaDeTexto 11"/>
              <p:cNvSpPr txBox="1"/>
              <p:nvPr/>
            </p:nvSpPr>
            <p:spPr>
              <a:xfrm>
                <a:off x="3353916" y="272232"/>
                <a:ext cx="37009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300" dirty="0">
                    <a:solidFill>
                      <a:schemeClr val="accent2">
                        <a:lumMod val="75000"/>
                      </a:schemeClr>
                    </a:solidFill>
                    <a:latin typeface="Bluefish Demo" panose="02000500000000000000" pitchFamily="2" charset="0"/>
                  </a:rPr>
                  <a:t>Curso Bíblico – Bíblia Aberta</a:t>
                </a:r>
              </a:p>
            </p:txBody>
          </p:sp>
        </p:grpSp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8" y="137521"/>
              <a:ext cx="436845" cy="435268"/>
            </a:xfrm>
            <a:prstGeom prst="rect">
              <a:avLst/>
            </a:prstGeom>
          </p:spPr>
        </p:pic>
      </p:grpSp>
      <p:sp>
        <p:nvSpPr>
          <p:cNvPr id="13" name="CaixaDeTexto 12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847215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www.azevedotintas.com.br/media/catalog/product/cache/1/image/800x800/9df78eab33525d08d6e5fb8d27136e95/g/5/g56044__49374_thum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03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6217" y="5522"/>
            <a:ext cx="7560000" cy="10693400"/>
            <a:chOff x="6217" y="0"/>
            <a:chExt cx="7560000" cy="10693400"/>
          </a:xfrm>
        </p:grpSpPr>
        <p:sp>
          <p:nvSpPr>
            <p:cNvPr id="14" name="Retângulo 13"/>
            <p:cNvSpPr/>
            <p:nvPr/>
          </p:nvSpPr>
          <p:spPr>
            <a:xfrm>
              <a:off x="6217" y="0"/>
              <a:ext cx="7560000" cy="10693400"/>
            </a:xfrm>
            <a:prstGeom prst="rect">
              <a:avLst/>
            </a:prstGeom>
            <a:solidFill>
              <a:srgbClr val="FBF3F3"/>
            </a:solidFill>
            <a:ln>
              <a:solidFill>
                <a:srgbClr val="F7E9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684287" y="2100818"/>
              <a:ext cx="6480720" cy="7802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strike="noStrike" cap="none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LIÇÃO 09 – SINAIS DA VOLTA DE CRISTO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pt-BR" alt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itchFamily="34" charset="0"/>
              </a:endParaRPr>
            </a:p>
            <a:p>
              <a:pPr algn="just"/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Na lição anterior, vimos que Jesus voltará de forma pessoal e visível. Embora a Bíblia seja bem clara ao afirmar que “o dia e a hora” da volta de Cristo ninguém sabe (Marcos 13:32), ela nos dá informações, através das profecias, que nos ajudam a entender em que momento da história estamos. Falta muito para a volta de Cristo? Que sinais nos indica o Seu breve retorno?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1. Que pergunta interessante fizeram os discípulos a Jesus, sobre o fim do mundo?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“E, estando assentado no Monte das Oliveiras, chegaram-se a ele os seus discípulos em particular, dizendo: Dize-nos, quando serão essas coisas, e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que sinal haverá da tua vinda e do fim do mundo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?” Mateus 24:3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2. Que sinais deixou Jesus?</a:t>
              </a:r>
            </a:p>
            <a:p>
              <a:endPara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GUERRAS E RUMORES DE CONFLITOS 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“E ouvireis de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guerras e de rumores de guerras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; olhai, não vos assusteis, porque é mister que isso tudo aconteça, mas ainda não é o fim.  Porquanto se levantará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nação contra nação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e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reino contra reino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e haverá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fomes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, e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pestes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, e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terremotos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em vários lugares.” Mateus 24:6-7</a:t>
              </a:r>
            </a:p>
            <a:p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endParaRPr>
            </a:p>
            <a:p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TRAIÇÕES E ÓDIO 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“Nesse tempo muitos serão escandalizados, e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trair-se-ão uns aos outros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e uns aos outros</a:t>
              </a:r>
            </a:p>
            <a:p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se odiarão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. E, por se multiplicar a iniquidade,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o amor de muitos esfriará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” Mateus 24:10 e 12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RICOS E RIQUEZAS - AVAREZA 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“Eia, pois, agora vós,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ricos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chorai e pranteai, por vossas misérias, que sobre vós hão de vir. As vossas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riquezas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 estão apodrecidas, e as vossas vestes estão comidas de traça. O vosso ouro e a vossa prata se enferrujaram; e a sua ferrugem dará testemunho contra vós, e comerá como fogo a vossa carne.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Entesourastes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 para os últimos dias.” Tiago 5:1-3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TRABALHO E SALÁRIO 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“Eis que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o jornal dos trabalhadores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que ceifaram as vossas terras, e que por vós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foi diminuído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clama; e os clamores dos que ceifaram entraram nos ouvidos do Senhor dos exércitos”. Tiago 5:4-6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DESTRUIÇÃO AO INVÉS DA PAZ 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“Pois que, quando disserem: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Há paz e segurança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então lhes sobrevirá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repentina destruição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como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as dores de parto àquela que está grávida, e de modo nenhum escaparão.” 1 Tessalonicenses 5:3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</p:txBody>
        </p:sp>
      </p:grpSp>
      <p:sp>
        <p:nvSpPr>
          <p:cNvPr id="4" name="Retângulo 3"/>
          <p:cNvSpPr/>
          <p:nvPr/>
        </p:nvSpPr>
        <p:spPr>
          <a:xfrm>
            <a:off x="1890713" y="-23945934"/>
            <a:ext cx="377825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19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2"/>
            <a:ext cx="75819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70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6217" y="0"/>
            <a:ext cx="7560000" cy="10693400"/>
          </a:xfrm>
          <a:prstGeom prst="rect">
            <a:avLst/>
          </a:prstGeom>
          <a:solidFill>
            <a:srgbClr val="FBF3F3"/>
          </a:solidFill>
          <a:ln>
            <a:solidFill>
              <a:srgbClr val="F7E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AutoShape 4" descr="http://www.azevedotintas.com.br/media/catalog/product/cache/1/image/800x800/9df78eab33525d08d6e5fb8d27136e95/g/5/g56044__49374_thum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16" name="Grupo 15"/>
          <p:cNvGrpSpPr/>
          <p:nvPr/>
        </p:nvGrpSpPr>
        <p:grpSpPr>
          <a:xfrm>
            <a:off x="367218" y="137521"/>
            <a:ext cx="6687681" cy="435268"/>
            <a:chOff x="367218" y="137521"/>
            <a:chExt cx="6687681" cy="435268"/>
          </a:xfrm>
        </p:grpSpPr>
        <p:grpSp>
          <p:nvGrpSpPr>
            <p:cNvPr id="7" name="Grupo 6"/>
            <p:cNvGrpSpPr/>
            <p:nvPr/>
          </p:nvGrpSpPr>
          <p:grpSpPr>
            <a:xfrm>
              <a:off x="612279" y="272232"/>
              <a:ext cx="6442620" cy="292388"/>
              <a:chOff x="612279" y="272232"/>
              <a:chExt cx="6442620" cy="292388"/>
            </a:xfrm>
          </p:grpSpPr>
          <p:cxnSp>
            <p:nvCxnSpPr>
              <p:cNvPr id="4" name="Conector reto 3"/>
              <p:cNvCxnSpPr/>
              <p:nvPr/>
            </p:nvCxnSpPr>
            <p:spPr>
              <a:xfrm>
                <a:off x="612279" y="531689"/>
                <a:ext cx="6365279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CaixaDeTexto 5"/>
              <p:cNvSpPr txBox="1"/>
              <p:nvPr/>
            </p:nvSpPr>
            <p:spPr>
              <a:xfrm>
                <a:off x="3353916" y="272232"/>
                <a:ext cx="37009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300" dirty="0">
                    <a:solidFill>
                      <a:schemeClr val="accent2">
                        <a:lumMod val="75000"/>
                      </a:schemeClr>
                    </a:solidFill>
                    <a:latin typeface="Bluefish Demo" panose="02000500000000000000" pitchFamily="2" charset="0"/>
                  </a:rPr>
                  <a:t>Curso Bíblico – Bíblia Aberta</a:t>
                </a:r>
              </a:p>
            </p:txBody>
          </p:sp>
        </p:grpSp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8" y="137521"/>
              <a:ext cx="436845" cy="435268"/>
            </a:xfrm>
            <a:prstGeom prst="rect">
              <a:avLst/>
            </a:prstGeom>
          </p:spPr>
        </p:pic>
      </p:grp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989019" y="1151072"/>
            <a:ext cx="57320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Calibri" pitchFamily="34" charset="0"/>
              </a:rPr>
              <a:t>SUMÁRIO</a:t>
            </a: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2173288" y="3348038"/>
            <a:ext cx="7561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872778"/>
              </p:ext>
            </p:extLst>
          </p:nvPr>
        </p:nvGraphicFramePr>
        <p:xfrm>
          <a:off x="1044327" y="2042244"/>
          <a:ext cx="5616624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LIÇÕES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DESCRIÇÃO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PÁGINA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25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Calibri"/>
                        </a:rPr>
                        <a:t>Deus quer falar com você</a:t>
                      </a:r>
                      <a:endParaRPr lang="pt-BR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488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Calibri"/>
                        </a:rPr>
                        <a:t>Deus quer te ouvir</a:t>
                      </a:r>
                      <a:endParaRPr lang="pt-BR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69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Calibri"/>
                        </a:rPr>
                        <a:t>Conheça o único Deus pela Sua palavra</a:t>
                      </a:r>
                      <a:endParaRPr lang="pt-BR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928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Calibri"/>
                        </a:rPr>
                        <a:t>Jesus, nosso único Senhor</a:t>
                      </a:r>
                      <a:endParaRPr lang="pt-BR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168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Calibri"/>
                        </a:rPr>
                        <a:t>O Espírito Santo é uma pessoa? Um Deus?</a:t>
                      </a:r>
                      <a:endParaRPr lang="pt-BR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40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Calibri"/>
                        </a:rPr>
                        <a:t>O que fazer para ser salvo</a:t>
                      </a:r>
                      <a:endParaRPr lang="pt-BR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63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Calibri"/>
                        </a:rPr>
                        <a:t>Como devem viver os cristãos</a:t>
                      </a:r>
                      <a:endParaRPr lang="pt-BR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864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Calibri"/>
                        </a:rPr>
                        <a:t>Jesus está voltando em breve</a:t>
                      </a:r>
                      <a:endParaRPr lang="pt-BR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09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Calibri"/>
                        </a:rPr>
                        <a:t>Os sinais da volta de Jesus</a:t>
                      </a:r>
                      <a:endParaRPr lang="pt-BR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33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Calibri"/>
                        </a:rPr>
                        <a:t>Mil anos de paz com Jesus</a:t>
                      </a:r>
                      <a:endParaRPr lang="pt-BR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3568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Calibri"/>
                        </a:rPr>
                        <a:t>Novo lar, numa nova terra</a:t>
                      </a:r>
                      <a:endParaRPr lang="pt-BR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80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Calibri"/>
                        </a:rPr>
                        <a:t>O tempo de Deus julgar</a:t>
                      </a:r>
                      <a:endParaRPr lang="pt-BR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20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Calibri"/>
                        </a:rPr>
                        <a:t>Santa Lei de Deus</a:t>
                      </a:r>
                      <a:endParaRPr lang="pt-BR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527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Calibri"/>
                        </a:rPr>
                        <a:t>O Santo Sábado de descanso</a:t>
                      </a:r>
                      <a:endParaRPr lang="pt-BR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8504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Calibri"/>
                        </a:rPr>
                        <a:t>Leis em contraste</a:t>
                      </a:r>
                      <a:endParaRPr lang="pt-BR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173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Calibri"/>
                        </a:rPr>
                        <a:t>O estado do homem após a morte</a:t>
                      </a:r>
                      <a:endParaRPr lang="pt-BR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4968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Calibri"/>
                        </a:rPr>
                        <a:t>A saúde na Bíblia</a:t>
                      </a:r>
                      <a:endParaRPr lang="pt-BR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820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Calibri"/>
                        </a:rPr>
                        <a:t>Dons espirituais à igreja</a:t>
                      </a:r>
                      <a:endParaRPr lang="pt-BR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9424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Calibri"/>
                        </a:rPr>
                        <a:t>Contribuindo com a obra</a:t>
                      </a:r>
                      <a:endParaRPr lang="pt-BR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4664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Calibri"/>
                        </a:rPr>
                        <a:t>O verdadeiro batismo cristão</a:t>
                      </a:r>
                      <a:endParaRPr lang="pt-BR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1044327" y="8749367"/>
            <a:ext cx="561662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Bluefish Demo" panose="02000500000000000000" pitchFamily="2" charset="0"/>
              </a:rPr>
              <a:t>“Nem só de pão viverá o homem</a:t>
            </a:r>
            <a:r>
              <a:rPr lang="pt-BR" dirty="0">
                <a:latin typeface="Roboto Condensed" panose="02000000000000000000" pitchFamily="2" charset="0"/>
                <a:ea typeface="Roboto Condensed" panose="02000000000000000000" pitchFamily="2" charset="0"/>
              </a:rPr>
              <a:t>,</a:t>
            </a:r>
          </a:p>
          <a:p>
            <a:pPr algn="ctr"/>
            <a:r>
              <a:rPr lang="pt-BR" dirty="0">
                <a:latin typeface="Bluefish Demo" panose="02000500000000000000" pitchFamily="2" charset="0"/>
              </a:rPr>
              <a:t>mas de toda a palavra que sai da boca de Deus”</a:t>
            </a:r>
            <a:r>
              <a:rPr lang="pt-BR" dirty="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pt-BR" dirty="0">
              <a:latin typeface="Bluefish Demo" panose="02000500000000000000" pitchFamily="2" charset="0"/>
            </a:endParaRPr>
          </a:p>
          <a:p>
            <a:pPr algn="ctr"/>
            <a:r>
              <a:rPr lang="pt-BR" dirty="0">
                <a:latin typeface="Bluefish Demo" panose="02000500000000000000" pitchFamily="2" charset="0"/>
              </a:rPr>
              <a:t> Mateus 4:4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023616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6217" y="0"/>
            <a:ext cx="7560000" cy="10693400"/>
          </a:xfrm>
          <a:prstGeom prst="rect">
            <a:avLst/>
          </a:prstGeom>
          <a:solidFill>
            <a:srgbClr val="FBF3F3"/>
          </a:solidFill>
          <a:ln>
            <a:solidFill>
              <a:srgbClr val="F7E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AutoShape 4" descr="http://www.azevedotintas.com.br/media/catalog/product/cache/1/image/800x800/9df78eab33525d08d6e5fb8d27136e95/g/5/g56044__49374_thum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684287" y="650488"/>
            <a:ext cx="6480720" cy="944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AUMENTO DO CONHECIMENTO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“E tu, Daniel, encerra estas palavras e sela este livro, até ao fim do tempo; muitos correrão de uma parte para outra,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 o conhecimento se multiplicará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.” Daniel 12:4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ACONTECIMENTOS ESTRANHOS NA NATUREZA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haverá sinais no sol e na lua e nas estrelas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; e na terra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angústia das nações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em perplexidade pelo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bramido do mar e das ondas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 Homens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desmaiando de terror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na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expectação das coisas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que sobrevirão ao mundo; porquanto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as virtudes do céu serão abaladas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 E então verão vir o Filho do homem numa nuvem, com poder e grande glória.” Lucas 21:25-27</a:t>
            </a:r>
          </a:p>
          <a:p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MUDANÇA NO COMPORTAMENTO HUMANO PARA A PERVERSIDADE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“Sabe, porém, isto: que nos últimos dias sobrevirão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tempos trabalhosos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 Porque haverá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homens amantes de si mesmos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avarentos, presunçosos, soberbos, blasfemos, desobedientes a pais e mães, ingratos, profanos, sem afeto natural, irreconciliáveis, caluniadores, incontinentes, cruéis, sem amor para com os bons, traidores, obstinados, orgulhosos, mais amigos dos deleites do que amigos de Deus,” 2 Timóteo 3:1-4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APOSTASIA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“Ninguém de maneira alguma vos engane; porque não será assim sem que antes venha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 apostasia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 se manifeste o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homem do pecado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 filho da perdição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,” 2 Tessalonicenses 2:3</a:t>
            </a:r>
          </a:p>
          <a:p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HOMOSSEXUALIDADE  E  PAIXÕES  DESCONTROLADAS</a:t>
            </a:r>
            <a:endParaRPr lang="pt-BR" sz="14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“Por isso também Deus os entregou às concupiscências de seus corações, à imundícia, para </a:t>
            </a:r>
            <a:r>
              <a:rPr lang="pt-BR" sz="1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desonrarem seus corpos entre si</a:t>
            </a:r>
            <a:r>
              <a:rPr lang="pt-BR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; Pois mudaram a verdade de Deus em mentira, e honraram e serviram mais a criatura do que o Criador, que é bendito eternamente. Amém. Por isso Deus os abandonou </a:t>
            </a:r>
            <a:r>
              <a:rPr lang="pt-BR" sz="1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às paixões infames</a:t>
            </a:r>
            <a:r>
              <a:rPr lang="pt-BR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 Porque até as suas </a:t>
            </a:r>
            <a:r>
              <a:rPr lang="pt-BR" sz="1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mulheres mudaram o uso natural</a:t>
            </a:r>
            <a:r>
              <a:rPr lang="pt-BR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no contrário à natureza. E, semelhantemente, também </a:t>
            </a:r>
            <a:r>
              <a:rPr lang="pt-BR" sz="1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os homens, deixando o uso natural da mulher</a:t>
            </a:r>
            <a:r>
              <a:rPr lang="pt-BR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</a:t>
            </a:r>
            <a:r>
              <a:rPr lang="pt-BR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se inflamaram </a:t>
            </a:r>
            <a:r>
              <a:rPr lang="pt-BR" sz="1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em sua sensualidade uns para com os outros, homens com homens</a:t>
            </a:r>
            <a:r>
              <a:rPr lang="pt-BR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cometendo torpeza e recebendo em si mesmos a recompensa que convinha ao seu erro.” Romanos 1:24-27</a:t>
            </a:r>
          </a:p>
          <a:p>
            <a:r>
              <a:rPr lang="pt-BR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ENGANO ATRAVÉS DE SINAIS E PRODÍGIOS</a:t>
            </a:r>
            <a:endParaRPr lang="pt-BR" sz="14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“Porque </a:t>
            </a:r>
            <a:r>
              <a:rPr lang="pt-BR" sz="1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são espíritos de demônios, que fazem prodígios</a:t>
            </a:r>
            <a:r>
              <a:rPr lang="pt-BR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; os quais vão ao encontro dos reis da terra e de todo o mundo, para os congregar para a batalha, naquele grande dia do Deus Todo-Poderoso.” Apocalipse 16:14</a:t>
            </a:r>
          </a:p>
          <a:p>
            <a:r>
              <a:rPr lang="pt-BR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FALSOS PROFETAS E HERESIAS</a:t>
            </a:r>
            <a:endParaRPr lang="pt-BR" sz="14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“E também houve entre o povo </a:t>
            </a:r>
            <a:r>
              <a:rPr lang="pt-BR" sz="1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falsos profetas</a:t>
            </a:r>
            <a:r>
              <a:rPr lang="pt-BR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como entre vós haverá também </a:t>
            </a:r>
            <a:r>
              <a:rPr lang="pt-BR" sz="1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falsos doutores</a:t>
            </a:r>
            <a:r>
              <a:rPr lang="pt-BR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que introduzirão encobertamente </a:t>
            </a:r>
            <a:r>
              <a:rPr lang="pt-BR" sz="1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heresias de perdição</a:t>
            </a:r>
            <a:r>
              <a:rPr lang="pt-BR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e negarão o Senhor que </a:t>
            </a:r>
          </a:p>
          <a:p>
            <a:r>
              <a:rPr lang="pt-BR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os resgatou, trazendo sobre si mesmos repentina perdição.” 2 Pedro 2:1</a:t>
            </a:r>
          </a:p>
          <a:p>
            <a:r>
              <a:rPr lang="pt-BR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ENSINO  DE FÁBULAS</a:t>
            </a:r>
            <a:endParaRPr lang="pt-BR" sz="14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“E desviarão os ouvidos da verdade, </a:t>
            </a:r>
            <a:r>
              <a:rPr lang="pt-BR" sz="1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voltando às fábulas</a:t>
            </a:r>
            <a:r>
              <a:rPr lang="pt-BR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.” 2 Timóteo 4:4</a:t>
            </a:r>
          </a:p>
          <a:p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367218" y="137521"/>
            <a:ext cx="6687681" cy="435268"/>
            <a:chOff x="367218" y="137521"/>
            <a:chExt cx="6687681" cy="435268"/>
          </a:xfrm>
        </p:grpSpPr>
        <p:grpSp>
          <p:nvGrpSpPr>
            <p:cNvPr id="8" name="Grupo 7"/>
            <p:cNvGrpSpPr/>
            <p:nvPr/>
          </p:nvGrpSpPr>
          <p:grpSpPr>
            <a:xfrm>
              <a:off x="612279" y="272232"/>
              <a:ext cx="6442620" cy="292388"/>
              <a:chOff x="612279" y="272232"/>
              <a:chExt cx="6442620" cy="292388"/>
            </a:xfrm>
          </p:grpSpPr>
          <p:cxnSp>
            <p:nvCxnSpPr>
              <p:cNvPr id="10" name="Conector reto 9"/>
              <p:cNvCxnSpPr/>
              <p:nvPr/>
            </p:nvCxnSpPr>
            <p:spPr>
              <a:xfrm>
                <a:off x="612279" y="531689"/>
                <a:ext cx="6365279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CaixaDeTexto 11"/>
              <p:cNvSpPr txBox="1"/>
              <p:nvPr/>
            </p:nvSpPr>
            <p:spPr>
              <a:xfrm>
                <a:off x="3353916" y="272232"/>
                <a:ext cx="37009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300" dirty="0">
                    <a:solidFill>
                      <a:schemeClr val="accent2">
                        <a:lumMod val="75000"/>
                      </a:schemeClr>
                    </a:solidFill>
                    <a:latin typeface="Bluefish Demo" panose="02000500000000000000" pitchFamily="2" charset="0"/>
                  </a:rPr>
                  <a:t>Curso Bíblico – Bíblia Aberta</a:t>
                </a:r>
              </a:p>
            </p:txBody>
          </p:sp>
        </p:grpSp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8" y="137521"/>
              <a:ext cx="436845" cy="435268"/>
            </a:xfrm>
            <a:prstGeom prst="rect">
              <a:avLst/>
            </a:prstGeom>
          </p:spPr>
        </p:pic>
      </p:grpSp>
      <p:sp>
        <p:nvSpPr>
          <p:cNvPr id="13" name="CaixaDeTexto 12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427260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6217" y="0"/>
            <a:ext cx="7560000" cy="10693400"/>
          </a:xfrm>
          <a:prstGeom prst="rect">
            <a:avLst/>
          </a:prstGeom>
          <a:solidFill>
            <a:srgbClr val="FBF3F3"/>
          </a:solidFill>
          <a:ln>
            <a:solidFill>
              <a:srgbClr val="F7E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AutoShape 4" descr="http://www.azevedotintas.com.br/media/catalog/product/cache/1/image/800x800/9df78eab33525d08d6e5fb8d27136e95/g/5/g56044__49374_thum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684287" y="881623"/>
            <a:ext cx="6480720" cy="718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  <a:r>
              <a:rPr lang="pt-BR" sz="1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3. Qual o último sinal a ser cumprido?</a:t>
            </a:r>
            <a:endParaRPr lang="pt-BR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“E este evangelho do reino </a:t>
            </a:r>
            <a:r>
              <a:rPr lang="pt-BR" sz="1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será pregado em todo o mundo</a:t>
            </a:r>
            <a:r>
              <a:rPr lang="pt-BR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em testemunho a todas as nações, e então virá o fim.” Mateus 24:14</a:t>
            </a:r>
          </a:p>
          <a:p>
            <a:br>
              <a:rPr lang="pt-BR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4. Há pessoas que duvidam da volta de Cristo e até zombam daqueles que creem nisto. Como elas cumprem, também, a profecia?</a:t>
            </a:r>
            <a:endParaRPr lang="pt-BR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“Sabendo primeiro isto, que </a:t>
            </a:r>
            <a:r>
              <a:rPr lang="pt-BR" sz="1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nos últimos dias virão escarnecedores</a:t>
            </a:r>
            <a:r>
              <a:rPr lang="pt-BR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andando segundo as suas próprias concupiscências, E dizendo: </a:t>
            </a:r>
            <a:r>
              <a:rPr lang="pt-BR" sz="1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Onde está a promessa da sua vinda</a:t>
            </a:r>
            <a:r>
              <a:rPr lang="pt-BR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? porque desde que os pais dormiram, todas as coisas permanecem como desde o princípio da criação.” 2 Pedro 3:3-4</a:t>
            </a:r>
          </a:p>
          <a:p>
            <a:br>
              <a:rPr lang="pt-BR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5. Ao ver todos esses sinais sendo cumprido, o que devemos fazer?</a:t>
            </a:r>
            <a:endParaRPr lang="pt-BR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400" b="1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  <a:endParaRPr lang="pt-BR" sz="14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“Aprendei, pois, a parábola da figueira: Quando já o seu ramo se torna tenro, e brota folhas, bem sabeis que já está próximo o verão. Assim também vós, </a:t>
            </a:r>
            <a:r>
              <a:rPr lang="pt-BR" sz="1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quando virdes sucederem estas coisas, sabei que já está perto, às portas</a:t>
            </a:r>
            <a:r>
              <a:rPr lang="pt-BR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pt-BR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” Marcos 13:28-29</a:t>
            </a:r>
          </a:p>
          <a:p>
            <a:r>
              <a:rPr lang="pt-BR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“Ora, quando estas coisas começarem a acontecer, </a:t>
            </a:r>
            <a:r>
              <a:rPr lang="pt-BR" sz="1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olhai para cima e levantai as vossas cabeças, porque a vossa redenção está próxima</a:t>
            </a:r>
            <a:r>
              <a:rPr lang="pt-BR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.” Lucas 21:28</a:t>
            </a:r>
          </a:p>
          <a:p>
            <a:r>
              <a:rPr lang="pt-BR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6. O que devemos fazer para estar preparados para a volta de Cristo?</a:t>
            </a:r>
            <a:endParaRPr lang="pt-BR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br>
              <a:rPr lang="pt-BR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</a:t>
            </a:r>
            <a:r>
              <a:rPr lang="pt-BR" sz="1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Vigiai, pois, em todo o tempo, orando</a:t>
            </a:r>
            <a:r>
              <a:rPr lang="pt-BR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para que sejais havidos por dignos de evitar todas estas coisas que hão de acontecer, e de estar em pé diante do Filho do homem.” Lucas 21:36</a:t>
            </a:r>
          </a:p>
          <a:p>
            <a:r>
              <a:rPr lang="pt-BR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Reflexão para Decisão:</a:t>
            </a:r>
            <a:endParaRPr lang="pt-BR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just"/>
            <a:r>
              <a:rPr lang="pt-BR" sz="14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Em II Pedro 3:9 lemos: “O Senhor não retarda a Sua promessa, ainda que alguns a têm por tardia; porém é longânimo para convosco, não querendo que ninguém se perca, senão que todos venham arrepender-se.” Talvez Jesus esteja esperando por você. Não adie seu preparo. Entregue sua vida a Jesus hoje para encontrá-Lo pessoalmente logo mais.</a:t>
            </a:r>
          </a:p>
          <a:p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367218" y="137521"/>
            <a:ext cx="6687681" cy="435268"/>
            <a:chOff x="367218" y="137521"/>
            <a:chExt cx="6687681" cy="435268"/>
          </a:xfrm>
        </p:grpSpPr>
        <p:grpSp>
          <p:nvGrpSpPr>
            <p:cNvPr id="8" name="Grupo 7"/>
            <p:cNvGrpSpPr/>
            <p:nvPr/>
          </p:nvGrpSpPr>
          <p:grpSpPr>
            <a:xfrm>
              <a:off x="612279" y="272232"/>
              <a:ext cx="6442620" cy="292388"/>
              <a:chOff x="612279" y="272232"/>
              <a:chExt cx="6442620" cy="292388"/>
            </a:xfrm>
          </p:grpSpPr>
          <p:cxnSp>
            <p:nvCxnSpPr>
              <p:cNvPr id="10" name="Conector reto 9"/>
              <p:cNvCxnSpPr/>
              <p:nvPr/>
            </p:nvCxnSpPr>
            <p:spPr>
              <a:xfrm>
                <a:off x="612279" y="531689"/>
                <a:ext cx="6365279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CaixaDeTexto 11"/>
              <p:cNvSpPr txBox="1"/>
              <p:nvPr/>
            </p:nvSpPr>
            <p:spPr>
              <a:xfrm>
                <a:off x="3353916" y="272232"/>
                <a:ext cx="37009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300" dirty="0">
                    <a:solidFill>
                      <a:schemeClr val="accent2">
                        <a:lumMod val="75000"/>
                      </a:schemeClr>
                    </a:solidFill>
                    <a:latin typeface="Bluefish Demo" panose="02000500000000000000" pitchFamily="2" charset="0"/>
                  </a:rPr>
                  <a:t>Curso Bíblico – Bíblia Aberta</a:t>
                </a:r>
              </a:p>
            </p:txBody>
          </p:sp>
        </p:grpSp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8" y="137521"/>
              <a:ext cx="436845" cy="435268"/>
            </a:xfrm>
            <a:prstGeom prst="rect">
              <a:avLst/>
            </a:prstGeom>
          </p:spPr>
        </p:pic>
      </p:grpSp>
      <p:sp>
        <p:nvSpPr>
          <p:cNvPr id="13" name="CaixaDeTexto 12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575908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www.azevedotintas.com.br/media/catalog/product/cache/1/image/800x800/9df78eab33525d08d6e5fb8d27136e95/g/5/g56044__49374_thum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03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6217" y="5522"/>
            <a:ext cx="7560000" cy="10693400"/>
            <a:chOff x="6217" y="0"/>
            <a:chExt cx="7560000" cy="10693400"/>
          </a:xfrm>
        </p:grpSpPr>
        <p:sp>
          <p:nvSpPr>
            <p:cNvPr id="14" name="Retângulo 13"/>
            <p:cNvSpPr/>
            <p:nvPr/>
          </p:nvSpPr>
          <p:spPr>
            <a:xfrm>
              <a:off x="6217" y="0"/>
              <a:ext cx="7560000" cy="10693400"/>
            </a:xfrm>
            <a:prstGeom prst="rect">
              <a:avLst/>
            </a:prstGeom>
            <a:solidFill>
              <a:srgbClr val="FBF3F3"/>
            </a:solidFill>
            <a:ln>
              <a:solidFill>
                <a:srgbClr val="F7E9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684287" y="1956802"/>
              <a:ext cx="6480720" cy="8402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strike="noStrike" cap="none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LIÇÃO </a:t>
              </a:r>
              <a:r>
                <a:rPr lang="pt-BR" altLang="pt-B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10</a:t>
              </a:r>
              <a:r>
                <a:rPr kumimoji="0" lang="pt-BR" altLang="pt-BR" sz="2000" b="1" strike="noStrike" cap="none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 – MIL ANOS DE PAZ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pt-BR" alt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itchFamily="34" charset="0"/>
              </a:endParaRPr>
            </a:p>
            <a:p>
              <a:pPr algn="just"/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O que acontecerá depois da volta de Cristo? Para onde irão os salvos? O que você acha de participar de um “descanso sabático” de mil anos, ao lado daqueles a quem você ama, e junto com Jesus? Então se prepare, pois Deus tem preparado algo tão maravilhoso que a mente humana é incapaz de imaginar, inclusive o poder, sentando em tronos, para julgar homens e anjos. 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1. Para onde Jesus levará os salvos, quando Ele voltar a Terra?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“Não se turbe o vosso coração; credes em Deus, crede também em mim.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Na casa de meu Pai 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há muitas moradas; se não fosse assim, eu vo-lo teria dito. Vou preparar-vos lugar. E quando eu for, e vos preparar lugar, virei outra vez, e vos levarei para mim mesmo,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para que onde eu estiver estejais vós também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.” João 14:1-3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2. O que acontecerá com os que morreram crendo em Jesus, quando Ele voltar?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“Porque o mesmo Senhor descerá do céu com alarido, e com voz de arcanjo, e com a trombeta de Deus; e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os que morreram em Cristo ressuscitarão primeiro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.” 1 Tessalonicenses 4:16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3. E o que ocorrerá com os salvos que estiverem vivos, naquela ocasião?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“Eis aqui vos digo um mistério: Na verdade, nem todos dormiremos, mas todos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seremos transformados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; Num momento, num abrir e fechar de olhos, ante a última trombeta; porque a trombeta soará, e os mortos ressuscitarão incorruptíveis,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e nós seremos transformados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. Porque convém que isto que é corruptível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se revista da incorruptibilidade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e que isto que é mortal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se revista da imortalidade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.” 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1 Coríntios 15:51-53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“Depois nós, os que ficarmos vivos,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seremos arrebatados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juntamente com eles nas nuvens, a encontrar o Senhor nos ares, e assim estaremos sempre com o Senhor.” 1 Tessalonicenses 4:17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4. Que efeito terá a vinda de Cristo sobre aqueles que escolheram viver sem Deus?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“E então será revelado o iníquo, a quem o Senhor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desfará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pelo assopro da sua boca, e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aniquilará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 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pelo esplendor da sua vinda;” 2 Tessalonicenses 2:8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5. Por quanto tempo os salvos permanecerão no Céu? E o que farão lá?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“E vi tronos; e assentaram-se sobre eles, e foi-lhes dado o poder de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julgar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; e vi as almas daqueles que foram degolados pelo testemunho de Jesus, e pela palavra de Deus, e que não adoraram a besta, nem a sua imagem, e não receberam o sinal em suas testas nem em suas mãos;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e viveram, e reinaram com Cristo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durante mil anos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.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” Apocalipse 20:4</a:t>
              </a:r>
            </a:p>
          </p:txBody>
        </p:sp>
      </p:grpSp>
      <p:sp>
        <p:nvSpPr>
          <p:cNvPr id="4" name="Retângulo 3"/>
          <p:cNvSpPr/>
          <p:nvPr/>
        </p:nvSpPr>
        <p:spPr>
          <a:xfrm>
            <a:off x="1890713" y="-23945934"/>
            <a:ext cx="377825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22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2"/>
            <a:ext cx="75914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248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6217" y="0"/>
            <a:ext cx="7560000" cy="10693400"/>
          </a:xfrm>
          <a:prstGeom prst="rect">
            <a:avLst/>
          </a:prstGeom>
          <a:solidFill>
            <a:srgbClr val="FBF3F3"/>
          </a:solidFill>
          <a:ln>
            <a:solidFill>
              <a:srgbClr val="F7E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AutoShape 4" descr="http://www.azevedotintas.com.br/media/catalog/product/cache/1/image/800x800/9df78eab33525d08d6e5fb8d27136e95/g/5/g56044__49374_thum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684287" y="594172"/>
            <a:ext cx="6480720" cy="969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“Não sabeis vós que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os santos hão de julgar o mundo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? Ora, se o mundo deve ser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julgado por vós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sois porventura indignos de julgar as coisas mínimas? Não sabeis vós que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havemos de julgar os anjos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? Quanto mais as coisas pertencentes a esta vida?” 1 Coríntios 6:2-3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6. Enquanto os salvos estiverem reinando com Cristo, no céu, onde e como estarão os perdidos?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“Mas os outros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mortos não reviveram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até que os mil anos se acabaram. Esta é a primeira ressurreição.” Apocalipse 20:5</a:t>
            </a:r>
          </a:p>
          <a:p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7. Como permanecerá a Terra durante o Milênio?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Observei a terra, e eis que era sem forma e vazia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; também os céus, e não tinham a sua luz. Observei os montes, e eis que estavam tremendo; e todos os outeiros estremeciam.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Observei, e eis que não havia homem algum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; e todas as aves do céu tinham fugido. Vi também que a terra fértil era um deserto; e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todas as suas cidades estavam derrubadas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diante do SENHOR, diante do furor da sua ira.” Jeremias 4:23-26</a:t>
            </a: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8. Como ficará Satanás durante os mil anos na Terra?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“E VI descer do céu um anjo, que tinha a chave do abismo, e uma grande cadeia na sua mão.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Ele prendeu o dragão, a antiga serpente, que é o Diabo e Satanás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e amarrou-o por mil anos. E lançou-o no abismo, e ali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o encerrou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e pôs selo sobre ele, para que não mais engane as nações, até que os mil anos se acabem. E depois importa que seja solto por um pouco de tempo.” Apocalipse 20:1-3</a:t>
            </a: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9. Quando acabar o Milênio; qual será o fim de Satanás, seus anjos e os ímpios?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E,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acabando-se os mil anos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Satanás será solto da sua prisão... E subiram sobre a largura da terra, e cercaram o arraial dos santos e a cidade amada; e de Deus desceu fogo, do céu, e os devorou.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 o diabo, que os enganava, foi lançado no lago de fogo e enxofre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onde está a besta e o falso profeta; e de dia e de noite serão atormentados para todo o sempre. Apocalipse 20:7-10</a:t>
            </a: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10. Depois de ser eliminado os ímpios, pelo fogo, o que Deus dará aos salvos?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“Mas o dia do Senhor virá como o ladrão de noite; no qual os céus passarão com grande estrondo,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 os elementos, ardendo, se desfarão, e a terra, e as obras que nela há, se queimarão. Mas nós, segundo a sua promessa,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aguardamos novos céus e nova terra, em que habita a justiça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.” II Pedro 3:10,13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11. Os que ressuscitarem na primeira ressurreição serão isentos e livres de quê? </a:t>
            </a: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“Bem-aventurado e santo aquele que tem parte na primeira ressurreição;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sobre estes não tem poder a segunda morte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; mas serão sacerdotes de Deus e de Cristo, e reinarão com ele mil anos.” </a:t>
            </a:r>
            <a:r>
              <a:rPr lang="pt-BR" sz="1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Apoc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 20:6</a:t>
            </a: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Reflexão para Decisão: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just"/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Em Ezequiel 18:23, lemos: “Tenho Eu algum prazer na morte do ímpio? Diz o Senhor Deus. Não desejo antes que se converta dos seus caminhos, e viva?” Somente ficarão fora da Nova Terra aqueles que assim decidirem, pois Deus respeita a decisão humana. Decida estar junto aos remidos de Deus e desfrutar a vida eterna ao lado de Jesus.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367218" y="137521"/>
            <a:ext cx="6687681" cy="435268"/>
            <a:chOff x="367218" y="137521"/>
            <a:chExt cx="6687681" cy="435268"/>
          </a:xfrm>
        </p:grpSpPr>
        <p:grpSp>
          <p:nvGrpSpPr>
            <p:cNvPr id="8" name="Grupo 7"/>
            <p:cNvGrpSpPr/>
            <p:nvPr/>
          </p:nvGrpSpPr>
          <p:grpSpPr>
            <a:xfrm>
              <a:off x="612279" y="272232"/>
              <a:ext cx="6442620" cy="292388"/>
              <a:chOff x="612279" y="272232"/>
              <a:chExt cx="6442620" cy="292388"/>
            </a:xfrm>
          </p:grpSpPr>
          <p:cxnSp>
            <p:nvCxnSpPr>
              <p:cNvPr id="10" name="Conector reto 9"/>
              <p:cNvCxnSpPr/>
              <p:nvPr/>
            </p:nvCxnSpPr>
            <p:spPr>
              <a:xfrm>
                <a:off x="612279" y="531689"/>
                <a:ext cx="6365279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CaixaDeTexto 11"/>
              <p:cNvSpPr txBox="1"/>
              <p:nvPr/>
            </p:nvSpPr>
            <p:spPr>
              <a:xfrm>
                <a:off x="3353916" y="272232"/>
                <a:ext cx="37009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300" dirty="0">
                    <a:solidFill>
                      <a:schemeClr val="accent2">
                        <a:lumMod val="75000"/>
                      </a:schemeClr>
                    </a:solidFill>
                    <a:latin typeface="Bluefish Demo" panose="02000500000000000000" pitchFamily="2" charset="0"/>
                  </a:rPr>
                  <a:t>Curso Bíblico – Bíblia Aberta</a:t>
                </a:r>
              </a:p>
            </p:txBody>
          </p:sp>
        </p:grpSp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8" y="137521"/>
              <a:ext cx="436845" cy="435268"/>
            </a:xfrm>
            <a:prstGeom prst="rect">
              <a:avLst/>
            </a:prstGeom>
          </p:spPr>
        </p:pic>
      </p:grpSp>
      <p:sp>
        <p:nvSpPr>
          <p:cNvPr id="13" name="CaixaDeTexto 12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593478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www.azevedotintas.com.br/media/catalog/product/cache/1/image/800x800/9df78eab33525d08d6e5fb8d27136e95/g/5/g56044__49374_thum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03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6217" y="5522"/>
            <a:ext cx="7560000" cy="10693400"/>
            <a:chOff x="6217" y="0"/>
            <a:chExt cx="7560000" cy="10693400"/>
          </a:xfrm>
        </p:grpSpPr>
        <p:sp>
          <p:nvSpPr>
            <p:cNvPr id="14" name="Retângulo 13"/>
            <p:cNvSpPr/>
            <p:nvPr/>
          </p:nvSpPr>
          <p:spPr>
            <a:xfrm>
              <a:off x="6217" y="0"/>
              <a:ext cx="7560000" cy="10693400"/>
            </a:xfrm>
            <a:prstGeom prst="rect">
              <a:avLst/>
            </a:prstGeom>
            <a:solidFill>
              <a:srgbClr val="FBF3F3"/>
            </a:solidFill>
            <a:ln>
              <a:solidFill>
                <a:srgbClr val="F7E9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684287" y="2484958"/>
              <a:ext cx="6480720" cy="8202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strike="noStrike" cap="none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LIÇÃO </a:t>
              </a:r>
              <a:r>
                <a:rPr lang="pt-BR" altLang="pt-B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11</a:t>
              </a:r>
              <a:r>
                <a:rPr kumimoji="0" lang="pt-BR" altLang="pt-BR" sz="2000" b="1" strike="noStrike" cap="none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 – NOVA TERRA E NOVO LAR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pt-BR" alt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itchFamily="34" charset="0"/>
              </a:endParaRPr>
            </a:p>
            <a:p>
              <a:pPr algn="just"/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Você já imaginou como seria o mundo se não houvesse guerras, fome, desastres, injustiças e morte? Consegue imaginar um lugar onde todas as nações viverão em harmonia, num relacionamento de perfeito amor? Agora pense nesse lugar e imagine o próprio Deus conversando com você, face a face. A boa notícia é que esse Lar existe e será de todo aquele que aceitar Jesus como salvador pessoal.</a:t>
              </a:r>
            </a:p>
            <a:p>
              <a:pPr algn="just"/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1. O que Jesus prometeu preparar para Seus seguidores?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“Não se turbe o vosso coração; credes em Deus, crede também em mim.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Na casa de meu Pai há muitas moradas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; se não fosse assim, eu vo-lo teria dito.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Vou preparar-vos lugar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. E quando eu for, e vos preparar lugar, virei outra vez, e vos levarei para mim mesmo, para que onde eu estiver estejais vós também.” João 14:1-3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2. Quem é o grande construtor da Santa Cidade?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“Porque esperava a cidade que tem fundamentos,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da qual o artífice e construtor é Deus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.” </a:t>
              </a:r>
              <a:r>
                <a:rPr lang="pt-BR" sz="13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Heb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. 11:10</a:t>
              </a:r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3. No fim do Milênio, onde estará a Nova Jerusalém?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“E eu, João, vi a santa cidade, a nova Jerusalém,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que de Deus descia do céu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adereçada como uma esposa ataviada para o seu marido.” Apocalipse 21:2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4. Que acontecerá com a Terra quando os ímpios receberem o castigo da segunda morte?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“Mas o dia do Senhor virá como o ladrão de noite; no qual os céus passarão com grande estrondo, </a:t>
              </a:r>
            </a:p>
            <a:p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e os elementos, ardendo, se desfarão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e a terra, e as obras que nela há,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se queimarão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.” II Pedro 3:10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5. Que esperamos para depois disso?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“Mas nós, segundo a sua promessa, aguardamos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novos céus e nova terra, em que habita a justiça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.”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II Pedro 3:13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“E VI um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novo céu, e uma nova terra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. Porque já o primeiro céu e a primeira terra passaram, e o mar já não existe.” Apocalipse 21:1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6. Para quem é a Nova Terra?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“Mas, como está escrito: As coisas que o olho não viu, e o ouvido não ouviu, E não subiram ao coração do homem, São as que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Deus preparou para os que o amam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.” I Coríntios 2:9</a:t>
              </a:r>
            </a:p>
          </p:txBody>
        </p:sp>
      </p:grpSp>
      <p:sp>
        <p:nvSpPr>
          <p:cNvPr id="4" name="Retângulo 3"/>
          <p:cNvSpPr/>
          <p:nvPr/>
        </p:nvSpPr>
        <p:spPr>
          <a:xfrm>
            <a:off x="1890713" y="-23945934"/>
            <a:ext cx="377825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24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2"/>
            <a:ext cx="75819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066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6217" y="0"/>
            <a:ext cx="7560000" cy="10693400"/>
          </a:xfrm>
          <a:prstGeom prst="rect">
            <a:avLst/>
          </a:prstGeom>
          <a:solidFill>
            <a:srgbClr val="FBF3F3"/>
          </a:solidFill>
          <a:ln>
            <a:solidFill>
              <a:srgbClr val="F7E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AutoShape 4" descr="http://www.azevedotintas.com.br/media/catalog/product/cache/1/image/800x800/9df78eab33525d08d6e5fb8d27136e95/g/5/g56044__49374_thum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684287" y="594172"/>
            <a:ext cx="6480720" cy="789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7. Na Nova Terra haverá lembrança das coisas ruins pelas quais aqui passamos?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“Porque, eis que eu crio novos céus e nova terra; e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não haverá mais lembrança das coisas passadas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nem mais se recordarão.” Isaías 65:17</a:t>
            </a:r>
          </a:p>
          <a:p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8. Quem habitará a Nova Terra, junto com os salvos?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“E ali nunca mais haverá maldição contra alguém; e nela estará o trono de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Deus e do Cordeiro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 os seus servos o servirão.” Apocalipse 22:3</a:t>
            </a: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9. O que não haverá mais na Nova Terra?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“E Deus limpará de seus olhos toda a lágrima; e não haverá mais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morte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nem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pranto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nem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clamor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nem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dor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; porque já as primeiras coisas são passadas.” Apocalipse 21:4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10. O que é essencial fazer para ter a vida eterna?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“Porque Deus amou o mundo de tal maneira que deu o seu Filho unigênito, para que</a:t>
            </a: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todo aquele que nele crê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não pereça, mas tenha a vida eterna.” João 3:16</a:t>
            </a: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11. Somente quem entrará no Reino dos Céus?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“Nem todo o que me diz: Senhor, Senhor! Entrará no reino dos céus,</a:t>
            </a: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mas aquele que faz a vontade de meu Pai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que está nos céus.” Mateus 7:21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Reflexão para Decisão: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Creio que este mundo será destruído e a Terra será renovada, após o Milênio. Por isso resolvo manter comunhão com Jesus e fazer a vontade de Deus a fim de estar preparado para viver na Nova Terra.</a:t>
            </a:r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Conceitos que devem ficar bem claros: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1. Nossa estadia no céu, habitando a Nova Jerusalém, levará mil anos. 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2. Ao final do Milênio, nosso Lar eterno será finalmente estabelecido neste planeta, porém renovado.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3. A Nova Jerusalém, que descerá sobre o Monte das Oliveiras (Zacarias 14:3 e 4), será a capital da Nova Terra.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4. Deus morará com os remidos para sempre.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5. A vida dos salvos na Nova Terra será repleta de atividades prazerosas. Não haverá mais injustiças, egoísmo, doença, separação ou morte. </a:t>
            </a:r>
          </a:p>
          <a:p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367218" y="137521"/>
            <a:ext cx="6687681" cy="435268"/>
            <a:chOff x="367218" y="137521"/>
            <a:chExt cx="6687681" cy="435268"/>
          </a:xfrm>
        </p:grpSpPr>
        <p:grpSp>
          <p:nvGrpSpPr>
            <p:cNvPr id="8" name="Grupo 7"/>
            <p:cNvGrpSpPr/>
            <p:nvPr/>
          </p:nvGrpSpPr>
          <p:grpSpPr>
            <a:xfrm>
              <a:off x="612279" y="272232"/>
              <a:ext cx="6442620" cy="292388"/>
              <a:chOff x="612279" y="272232"/>
              <a:chExt cx="6442620" cy="292388"/>
            </a:xfrm>
          </p:grpSpPr>
          <p:cxnSp>
            <p:nvCxnSpPr>
              <p:cNvPr id="10" name="Conector reto 9"/>
              <p:cNvCxnSpPr/>
              <p:nvPr/>
            </p:nvCxnSpPr>
            <p:spPr>
              <a:xfrm>
                <a:off x="612279" y="531689"/>
                <a:ext cx="6365279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CaixaDeTexto 11"/>
              <p:cNvSpPr txBox="1"/>
              <p:nvPr/>
            </p:nvSpPr>
            <p:spPr>
              <a:xfrm>
                <a:off x="3353916" y="272232"/>
                <a:ext cx="37009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300" dirty="0">
                    <a:solidFill>
                      <a:schemeClr val="accent2">
                        <a:lumMod val="75000"/>
                      </a:schemeClr>
                    </a:solidFill>
                    <a:latin typeface="Bluefish Demo" panose="02000500000000000000" pitchFamily="2" charset="0"/>
                  </a:rPr>
                  <a:t>Curso Bíblico – Bíblia Aberta</a:t>
                </a:r>
              </a:p>
            </p:txBody>
          </p:sp>
        </p:grpSp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8" y="137521"/>
              <a:ext cx="436845" cy="435268"/>
            </a:xfrm>
            <a:prstGeom prst="rect">
              <a:avLst/>
            </a:prstGeom>
          </p:spPr>
        </p:pic>
      </p:grpSp>
      <p:sp>
        <p:nvSpPr>
          <p:cNvPr id="13" name="CaixaDeTexto 12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504800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www.azevedotintas.com.br/media/catalog/product/cache/1/image/800x800/9df78eab33525d08d6e5fb8d27136e95/g/5/g56044__49374_thum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03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6217" y="5522"/>
            <a:ext cx="7560000" cy="10693400"/>
            <a:chOff x="6217" y="0"/>
            <a:chExt cx="7560000" cy="10693400"/>
          </a:xfrm>
        </p:grpSpPr>
        <p:sp>
          <p:nvSpPr>
            <p:cNvPr id="14" name="Retângulo 13"/>
            <p:cNvSpPr/>
            <p:nvPr/>
          </p:nvSpPr>
          <p:spPr>
            <a:xfrm>
              <a:off x="6217" y="0"/>
              <a:ext cx="7560000" cy="10693400"/>
            </a:xfrm>
            <a:prstGeom prst="rect">
              <a:avLst/>
            </a:prstGeom>
            <a:solidFill>
              <a:srgbClr val="FBF3F3"/>
            </a:solidFill>
            <a:ln>
              <a:solidFill>
                <a:srgbClr val="F7E9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684287" y="1830038"/>
              <a:ext cx="6480720" cy="8602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strike="noStrike" cap="none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LIÇÃO </a:t>
              </a:r>
              <a:r>
                <a:rPr lang="pt-BR" altLang="pt-B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12</a:t>
              </a:r>
              <a:r>
                <a:rPr kumimoji="0" lang="pt-BR" altLang="pt-BR" sz="2000" b="1" strike="noStrike" cap="none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 – O GRANDE JULGAMENTO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pt-BR" sz="1200" b="1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Calibri" pitchFamily="34" charset="0"/>
              </a:endParaRPr>
            </a:p>
            <a:p>
              <a:pPr algn="just"/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Há tempo para todo propósito; e nos planos de Deus haverá um período para o julgamento de todos os envolvidos no pecado. Desde seu aparecimento no coração de Satanás, no céu, até o momento da sentença proferida por Cristo, anjos e homens estarão diante do tribunal de Deus. Quando? Quem? Como? Onde? Por quê? São perguntas que você mesmo verificará a luz da Bíblia, veja: </a:t>
              </a:r>
            </a:p>
            <a:p>
              <a:br>
                <a:rPr lang="pt-BR" sz="12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1. Que certeza nós temos de que haverá um juízo?</a:t>
              </a:r>
              <a:endParaRPr lang="pt-BR" sz="1300" dirty="0"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2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“Mas </a:t>
              </a: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Deus,... Porquanto tem determinado um dia em que com justiça há de julgar o mundo</a:t>
              </a: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</a:t>
              </a: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por meio do homem que destinou; e disso deu certeza a todos, ressuscitando-o dentre os mortos.” Atos 17:30-31</a:t>
              </a:r>
            </a:p>
            <a:p>
              <a:br>
                <a:rPr lang="pt-BR" sz="12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2. Deus, O Pai, confiou o julgamento a quem? Por quê?</a:t>
              </a:r>
              <a:endParaRPr lang="pt-BR" sz="1300" dirty="0"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2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“E também o Pai a ninguém julga, mas </a:t>
              </a: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deu ao Filho</a:t>
              </a:r>
              <a:r>
                <a:rPr lang="pt-BR" sz="13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todo o juízo;” João 5:22</a:t>
              </a: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“E deu-lhe o poder de exercer o juízo, </a:t>
              </a: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porque é o Filho do homem</a:t>
              </a: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.”  João 5:27</a:t>
              </a:r>
              <a:b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br>
                <a:rPr lang="pt-BR" sz="12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3. Porque razão deve acontecer um juízo? E quantas pessoas devem comparecer a esse tribunal?</a:t>
              </a:r>
              <a:br>
                <a:rPr lang="pt-BR" sz="13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</a:br>
              <a:br>
                <a:rPr lang="pt-BR" sz="12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“Porque todos devemos comparecer ante o tribunal de Cristo, </a:t>
              </a: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para que cada um receba segundo o que tiver feito</a:t>
              </a:r>
              <a:r>
                <a:rPr lang="pt-BR" sz="13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por meio do corpo, ou bem, ou mal.” 2 Coríntios 5:10</a:t>
              </a:r>
            </a:p>
            <a:p>
              <a:br>
                <a:rPr lang="pt-BR" sz="12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“Eu disse no meu coração: Deus julgará </a:t>
              </a: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o justo e o ímpio</a:t>
              </a: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; porque há um tempo para todo o propósito e para toda a obra.” Eclesiastes 3:17</a:t>
              </a:r>
            </a:p>
            <a:p>
              <a:r>
                <a:rPr lang="pt-BR" sz="12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 </a:t>
              </a:r>
            </a:p>
            <a:p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4. Que motivo se faz necessário um juízo?</a:t>
              </a:r>
              <a:r>
                <a:rPr lang="pt-BR" sz="13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b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endParaRPr lang="pt-BR" sz="1200" dirty="0">
                <a:latin typeface="Roboto Condensed Light" panose="02000000000000000000" pitchFamily="2" charset="0"/>
                <a:ea typeface="Roboto Condensed Light" panose="02000000000000000000" pitchFamily="2" charset="0"/>
              </a:endParaRP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“Porque Deus há de trazer a juízo </a:t>
              </a: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toda a obra</a:t>
              </a: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e até </a:t>
              </a: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tudo o que está encoberto</a:t>
              </a: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quer seja bom, quer seja mau.” Eclesiastes 12:14</a:t>
              </a:r>
            </a:p>
            <a:p>
              <a:br>
                <a:rPr lang="pt-BR" sz="12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5. Que visão Daniel tem do dia do Juízo?</a:t>
              </a:r>
              <a:r>
                <a:rPr lang="pt-BR" sz="13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</a:p>
            <a:p>
              <a:r>
                <a:rPr lang="pt-BR" sz="12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“Eu continuei olhando, até que foram postos uns tronos, e um ancião de dias se assentou... Um rio de fogo manava e saía de diante dele; milhares de milhares o serviam, e milhões de milhões assistiam diante dele; </a:t>
              </a: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assentou-se o juízo, e abriram-se os livros</a:t>
              </a:r>
              <a:r>
                <a:rPr lang="pt-BR" sz="13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.” </a:t>
              </a: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Daniel 7:9-10</a:t>
              </a:r>
            </a:p>
            <a:p>
              <a:br>
                <a:rPr lang="pt-BR" sz="12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6. Onde estão registrados os atos de todos os pecadores, de todas as épocas?</a:t>
              </a:r>
              <a:b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endParaRPr lang="pt-BR" sz="1200" dirty="0">
                <a:latin typeface="Roboto Condensed Light" panose="02000000000000000000" pitchFamily="2" charset="0"/>
                <a:ea typeface="Roboto Condensed Light" panose="02000000000000000000" pitchFamily="2" charset="0"/>
              </a:endParaRP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“E vi os mortos, grandes e pequenos, que estavam diante de Deus, e abriram-se os livros; e abriu-se outro livro, que é o da vida. E os mortos </a:t>
              </a: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foram julgados pelas coisas que estavam escritas nos livros</a:t>
              </a: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segundo as suas obras.” Apocalipse 20:12</a:t>
              </a:r>
              <a:endParaRPr lang="pt-BR" alt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itchFamily="34" charset="0"/>
              </a:endParaRPr>
            </a:p>
          </p:txBody>
        </p:sp>
      </p:grpSp>
      <p:sp>
        <p:nvSpPr>
          <p:cNvPr id="4" name="Retângulo 3"/>
          <p:cNvSpPr/>
          <p:nvPr/>
        </p:nvSpPr>
        <p:spPr>
          <a:xfrm>
            <a:off x="1890713" y="-23945934"/>
            <a:ext cx="377825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26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2"/>
            <a:ext cx="75914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349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6217" y="0"/>
            <a:ext cx="7560000" cy="10693400"/>
          </a:xfrm>
          <a:prstGeom prst="rect">
            <a:avLst/>
          </a:prstGeom>
          <a:solidFill>
            <a:srgbClr val="FBF3F3"/>
          </a:solidFill>
          <a:ln>
            <a:solidFill>
              <a:srgbClr val="F7E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AutoShape 4" descr="http://www.azevedotintas.com.br/media/catalog/product/cache/1/image/800x800/9df78eab33525d08d6e5fb8d27136e95/g/5/g56044__49374_thum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684287" y="638161"/>
            <a:ext cx="6480720" cy="929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7. Os santos auxiliarão Jesus no julgamento, fazendo o quê?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“Não sabeis vós que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os santos hão de julgar o mundo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? Ora, se o mundo deve ser julgado por vós, sois porventura indignos de julgar as coisas mínimas? Não sabeis vós que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havemos de julgar os anjos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? Quanto mais as coisas pertencentes a esta vida?” 1 Coríntios 6:2-3</a:t>
            </a: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8. O que acontecerá com os vencedores? Em que livro terá seu nome?</a:t>
            </a:r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O que vencer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será vestido de vestes brancas,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 de maneira nenhuma riscarei o seu nome do livro da vida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;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e confessarei o seu nome diante de meu Pai e diante dos seus anjos.” Apocalipse 3:5</a:t>
            </a: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9. Em que momento a sentença será proferida?</a:t>
            </a:r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Porque o Filho do homem virá na glória de seu Pai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com os seus anjos; e então dará a cada um segundo as suas obras.” Mateus 16:27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“E, eis que cedo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venho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e o meu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galardão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está comigo, para dar a cada um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segundo a sua obra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.” Apocalipse 22:12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Na segunda vinda de Cristo todos serão julgados e os santos recebem seu galardão – a vida eterna.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10. Quando começa o julgamento?</a:t>
            </a:r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“E vi outro anjo voar pelo meio do céu, e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tinha o evangelho eterno, para o proclamar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aos que habitam sobre a terra, e a toda a nação, e tribo, e língua, e povo, dizendo com grande voz: Temei a Deus, e dai-lhe glória;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porque é vinda a hora do seu juízo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 E adorai aquele que fez o céu, e a terra, e o mar, e as fontes das águas.” Apocalipse 14:6-7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11. Quanto tempo depois, Deus executa a sentença final?</a:t>
            </a:r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“E vi tronos; e assentaram-se sobre eles, e foi-lhes dado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 poder de julgar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; e vi as almas daqueles que foram degolados pelo testemunho de Jesus, e pela palavra de Deus, e que não adoraram a besta, nem a sua imagem, e não receberam o sinal em suas testas nem em suas mãos; e viveram, e reinaram com Cristo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durante mil anos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 Mas os outros mortos não reviveram,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até que os mil anos se acabaram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Esta é a primeira ressurreição.” Apocalipse 20:4-5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E,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acabando-se os mil anos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Satanás será solto da sua prisão, e sairá a enganar as nações que estão sobre os quatro cantos da terra, Gogue e Magogue, cujo número é como a areia do mar, para as ajuntar em batalha. E subiram sobre a largura da terra, e cercaram o arraial dos santos e a cidade amada; e de Deus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desceu fogo, do céu, e os devorou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.” Apocalipse 20:7-9</a:t>
            </a:r>
          </a:p>
          <a:p>
            <a:pPr algn="just"/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Reflexão para Decisão:</a:t>
            </a:r>
          </a:p>
          <a:p>
            <a:pPr algn="just"/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Sabendo que o juízo começa com o aparecimento do anjo [mensagem/mensageiro] de Apocalipse 14:6,7, e que hoje a voz desse anjo ecoa a todos os habitantes do planeta, decido, pelo poder de Cristo, colocar minha vida em conformidade com a Palavra de Deus.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367218" y="137521"/>
            <a:ext cx="6687681" cy="435268"/>
            <a:chOff x="367218" y="137521"/>
            <a:chExt cx="6687681" cy="435268"/>
          </a:xfrm>
        </p:grpSpPr>
        <p:grpSp>
          <p:nvGrpSpPr>
            <p:cNvPr id="8" name="Grupo 7"/>
            <p:cNvGrpSpPr/>
            <p:nvPr/>
          </p:nvGrpSpPr>
          <p:grpSpPr>
            <a:xfrm>
              <a:off x="612279" y="272232"/>
              <a:ext cx="6442620" cy="292388"/>
              <a:chOff x="612279" y="272232"/>
              <a:chExt cx="6442620" cy="292388"/>
            </a:xfrm>
          </p:grpSpPr>
          <p:cxnSp>
            <p:nvCxnSpPr>
              <p:cNvPr id="10" name="Conector reto 9"/>
              <p:cNvCxnSpPr/>
              <p:nvPr/>
            </p:nvCxnSpPr>
            <p:spPr>
              <a:xfrm>
                <a:off x="612279" y="531689"/>
                <a:ext cx="6365279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CaixaDeTexto 11"/>
              <p:cNvSpPr txBox="1"/>
              <p:nvPr/>
            </p:nvSpPr>
            <p:spPr>
              <a:xfrm>
                <a:off x="3353916" y="272232"/>
                <a:ext cx="37009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300" dirty="0">
                    <a:solidFill>
                      <a:schemeClr val="accent2">
                        <a:lumMod val="75000"/>
                      </a:schemeClr>
                    </a:solidFill>
                    <a:latin typeface="Bluefish Demo" panose="02000500000000000000" pitchFamily="2" charset="0"/>
                  </a:rPr>
                  <a:t>Curso Bíblico – Bíblia Aberta</a:t>
                </a:r>
              </a:p>
            </p:txBody>
          </p:sp>
        </p:grpSp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8" y="137521"/>
              <a:ext cx="436845" cy="435268"/>
            </a:xfrm>
            <a:prstGeom prst="rect">
              <a:avLst/>
            </a:prstGeom>
          </p:spPr>
        </p:pic>
      </p:grpSp>
      <p:sp>
        <p:nvSpPr>
          <p:cNvPr id="13" name="CaixaDeTexto 12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3514972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www.azevedotintas.com.br/media/catalog/product/cache/1/image/800x800/9df78eab33525d08d6e5fb8d27136e95/g/5/g56044__49374_thum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03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6217" y="5522"/>
            <a:ext cx="7560000" cy="10693400"/>
            <a:chOff x="6217" y="0"/>
            <a:chExt cx="7560000" cy="10693400"/>
          </a:xfrm>
        </p:grpSpPr>
        <p:sp>
          <p:nvSpPr>
            <p:cNvPr id="14" name="Retângulo 13"/>
            <p:cNvSpPr/>
            <p:nvPr/>
          </p:nvSpPr>
          <p:spPr>
            <a:xfrm>
              <a:off x="6217" y="0"/>
              <a:ext cx="7560000" cy="10693400"/>
            </a:xfrm>
            <a:prstGeom prst="rect">
              <a:avLst/>
            </a:prstGeom>
            <a:solidFill>
              <a:srgbClr val="FBF3F3"/>
            </a:solidFill>
            <a:ln>
              <a:solidFill>
                <a:srgbClr val="F7E9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684287" y="2018927"/>
              <a:ext cx="6480720" cy="7786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strike="noStrike" cap="none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LIÇÃO </a:t>
              </a:r>
              <a:r>
                <a:rPr lang="pt-BR" altLang="pt-B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13</a:t>
              </a:r>
              <a:r>
                <a:rPr kumimoji="0" lang="pt-BR" altLang="pt-BR" sz="2000" b="1" strike="noStrike" cap="none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 – SANTA LEI DE DEUS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pt-BR" sz="1200" b="1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Calibri" pitchFamily="34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Quando ocorre um julgamento, entende-se que uma lei foi transgredida. Onde não há lei, não há transgressão. Por outro lado, quando a lei é devidamente cumprida, não há condenação. Neste estudo veremos se a lei de Deus ainda está em vigor, qual sua importância e como cumpri-la. 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1. Segundo o plano divino, qual é o segredo de uma vida longa?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“Filho meu,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não te esqueças da minha lei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e o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teu coração guarde os meus mandamentos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. Porque eles aumentarão os teus dias e te acrescentarão anos de vida e paz.” Provérbios 3:1-2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2. Como devemos proceder?</a:t>
              </a:r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Assim falai, e assim procedei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como devendo ser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julgados pela lei da liberdade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.” 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Tiago 2:12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3. Que lei é essa?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“Porque qualquer que guardar toda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a lei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e tropeçar em um só ponto, tornou-se culpado de todos. Porque aquele que disse: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Não cometerás adultério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também disse: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Não matarás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.” Tiago 2:10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4. Qual é a lei que tem mandamentos como estes: “Não matarás”, “Não adulterarás”?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“Então falou Deus todas estas palavras, dizendo: Não matarás. Não adulterarás.” Êxodo 20:1, 13-14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5. Segundo a Bíblia, quem escreveu os mandamentos entregues a Moisés?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“E deu a Moisés as duas tábuas do testemunho, tábuas de pedra,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escritas pelo dedo de Deus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.”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Êxodo 31:18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6. Como o apóstolo Paulo considerava a Lei de Deus?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“E assim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a lei é santa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e o mandamento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santo, justo e bom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.” Romanos 7:12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7. Jesus mudou ou anulou a Lei de Deus?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Não cuideis que vim destruir a lei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ou os profetas: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não vim abrogar, mas cumprir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. Porque em verdade vos digo que, até que o céu e a terra passem, nem um jota ou um til jamais passará da lei, sem que tudo seja cumprido.” Mateus 5:17-18</a:t>
              </a:r>
            </a:p>
          </p:txBody>
        </p:sp>
      </p:grpSp>
      <p:sp>
        <p:nvSpPr>
          <p:cNvPr id="4" name="Retângulo 3"/>
          <p:cNvSpPr/>
          <p:nvPr/>
        </p:nvSpPr>
        <p:spPr>
          <a:xfrm>
            <a:off x="1890713" y="-23945934"/>
            <a:ext cx="377825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28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56"/>
            <a:ext cx="7596000" cy="188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152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6217" y="0"/>
            <a:ext cx="7560000" cy="10693400"/>
          </a:xfrm>
          <a:prstGeom prst="rect">
            <a:avLst/>
          </a:prstGeom>
          <a:solidFill>
            <a:srgbClr val="FBF3F3"/>
          </a:solidFill>
          <a:ln>
            <a:solidFill>
              <a:srgbClr val="F7E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AutoShape 4" descr="http://www.azevedotintas.com.br/media/catalog/product/cache/1/image/800x800/9df78eab33525d08d6e5fb8d27136e95/g/5/g56044__49374_thum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684287" y="594172"/>
            <a:ext cx="6480720" cy="949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8. Qual foi a atitude de Jesus em relação aos mandamentos de Deus?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“Se guardardes os meus mandamentos, permanecereis no meu amor; do mesmo modo que</a:t>
            </a: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eu tenho guardado os mandamentos de meu Pai, e permaneço no seu amor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.” João 15:10</a:t>
            </a:r>
          </a:p>
          <a:p>
            <a:endParaRPr lang="pt-BR" sz="1300" b="1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9. Quem tem fé não precisa obedecer à Lei de Deus?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 fé anula a lei?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“Anulamos, pois, a lei pela fé?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Não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de maneira nenhuma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antes estabelecemos a lei.” Romanos 3:31</a:t>
            </a:r>
          </a:p>
          <a:p>
            <a:endParaRPr lang="pt-BR" sz="1300" b="1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10. A Lei de Deus pode nos salvar? Qual o papel da Lei?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“Por isso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nenhuma carne será justificada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diante dele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pelas obras da lei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porque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pela lei vem o conhecimento do pecado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.” Romanos 3:20</a:t>
            </a:r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11. Para que serve, então, a Lei de Deus?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“Porque, se alguém é ouvinte da palavra, e não cumpridor, é semelhante ao homem que contempla ao espelho o seu rosto natural; Porque se contempla a si mesmo, e vai-se, e logo se esquece de como era.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Aquele, porém, que atenta bem para a lei perfeita da liberdade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e nisso persevera, não sendo ouvinte esquecidiço, mas fazedor da obra,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este tal será bem-aventurado no seu feito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.” Tiago 1:23-25</a:t>
            </a: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Tiago compara a Lei de Deus a um espelho. Somente através da Lei podemos conhecer nossos defeitos de caráter e pecados. A Lei aponta a sujeira causada pelo pecado, mas Cristo limpa com 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Seu sangue.</a:t>
            </a:r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12. Como a Bíblia chama a pessoa que diz conhecer a Jesus Cristo, mas recusa obedecê-Lo?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“E nisto sabemos que o conhecemos: se guardarmos os seus mandamentos. Aquele que diz: Eu conheço-o, e não guarda os seus mandamentos,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é mentiroso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e nele não está a verdade.” 1João 2:3-4</a:t>
            </a: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13. Por quanto tempo durará a Lei de Deus?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“Não cuideis que vim destruir a lei ou os profetas: não vim abrogar, mas cumprir. Porque em verdade vos digo que,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até que o céu e a terra passem, nem um jota ou um til jamais passará da lei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sem que tudo seja cumprido.” Mateus 5:17-18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“As obras das suas mãos são verdade e juízo, seguros todos os seus mandamentos.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Permanecem firmes para todo o sempre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; e são feitos em verdade e retidão.” Salmos 111:7-8</a:t>
            </a: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14. Qual o principal motivo para guardarmos (praticarmos) a Lei de Deus?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“Se me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amais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guardai os meus mandamentos.” João 14:15</a:t>
            </a:r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Reflexão para Decisão:</a:t>
            </a:r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Aceito os Dez Mandamentos como padrão de conduta para minha vida. Creio que, através do poder de Cristo, serei capaz de obedecer a cada um de Seus mandamentos.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367218" y="137521"/>
            <a:ext cx="6687681" cy="435268"/>
            <a:chOff x="367218" y="137521"/>
            <a:chExt cx="6687681" cy="435268"/>
          </a:xfrm>
        </p:grpSpPr>
        <p:grpSp>
          <p:nvGrpSpPr>
            <p:cNvPr id="8" name="Grupo 7"/>
            <p:cNvGrpSpPr/>
            <p:nvPr/>
          </p:nvGrpSpPr>
          <p:grpSpPr>
            <a:xfrm>
              <a:off x="612279" y="272232"/>
              <a:ext cx="6442620" cy="292388"/>
              <a:chOff x="612279" y="272232"/>
              <a:chExt cx="6442620" cy="292388"/>
            </a:xfrm>
          </p:grpSpPr>
          <p:cxnSp>
            <p:nvCxnSpPr>
              <p:cNvPr id="10" name="Conector reto 9"/>
              <p:cNvCxnSpPr/>
              <p:nvPr/>
            </p:nvCxnSpPr>
            <p:spPr>
              <a:xfrm>
                <a:off x="612279" y="531689"/>
                <a:ext cx="6365279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CaixaDeTexto 11"/>
              <p:cNvSpPr txBox="1"/>
              <p:nvPr/>
            </p:nvSpPr>
            <p:spPr>
              <a:xfrm>
                <a:off x="3353916" y="272232"/>
                <a:ext cx="37009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300" dirty="0">
                    <a:solidFill>
                      <a:schemeClr val="accent2">
                        <a:lumMod val="75000"/>
                      </a:schemeClr>
                    </a:solidFill>
                    <a:latin typeface="Bluefish Demo" panose="02000500000000000000" pitchFamily="2" charset="0"/>
                  </a:rPr>
                  <a:t>Curso Bíblico – Bíblia Aberta</a:t>
                </a:r>
              </a:p>
            </p:txBody>
          </p:sp>
        </p:grpSp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8" y="137521"/>
              <a:ext cx="436845" cy="435268"/>
            </a:xfrm>
            <a:prstGeom prst="rect">
              <a:avLst/>
            </a:prstGeom>
          </p:spPr>
        </p:pic>
      </p:grpSp>
      <p:sp>
        <p:nvSpPr>
          <p:cNvPr id="13" name="CaixaDeTexto 12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1374913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www.azevedotintas.com.br/media/catalog/product/cache/1/image/800x800/9df78eab33525d08d6e5fb8d27136e95/g/5/g56044__49374_thum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5" name="Grupo 4"/>
          <p:cNvGrpSpPr/>
          <p:nvPr/>
        </p:nvGrpSpPr>
        <p:grpSpPr>
          <a:xfrm>
            <a:off x="6217" y="0"/>
            <a:ext cx="7560000" cy="10693400"/>
            <a:chOff x="6217" y="0"/>
            <a:chExt cx="7560000" cy="10693400"/>
          </a:xfrm>
        </p:grpSpPr>
        <p:sp>
          <p:nvSpPr>
            <p:cNvPr id="14" name="Retângulo 13"/>
            <p:cNvSpPr/>
            <p:nvPr/>
          </p:nvSpPr>
          <p:spPr>
            <a:xfrm>
              <a:off x="6217" y="0"/>
              <a:ext cx="7560000" cy="10693400"/>
            </a:xfrm>
            <a:prstGeom prst="rect">
              <a:avLst/>
            </a:prstGeom>
            <a:solidFill>
              <a:srgbClr val="FBF3F3"/>
            </a:solidFill>
            <a:ln>
              <a:solidFill>
                <a:srgbClr val="F7E9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684287" y="1508354"/>
              <a:ext cx="6480720" cy="9125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pt-BR" sz="2000" b="1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Calibri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strike="noStrike" cap="none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LIÇÃO 01 - DEUS QUER FALAR COM VOCÊ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pt-BR" alt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itchFamily="34" charset="0"/>
              </a:endParaRPr>
            </a:p>
            <a:p>
              <a:pPr algn="just"/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A Bíblia Sagrada é a Palavra de Deus. É através dela que Ele deseja falar com você, apresentando-lhe as verdades que conduz a vida plena e a salvação. Deus inspirou mais de 40 judeus a escrevê-la, dentro de um período aproximado de 1.600 anos. O mais interessante é que a maioria dos seus autores jamais se conheceram. Ela é composta por 66 livros (39 no Antigo Testamento e 27 no Novo Testamento), e é o Livro mais traduzido e lido no mundo.</a:t>
              </a:r>
            </a:p>
            <a:p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endParaRPr>
            </a:p>
            <a:p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1. Segundo Jesus Cristo, quem é o personagem central da Bíblia?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“Examinais as Escrituras, porque vós cuidais ter nelas a vida eterna, e são elas que de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mim 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testificam;” João 5:39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2. O que Jesus ensina sobre ser a Palavra de Deus?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“Santifica-os na tua verdade; a tua palavra é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a verdade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.” João 17:17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3. Quanto das Escrituras é inspirado por Deus e para que elas servem?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Toda a Escritura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é divinamente inspirada, e proveitosa para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ensinar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para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redarguir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para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corrigir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para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instruir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 em justiça;” 2 Timóteo 3:16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4. Quem inspirou os escritores da Bíblia?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“Porque a profecia nunca foi produzida por vontade de homem algum, mas os homens santos de Deus falaram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inspirados pelo Espírito Santo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.” 2 Pedro 1:21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5. Ao que é comparada a Palavra de Deus?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Lâmpada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 para os meus pés é tua palavra, e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luz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 para o meu caminho.” Salmos 119:105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6. O que acontece quando estudamos as Escrituras?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“E que desde a tua meninice sabes as sagradas Escrituras, que podem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fazer-te sábio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para a salvação, pela fé que há em Cristo Jesus.” 2 Timóteo 3:15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7. Como estudar a Palavra de Deus?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“Porque é mandamento sobre mandamento, mandamento sobre mandamento, regra sobre regra, regra sobre regra,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um pouco aqui, um pouco ali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.” Isaías 28:10</a:t>
              </a:r>
              <a:endPara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endParaRPr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03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67" y="-6285"/>
            <a:ext cx="7632000" cy="188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6432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www.azevedotintas.com.br/media/catalog/product/cache/1/image/800x800/9df78eab33525d08d6e5fb8d27136e95/g/5/g56044__49374_thum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03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6217" y="5522"/>
            <a:ext cx="7560000" cy="10693400"/>
            <a:chOff x="6217" y="0"/>
            <a:chExt cx="7560000" cy="10693400"/>
          </a:xfrm>
        </p:grpSpPr>
        <p:sp>
          <p:nvSpPr>
            <p:cNvPr id="14" name="Retângulo 13"/>
            <p:cNvSpPr/>
            <p:nvPr/>
          </p:nvSpPr>
          <p:spPr>
            <a:xfrm>
              <a:off x="6217" y="0"/>
              <a:ext cx="7560000" cy="10693400"/>
            </a:xfrm>
            <a:prstGeom prst="rect">
              <a:avLst/>
            </a:prstGeom>
            <a:solidFill>
              <a:srgbClr val="FBF3F3"/>
            </a:solidFill>
            <a:ln>
              <a:solidFill>
                <a:srgbClr val="F7E9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684287" y="1884794"/>
              <a:ext cx="6480720" cy="8586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strike="noStrike" cap="none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LIÇÃO </a:t>
              </a:r>
              <a:r>
                <a:rPr lang="pt-BR" altLang="pt-B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14</a:t>
              </a:r>
              <a:r>
                <a:rPr kumimoji="0" lang="pt-BR" altLang="pt-BR" sz="2000" b="1" strike="noStrike" cap="none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 – O SANTO SÁBADO DE DESCANSO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pt-BR" sz="1200" b="1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Calibri" pitchFamily="34" charset="0"/>
              </a:endParaRPr>
            </a:p>
            <a:p>
              <a:pPr algn="just"/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Ao colocar em Sua santa Lei um mandamento específico sobre a santificação de um dia da semana, O Senhor, na verdade, estava nos prevenindo a respeito da necessidade do descanso físico e espiritual. A guarda do mandamento do Sábado nos traz mais que um benefício de saúde, contra o stress, </a:t>
              </a:r>
            </a:p>
            <a:p>
              <a:pPr algn="just"/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1. Que três coisas fez Deus quando acabou de criar o mundo?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“Assim os céus, a terra e todo o seu exército foram acabados. E havendo Deus acabado no dia sétimo a obra que fizera,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descansou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 no sétimo dia de toda a sua obra, que tinha feito. E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abençoou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 Deus o dia sétimo, e o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santificou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; porque nele descansou de toda a sua obra que Deus criara e fizera.” Gênesis 2:1-3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2. Você acha que Deus descansou porque estava cansado?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“Não sabes, não ouviste que o eterno Deus, o Senhor, o Criador dos fins da terra,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nem se cansa nem se fatiga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? É inescrutável o seu entendimento.” Isaías 40:28</a:t>
              </a:r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3. Por que Deus separou o sábado como dia especial?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“E disse-lhes: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O sábado foi feito por causa do homem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e não o homem por causa do sábado.”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Marcos 2:27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4. Deus santificou o Sábado. Como deveria o ser humano agir diante de algo santo?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“E disse: Não te chegues para cá;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tira os sapatos de teus pés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; porque o lugar em que tu estás é terra santa.” Êxodo 3:5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5. Que dia da semana é o sábado?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“Lembra-te do dia do sábado, para o santificar. Seis dias trabalharás, e farás toda a tua obra. Mas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o sétimo dia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é o sábado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do Senhor teu Deus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; não farás nenhuma obra, nem tu, nem teu filho, nem tua filha, nem o teu servo, nem a tua serva, nem o teu animal, nem o teu estrangeiro, que está dentro das tuas portas. Porque em seis dias fez o Senhor os céus e a terra, o mar e tudo que neles há, e ao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sétimo dia descansou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; portanto abençoou o Senhor o dia do sábado, e o santificou.” Êxodo 20:8-11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“Seis dias trabalho se fará, mas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o sétimo dia será o sábado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do descanso, santa convocação; nenhum trabalho fareis; sábado do Senhor é em todas as vossas habitações.” Levítico 23:3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“E,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no fim do sábado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quando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já despontava o primeiro dia da semana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Maria Madalena e a outra Maria foram ver o sepulcro.” Mateus 28:1</a:t>
              </a:r>
            </a:p>
          </p:txBody>
        </p:sp>
      </p:grpSp>
      <p:sp>
        <p:nvSpPr>
          <p:cNvPr id="4" name="Retângulo 3"/>
          <p:cNvSpPr/>
          <p:nvPr/>
        </p:nvSpPr>
        <p:spPr>
          <a:xfrm>
            <a:off x="1890713" y="-23945934"/>
            <a:ext cx="377825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30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56"/>
            <a:ext cx="7596000" cy="188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012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6217" y="0"/>
            <a:ext cx="7560000" cy="10693400"/>
          </a:xfrm>
          <a:prstGeom prst="rect">
            <a:avLst/>
          </a:prstGeom>
          <a:solidFill>
            <a:srgbClr val="FBF3F3"/>
          </a:solidFill>
          <a:ln>
            <a:solidFill>
              <a:srgbClr val="F7E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AutoShape 4" descr="http://www.azevedotintas.com.br/media/catalog/product/cache/1/image/800x800/9df78eab33525d08d6e5fb8d27136e95/g/5/g56044__49374_thum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684287" y="620290"/>
            <a:ext cx="6480720" cy="969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6. Além de ser o quarto mandamento, o que mais é o sábado?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“E também lhes dei os meus sábados, para que servissem de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sinal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entre mim e eles; para que soubessem que eu sou o Senhor que os santifica.”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“E santificai os meus sábados, e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servirão de sinal entre mim e vós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para que saibais que eu sou o Senhor vosso Deus.” Ezequiel 20:12 e 20</a:t>
            </a:r>
          </a:p>
          <a:p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7. Será que o sábado foi estabelecido apenas para o povo judeu?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“E aos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filhos dos estrangeiros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que se unirem ao Senhor, para o servirem, e para amarem o nome do Senhor, e para serem seus servos,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todos os que guardarem o sábado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não o profanando, e os que abraçarem a minha aliança, Também os levarei ao meu santo monte, e os alegrarei na minha casa de oração; os seus holocaustos e os seus sacrifícios serão aceitos no meu altar; porque a minha casa será chamada casa de oração para todos os povos.” Isaías 56:6-7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“De tudo o que se tem ouvido, o fim é: Teme a Deus, e guarda os seus mandamentos; porque isto</a:t>
            </a: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é o dever de todo o homem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” Eclesiastes 12:13</a:t>
            </a:r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8. Que dia Jesus guardava?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“E, chegando a Nazaré, onde fora criado,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entrou num dia de sábado, segundo o seu costume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na sinagoga, e levantou-se para ler.” Lucas 4:16</a:t>
            </a: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9. Que dia o apóstolo Paulo guardava?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“E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 dia de sábado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saímos fora das portas, para a beira do rio, onde se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costumava fazer oração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;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e, assentando-nos, falamos às mulheres que ali se ajuntaram.” Atos 16:13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“E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Paulo, como tinha por costume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foi ter com eles; e por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três sábados disputou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com eles sobre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as Escrituras,” Atos 17:2</a:t>
            </a: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10. Que dia Maria, mãe de Jesus, e as mulheres seguidoras de Cristo guardavam?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“E, voltando elas, prepararam especiarias e unguentos;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 no sábado repousaram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conforme o mandamento.” Lucas 23:56</a:t>
            </a: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11. Quando começa o sábado, segundo a Bíblia?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“Sábado de descanso vos será; então afligireis as vossas almas; aos nove do mês à tarde,</a:t>
            </a: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de uma tarde a outra tarde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celebrareis o vosso sábado.” 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Levítico 23:32 (Ver também </a:t>
            </a:r>
            <a:r>
              <a:rPr lang="pt-BR" sz="1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Nm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 13:19, Gn. 1:19, Mr. 1:32)</a:t>
            </a: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12. Como Deus deseja que guardemos o sábado?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“Se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desviares o teu pé de profanar o sábado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não fazendo a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tua vontade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no meu santo dia, e chamares ao sábado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deleitoso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e o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santo dia do Senhor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digno de honra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e o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honrares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não 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seguindo os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teus caminhos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nem pretendendo fazer a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tua própria vontade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nem falares as </a:t>
            </a: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tuas próprias palavras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,” Isaías 58:13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367218" y="137521"/>
            <a:ext cx="6687681" cy="435268"/>
            <a:chOff x="367218" y="137521"/>
            <a:chExt cx="6687681" cy="435268"/>
          </a:xfrm>
        </p:grpSpPr>
        <p:grpSp>
          <p:nvGrpSpPr>
            <p:cNvPr id="8" name="Grupo 7"/>
            <p:cNvGrpSpPr/>
            <p:nvPr/>
          </p:nvGrpSpPr>
          <p:grpSpPr>
            <a:xfrm>
              <a:off x="612279" y="272232"/>
              <a:ext cx="6442620" cy="292388"/>
              <a:chOff x="612279" y="272232"/>
              <a:chExt cx="6442620" cy="292388"/>
            </a:xfrm>
          </p:grpSpPr>
          <p:cxnSp>
            <p:nvCxnSpPr>
              <p:cNvPr id="10" name="Conector reto 9"/>
              <p:cNvCxnSpPr/>
              <p:nvPr/>
            </p:nvCxnSpPr>
            <p:spPr>
              <a:xfrm>
                <a:off x="612279" y="531689"/>
                <a:ext cx="6365279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CaixaDeTexto 11"/>
              <p:cNvSpPr txBox="1"/>
              <p:nvPr/>
            </p:nvSpPr>
            <p:spPr>
              <a:xfrm>
                <a:off x="3353916" y="272232"/>
                <a:ext cx="37009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300" dirty="0">
                    <a:solidFill>
                      <a:schemeClr val="accent2">
                        <a:lumMod val="75000"/>
                      </a:schemeClr>
                    </a:solidFill>
                    <a:latin typeface="Bluefish Demo" panose="02000500000000000000" pitchFamily="2" charset="0"/>
                  </a:rPr>
                  <a:t>Curso Bíblico – Bíblia Aberta</a:t>
                </a:r>
              </a:p>
            </p:txBody>
          </p:sp>
        </p:grpSp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8" y="137521"/>
              <a:ext cx="436845" cy="435268"/>
            </a:xfrm>
            <a:prstGeom prst="rect">
              <a:avLst/>
            </a:prstGeom>
          </p:spPr>
        </p:pic>
      </p:grpSp>
      <p:sp>
        <p:nvSpPr>
          <p:cNvPr id="13" name="CaixaDeTexto 12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1440746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6217" y="0"/>
            <a:ext cx="7560000" cy="10693400"/>
          </a:xfrm>
          <a:prstGeom prst="rect">
            <a:avLst/>
          </a:prstGeom>
          <a:solidFill>
            <a:srgbClr val="FBF3F3"/>
          </a:solidFill>
          <a:ln>
            <a:solidFill>
              <a:srgbClr val="F7E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AutoShape 4" descr="http://www.azevedotintas.com.br/media/catalog/product/cache/1/image/800x800/9df78eab33525d08d6e5fb8d27136e95/g/5/g56044__49374_thum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684287" y="594172"/>
            <a:ext cx="6480720" cy="949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“Pois, quanto mais vale um homem do que uma ovelha? É, por consequência,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lícito fazer bem nos sábados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.” Mateus 12:12</a:t>
            </a: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13. Após a morte de Jesus, seria o sábado observado pelos Seus seguidores?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“E orai para que a vossa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fuga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não aconteça no inverno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nem no sábado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;” Mateus 24:20</a:t>
            </a:r>
          </a:p>
          <a:p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14. Adianta guardar nove mandamentos?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“Porque qualquer que guardar toda a lei,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 tropeçar em um só ponto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tornou-se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culpado de todos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.”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Tiago 2:10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“Aquele que diz: Eu conheço-o,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 não guarda os seus mandamentos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é mentiroso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e nele não está a verdade.” 1 João 2:4</a:t>
            </a: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15. Que dia será santificado na Nova Terra?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“Porque,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como os novos céus, e a nova terra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que hei de fazer, estarão diante da minha face, diz o Senhor, assim também há de estar a vossa posteridade e o vosso nome. E será que desde uma lua nova até à outra, e desde um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sábado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até ao outro, virá toda a carne a adorar perante mim, diz o Senhor.” Isaías 66:22-23</a:t>
            </a:r>
          </a:p>
          <a:p>
            <a:pPr algn="just"/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Reflexão para Decisão:</a:t>
            </a:r>
          </a:p>
          <a:p>
            <a:pPr algn="just"/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Resolvo guardar o sábado como um sinal do reconhecimento de que Deus é meu Criador e Salvador. Decido reservar as horas do sábado somente para a adoração e para obras em favor de meu próximo.</a:t>
            </a: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Nota: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A palavra “Domingo” não se encontra na Bíblia. No entanto, há oito referências ao primeiro dia da semana no Novo Testamento (Mateus 28:1; Marcos 16:1 e 2; Lucas 24:1; João 20:1; Marcos 16:9; João 20:19; Atos 20:7; I Coríntios 16:2). Basta lê-las para perceber que em nenhuma delas há qualquer indicação de ser o domingo um dia diferente dos demais ou santificado. O cardeal Gibbons, arcebispo de Baltimore e Primaz da Igreja Católica nos EUA, disse: “Podereis ler a Bíblia de Gênesis ao Apocalipse, e não encontrareis uma única linha que autorize a santificação do domingo. As Escrituras ordenam a observância religiosa do sábado, dia que nós nunca santificamos” (Faith </a:t>
            </a:r>
            <a:r>
              <a:rPr lang="pt-BR" sz="1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of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pt-BR" sz="1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Our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pt-BR" sz="1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Fathers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pág. 89). </a:t>
            </a:r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O primeiro dia da semana era dedicado ao culto do Sol, pelos antigos babilônios. Em 274 d.C., o imperador Aureliano adotou o culto do Sol como a religião oficial do Império Romano. Ao culto do Sol foi dedicado o primeiro dia da semana (em inglês, domingo ainda significa “Dia do Sol” – </a:t>
            </a:r>
            <a:r>
              <a:rPr lang="pt-BR" sz="1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Sunday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; e em alemão, também – </a:t>
            </a:r>
            <a:r>
              <a:rPr lang="pt-BR" sz="1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Sonntag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). Com o tempo, esse dia santo dos pagãos foi sendo adotado pela cristandade, até que no dia 7 de março de 321, o imperador Constantino assinou um decreto que oficializava o domingo como dia de guarda, o que foi aprovado pela Igreja Católica no ano 364. Porém, sempre houve fiéis que não aceitaram as tradições humanas, permanecendo leais às Escrituras e sendo perseguidos por isso.</a:t>
            </a: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367218" y="137521"/>
            <a:ext cx="6687681" cy="435268"/>
            <a:chOff x="367218" y="137521"/>
            <a:chExt cx="6687681" cy="435268"/>
          </a:xfrm>
        </p:grpSpPr>
        <p:grpSp>
          <p:nvGrpSpPr>
            <p:cNvPr id="8" name="Grupo 7"/>
            <p:cNvGrpSpPr/>
            <p:nvPr/>
          </p:nvGrpSpPr>
          <p:grpSpPr>
            <a:xfrm>
              <a:off x="612279" y="272232"/>
              <a:ext cx="6442620" cy="292388"/>
              <a:chOff x="612279" y="272232"/>
              <a:chExt cx="6442620" cy="292388"/>
            </a:xfrm>
          </p:grpSpPr>
          <p:cxnSp>
            <p:nvCxnSpPr>
              <p:cNvPr id="10" name="Conector reto 9"/>
              <p:cNvCxnSpPr/>
              <p:nvPr/>
            </p:nvCxnSpPr>
            <p:spPr>
              <a:xfrm>
                <a:off x="612279" y="531689"/>
                <a:ext cx="6365279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CaixaDeTexto 11"/>
              <p:cNvSpPr txBox="1"/>
              <p:nvPr/>
            </p:nvSpPr>
            <p:spPr>
              <a:xfrm>
                <a:off x="3353916" y="272232"/>
                <a:ext cx="37009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300" dirty="0">
                    <a:solidFill>
                      <a:schemeClr val="accent2">
                        <a:lumMod val="75000"/>
                      </a:schemeClr>
                    </a:solidFill>
                    <a:latin typeface="Bluefish Demo" panose="02000500000000000000" pitchFamily="2" charset="0"/>
                  </a:rPr>
                  <a:t>Curso Bíblico – Bíblia Aberta</a:t>
                </a:r>
              </a:p>
            </p:txBody>
          </p:sp>
        </p:grpSp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8" y="137521"/>
              <a:ext cx="436845" cy="435268"/>
            </a:xfrm>
            <a:prstGeom prst="rect">
              <a:avLst/>
            </a:prstGeom>
          </p:spPr>
        </p:pic>
      </p:grpSp>
      <p:sp>
        <p:nvSpPr>
          <p:cNvPr id="13" name="CaixaDeTexto 12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2478732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www.azevedotintas.com.br/media/catalog/product/cache/1/image/800x800/9df78eab33525d08d6e5fb8d27136e95/g/5/g56044__49374_thum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03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6217" y="5522"/>
            <a:ext cx="7560000" cy="10693400"/>
            <a:chOff x="6217" y="0"/>
            <a:chExt cx="7560000" cy="10693400"/>
          </a:xfrm>
        </p:grpSpPr>
        <p:sp>
          <p:nvSpPr>
            <p:cNvPr id="14" name="Retângulo 13"/>
            <p:cNvSpPr/>
            <p:nvPr/>
          </p:nvSpPr>
          <p:spPr>
            <a:xfrm>
              <a:off x="6217" y="0"/>
              <a:ext cx="7560000" cy="10693400"/>
            </a:xfrm>
            <a:prstGeom prst="rect">
              <a:avLst/>
            </a:prstGeom>
            <a:solidFill>
              <a:srgbClr val="FBF3F3"/>
            </a:solidFill>
            <a:ln>
              <a:solidFill>
                <a:srgbClr val="F7E9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684287" y="2028810"/>
              <a:ext cx="6480720" cy="79868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strike="noStrike" cap="none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LIÇÃO </a:t>
              </a:r>
              <a:r>
                <a:rPr lang="pt-BR" altLang="pt-B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15</a:t>
              </a:r>
              <a:r>
                <a:rPr kumimoji="0" lang="pt-BR" altLang="pt-BR" sz="2000" b="1" strike="noStrike" cap="none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 – </a:t>
              </a:r>
              <a:r>
                <a:rPr lang="pt-BR" altLang="pt-B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LEIS EM CONTRASTE</a:t>
              </a:r>
              <a:endParaRPr kumimoji="0" lang="pt-BR" altLang="pt-BR" sz="2000" b="1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Calibri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pt-BR" sz="1200" b="1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Calibri" pitchFamily="34" charset="0"/>
              </a:endParaRPr>
            </a:p>
            <a:p>
              <a:pPr algn="just"/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Na lição passada, vimos que Jesus não veio para abolir a lei, mas para cumprir no sentido profético (sombra: tipo e antítipo) e em relação a obediência irrestrita até a morte. O apóstolo Paulo afirma que os mandamentos de Deus são puros, santos e bons (Romanos 7:12). Por que, então, há passagens que parecem depreciar a Lei? Um estudo cuidadoso revelará que a Bíblia faz menção a mais de uma lei, deixando clara a superioridade da Lei de Deus, dos Dez Mandamentos. </a:t>
              </a:r>
            </a:p>
            <a:p>
              <a:b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1. Que título de distinção é dado à Lei de Deus?</a:t>
              </a:r>
              <a:endParaRPr lang="pt-BR" sz="1300" dirty="0"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“Todavia, se cumprirdes, conforme a Escritura, </a:t>
              </a: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a lei real</a:t>
              </a: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: Amarás a teu próximo como a ti mesmo, bem fazeis. Mas, se fazeis acepção de pessoas, cometeis pecado, e sois redarguidos pela lei como transgressores.” Tiago 2:8-9</a:t>
              </a:r>
            </a:p>
            <a:p>
              <a:b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2. Por que meio vem o conhecimento do pecado e através de que seremos julgados?</a:t>
              </a:r>
              <a:endParaRPr lang="pt-BR" sz="1300" dirty="0"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“Que diremos pois? É a lei pecado? De modo nenhum. </a:t>
              </a: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Mas eu não conheci o pecado senão pela lei</a:t>
              </a: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; porque eu não conheceria a concupiscência, se a lei não dissesse: Não cobiçarás.” Romanos 7:7</a:t>
              </a: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“Assim falai, e assim procedei, como devendo ser </a:t>
              </a: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julgados pela lei da liberdade</a:t>
              </a: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.” Tiago 2:12</a:t>
              </a:r>
              <a:b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b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3. Que sistema foi estabelecido em virtude da transgressão da Lei de Deus por parte do homem?</a:t>
              </a:r>
              <a:endParaRPr lang="pt-BR" sz="1300" dirty="0"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“E me farão </a:t>
              </a: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um santuário</a:t>
              </a: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e habitarei no meio deles.” Êxodo 25:8</a:t>
              </a: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“E, com o </a:t>
              </a: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carneiro da expiação da culpa</a:t>
              </a: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o sacerdote fará propiciação por ele perante o Senhor, </a:t>
              </a:r>
            </a:p>
            <a:p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pelo pecado</a:t>
              </a:r>
              <a:r>
                <a:rPr lang="pt-BR" sz="13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que cometeu; e este lhe será perdoado.” Levítico 19:22</a:t>
              </a:r>
              <a:b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b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4. Por Quem foi proclamada a lei dos Dez Mandamentos?</a:t>
              </a:r>
              <a:endParaRPr lang="pt-BR" sz="1300" dirty="0"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“Então </a:t>
              </a: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o SENHOR</a:t>
              </a:r>
              <a:r>
                <a:rPr lang="pt-BR" sz="13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vos falou do meio do fogo; a voz das palavras ouvistes; porém, além da voz, não vistes figura alguma. Então </a:t>
              </a: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vos anunciou ele a sua aliança que vos ordenou cumprir, os dez mandamentos</a:t>
              </a:r>
              <a:r>
                <a:rPr lang="pt-BR" sz="13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,</a:t>
              </a: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 e os escreveu em duas tábuas de pedra.” Deuteronômio 4:12-13</a:t>
              </a:r>
            </a:p>
            <a:p>
              <a:b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5. Como a lei cerimonial foi transmitida a Israel?</a:t>
              </a:r>
              <a:endParaRPr lang="pt-BR" sz="1300" dirty="0"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“E chamou o SENHOR a </a:t>
              </a: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Moisés</a:t>
              </a: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e falou com ele da tenda da congregação, dizendo: </a:t>
              </a: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Fala aos filhos de Israel</a:t>
              </a:r>
              <a:r>
                <a:rPr lang="pt-BR" sz="13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, </a:t>
              </a: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e dize-lhes</a:t>
              </a:r>
              <a:r>
                <a:rPr lang="pt-BR" sz="13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: </a:t>
              </a: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Quando algum de vós oferecer oferta ao Senhor, oferecerá a sua oferta de gado, isto é, de gado vacum e de ovelha.” Levítico 1:1-2</a:t>
              </a:r>
            </a:p>
          </p:txBody>
        </p:sp>
      </p:grpSp>
      <p:sp>
        <p:nvSpPr>
          <p:cNvPr id="4" name="Retângulo 3"/>
          <p:cNvSpPr/>
          <p:nvPr/>
        </p:nvSpPr>
        <p:spPr>
          <a:xfrm>
            <a:off x="1890713" y="-23945934"/>
            <a:ext cx="377825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33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6"/>
            <a:ext cx="75819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826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6217" y="0"/>
            <a:ext cx="7560000" cy="10693400"/>
          </a:xfrm>
          <a:prstGeom prst="rect">
            <a:avLst/>
          </a:prstGeom>
          <a:solidFill>
            <a:srgbClr val="FBF3F3"/>
          </a:solidFill>
          <a:ln>
            <a:solidFill>
              <a:srgbClr val="F7E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AutoShape 4" descr="http://www.azevedotintas.com.br/media/catalog/product/cache/1/image/800x800/9df78eab33525d08d6e5fb8d27136e95/g/5/g56044__49374_thum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684287" y="748337"/>
            <a:ext cx="6480720" cy="949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6. A lei cerimonial era completa em si mesma?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“Na sua carne desfez a inimizade, isto é, a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lei dos mandamentos, que consistia em ordenanças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para criar em si mesmo dos dois um novo homem, fazendo a paz,” Efésios 2:15</a:t>
            </a: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7. Em que escreveu, Deus, os Dez Mandamentos?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“Então vos anunciou ele a sua aliança que vos ordenou cumprir, os dez mandamentos, e os escreveu em duas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tábuas de pedra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.” Deuteronômio 4:13</a:t>
            </a: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8. Onde foram escritas às leis cerimoniais (que continham orientações sobre sacrifícios)?</a:t>
            </a:r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“E puseram de parte os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holocaustos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para os darem aos filhos do povo, segundo as divisões das casas paternas, para o oferecerem ao Senhor,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como está escrito no livro de Moisés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; e assim 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fizeram com os bois.” 2 Crônicas 35:12</a:t>
            </a: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9. Onde foram colocadas as tábuas dos Dez Mandamentos?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“Tomou o testemunho, e pô-lo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na arca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e colocou os varais na arca; e pôs o propiciatório em cima da arca.” Êxodo 40:20</a:t>
            </a: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10. Onde Moisés ordenou que pusessem a lei cerimonial que ele escrevera?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“Deu ordem aos levitas, que levavam a arca da aliança do Senhor, dizendo: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Tomai este livro da lei,</a:t>
            </a: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 ponde-o ao lado da arca da aliança do Senhor vosso Deus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para que ali esteja por testemunha contra ti.” Deuteronômio 31:25-26</a:t>
            </a: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11. Qual a natureza dos Dez Mandamentos, ou lei moral?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“A lei do Senhor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é perfeita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e refrigera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 alma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; o testemunho do Senhor é fiel, e dá sabedoria aos símplices.” Salmos 19:7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“Porque bem sabemos que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 lei é espiritual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; mas eu sou carnal, vendido sob o pecado.”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Romanos 7:14</a:t>
            </a: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12. Poderiam as ofertas ordenadas pela lei cerimonial satisfazer ou tornar perfeita a consciência do crente?</a:t>
            </a:r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“Que é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uma alegoria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para o tempo presente, em que se oferecem dons e sacrifícios que, quanto à consciência,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não podem aperfeiçoar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aquele que faz o serviço;” Hebreus 9:9</a:t>
            </a: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13. Até que tempo deveriam ser realizados os serviços cerimoniais no santuário terrestre?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“Consistindo somente em comidas, e bebidas, e várias abluções e justificações da carne, impostas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até ao tempo da correção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.” Hebreus 9:10</a:t>
            </a: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367218" y="137521"/>
            <a:ext cx="6687681" cy="435268"/>
            <a:chOff x="367218" y="137521"/>
            <a:chExt cx="6687681" cy="435268"/>
          </a:xfrm>
        </p:grpSpPr>
        <p:grpSp>
          <p:nvGrpSpPr>
            <p:cNvPr id="8" name="Grupo 7"/>
            <p:cNvGrpSpPr/>
            <p:nvPr/>
          </p:nvGrpSpPr>
          <p:grpSpPr>
            <a:xfrm>
              <a:off x="612279" y="272232"/>
              <a:ext cx="6442620" cy="292388"/>
              <a:chOff x="612279" y="272232"/>
              <a:chExt cx="6442620" cy="292388"/>
            </a:xfrm>
          </p:grpSpPr>
          <p:cxnSp>
            <p:nvCxnSpPr>
              <p:cNvPr id="10" name="Conector reto 9"/>
              <p:cNvCxnSpPr/>
              <p:nvPr/>
            </p:nvCxnSpPr>
            <p:spPr>
              <a:xfrm>
                <a:off x="612279" y="531689"/>
                <a:ext cx="6365279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CaixaDeTexto 11"/>
              <p:cNvSpPr txBox="1"/>
              <p:nvPr/>
            </p:nvSpPr>
            <p:spPr>
              <a:xfrm>
                <a:off x="3353916" y="272232"/>
                <a:ext cx="37009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300" dirty="0">
                    <a:solidFill>
                      <a:schemeClr val="accent2">
                        <a:lumMod val="75000"/>
                      </a:schemeClr>
                    </a:solidFill>
                    <a:latin typeface="Bluefish Demo" panose="02000500000000000000" pitchFamily="2" charset="0"/>
                  </a:rPr>
                  <a:t>Curso Bíblico – Bíblia Aberta</a:t>
                </a:r>
              </a:p>
            </p:txBody>
          </p:sp>
        </p:grpSp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8" y="137521"/>
              <a:ext cx="436845" cy="435268"/>
            </a:xfrm>
            <a:prstGeom prst="rect">
              <a:avLst/>
            </a:prstGeom>
          </p:spPr>
        </p:pic>
      </p:grpSp>
      <p:sp>
        <p:nvSpPr>
          <p:cNvPr id="13" name="CaixaDeTexto 12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12273075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6217" y="0"/>
            <a:ext cx="7560000" cy="10693400"/>
          </a:xfrm>
          <a:prstGeom prst="rect">
            <a:avLst/>
          </a:prstGeom>
          <a:solidFill>
            <a:srgbClr val="FBF3F3"/>
          </a:solidFill>
          <a:ln>
            <a:solidFill>
              <a:srgbClr val="F7E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AutoShape 4" descr="http://www.azevedotintas.com.br/media/catalog/product/cache/1/image/800x800/9df78eab33525d08d6e5fb8d27136e95/g/5/g56044__49374_thum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684287" y="738188"/>
            <a:ext cx="6480720" cy="829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14. Quando foi esse “tempo de reforma” ou “nova ordem”?</a:t>
            </a:r>
            <a:endParaRPr lang="pt-BR" sz="13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“Mas, </a:t>
            </a: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vindo Cristo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o sumo sacerdote dos bens futuros, por um maior e mais perfeito tabernáculo, não feito por mãos, isto é, não desta criação, Nem por </a:t>
            </a: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sangue de bodes e bezerros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mas por seu próprio sangue, entrou uma vez </a:t>
            </a: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no santuário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havendo efetuado uma eterna redenção. Porque, se </a:t>
            </a: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o </a:t>
            </a: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sangue dos touros e bodes, e a cinza de uma novilha</a:t>
            </a:r>
            <a:r>
              <a:rPr lang="pt-BR" sz="13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esparzida sobre os imundos, os santifica, quanto à purificação da carne, </a:t>
            </a: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Quanto mais o sangue de Cristo, que pelo Espírito eterno se ofereceu a si mesmo imaculado a Deus, purificará as vossas consciências</a:t>
            </a:r>
            <a:r>
              <a:rPr lang="pt-BR" sz="13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das obras mortas, </a:t>
            </a: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para servirdes ao Deus vivo?” Hebreus 9:11-14</a:t>
            </a:r>
          </a:p>
          <a:p>
            <a:b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15. O que a morte de Cristo fez com a lei cerimonial?</a:t>
            </a:r>
            <a:endParaRPr lang="pt-BR" sz="13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“Havendo riscado a </a:t>
            </a: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cédula que era contra nós nas suas ordenanças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a qual de alguma maneira nos era contrária, e a tirou do meio de nós, </a:t>
            </a: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cravando-a na cruz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.” Colossenses 2:14</a:t>
            </a: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“Na sua carne desfez a inimizade, isto é, a lei dos mandamentos, </a:t>
            </a: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que consistia em ordenanças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para criar em si mesmo dos dois um novo homem, fazendo a paz,” Efésios 2:15</a:t>
            </a: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16. Por que a lei cerimonial foi ab-rogada (anulada) e o que marcou esse acontecimento?</a:t>
            </a:r>
            <a:r>
              <a:rPr lang="pt-BR" sz="13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“</a:t>
            </a: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Porque o precedente mandamento é abrogado por causa da sua fraqueza e inutilidade</a:t>
            </a:r>
            <a:r>
              <a:rPr lang="pt-BR" sz="13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 desta sorte é introduzida uma melhor esperança, pela qual chegamos a Deus.” Hebreus 7:18-19</a:t>
            </a: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“E Jesus, clamando outra vez com grande voz, rendeu o espírito. E eis que </a:t>
            </a: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o véu do templo se</a:t>
            </a:r>
          </a:p>
          <a:p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rasgou em dois, de alto a baixo</a:t>
            </a:r>
            <a:r>
              <a:rPr lang="pt-BR" sz="13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;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e tremeu a terra, e fenderam-se as pedras;” Mateus 27:50-51</a:t>
            </a: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17. Com que palavras o profeta Daniel profetizara isto?</a:t>
            </a:r>
            <a:endParaRPr lang="pt-BR" sz="13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“E </a:t>
            </a: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ele firmará aliança com muitos por uma semana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; e na metade da semana </a:t>
            </a: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fará cessar o sacrifício</a:t>
            </a:r>
            <a:r>
              <a:rPr lang="pt-BR" sz="13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 a oblação; e sobre a asa das abominações virá o assolador, e isso até à consumação;</a:t>
            </a: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 o que está determinado será derramado sobre o assolador.” Daniel 9:27</a:t>
            </a:r>
          </a:p>
          <a:p>
            <a:b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18. Por quanto tempo perdurará a lei moral (Dez Mandamentos)?</a:t>
            </a:r>
            <a:endParaRPr lang="pt-BR" sz="13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“As obras das suas mãos são verdade e juízo, seguros todos os seus mandamentos. </a:t>
            </a:r>
          </a:p>
          <a:p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Permanecem firmes para todo o sempre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; e são feitos em verdade e retidão.” Salmos 111:7-8</a:t>
            </a:r>
          </a:p>
          <a:p>
            <a:b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Reflexão para Decisão:</a:t>
            </a:r>
            <a:endParaRPr lang="pt-BR" sz="13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just"/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Reafirmo minha posição de que os Dez Mandamentos estão em vigor e são uma bênção na vida daqueles que, pelo poder de Cristo, colocam-nos em prática. Decido obedecê-los.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367218" y="137521"/>
            <a:ext cx="6687681" cy="435268"/>
            <a:chOff x="367218" y="137521"/>
            <a:chExt cx="6687681" cy="435268"/>
          </a:xfrm>
        </p:grpSpPr>
        <p:grpSp>
          <p:nvGrpSpPr>
            <p:cNvPr id="8" name="Grupo 7"/>
            <p:cNvGrpSpPr/>
            <p:nvPr/>
          </p:nvGrpSpPr>
          <p:grpSpPr>
            <a:xfrm>
              <a:off x="612279" y="272232"/>
              <a:ext cx="6442620" cy="292388"/>
              <a:chOff x="612279" y="272232"/>
              <a:chExt cx="6442620" cy="292388"/>
            </a:xfrm>
          </p:grpSpPr>
          <p:cxnSp>
            <p:nvCxnSpPr>
              <p:cNvPr id="10" name="Conector reto 9"/>
              <p:cNvCxnSpPr/>
              <p:nvPr/>
            </p:nvCxnSpPr>
            <p:spPr>
              <a:xfrm>
                <a:off x="612279" y="531689"/>
                <a:ext cx="6365279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CaixaDeTexto 11"/>
              <p:cNvSpPr txBox="1"/>
              <p:nvPr/>
            </p:nvSpPr>
            <p:spPr>
              <a:xfrm>
                <a:off x="3353916" y="272232"/>
                <a:ext cx="37009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300" dirty="0">
                    <a:solidFill>
                      <a:schemeClr val="accent2">
                        <a:lumMod val="75000"/>
                      </a:schemeClr>
                    </a:solidFill>
                    <a:latin typeface="Bluefish Demo" panose="02000500000000000000" pitchFamily="2" charset="0"/>
                  </a:rPr>
                  <a:t>Curso Bíblico – Bíblia Aberta</a:t>
                </a:r>
              </a:p>
            </p:txBody>
          </p:sp>
        </p:grpSp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8" y="137521"/>
              <a:ext cx="436845" cy="435268"/>
            </a:xfrm>
            <a:prstGeom prst="rect">
              <a:avLst/>
            </a:prstGeom>
          </p:spPr>
        </p:pic>
      </p:grpSp>
      <p:sp>
        <p:nvSpPr>
          <p:cNvPr id="13" name="CaixaDeTexto 12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20210710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www.azevedotintas.com.br/media/catalog/product/cache/1/image/800x800/9df78eab33525d08d6e5fb8d27136e95/g/5/g56044__49374_thum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03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6217" y="5522"/>
            <a:ext cx="7560000" cy="10693400"/>
            <a:chOff x="6217" y="0"/>
            <a:chExt cx="7560000" cy="10693400"/>
          </a:xfrm>
        </p:grpSpPr>
        <p:sp>
          <p:nvSpPr>
            <p:cNvPr id="14" name="Retângulo 13"/>
            <p:cNvSpPr/>
            <p:nvPr/>
          </p:nvSpPr>
          <p:spPr>
            <a:xfrm>
              <a:off x="6217" y="0"/>
              <a:ext cx="7560000" cy="10693400"/>
            </a:xfrm>
            <a:prstGeom prst="rect">
              <a:avLst/>
            </a:prstGeom>
            <a:solidFill>
              <a:srgbClr val="FBF3F3"/>
            </a:solidFill>
            <a:ln>
              <a:solidFill>
                <a:srgbClr val="F7E9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684287" y="1956802"/>
              <a:ext cx="6480720" cy="8186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strike="noStrike" cap="none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LIÇÃO </a:t>
              </a:r>
              <a:r>
                <a:rPr lang="pt-BR" altLang="pt-B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16</a:t>
              </a:r>
              <a:r>
                <a:rPr kumimoji="0" lang="pt-BR" altLang="pt-BR" sz="2000" b="1" strike="noStrike" cap="none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 – </a:t>
              </a:r>
              <a:r>
                <a:rPr lang="pt-BR" altLang="pt-B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O ESTADO DO HOMEM APÓS A MORTE</a:t>
              </a:r>
              <a:endParaRPr kumimoji="0" lang="pt-BR" altLang="pt-BR" sz="2000" b="1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Calibri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pt-BR" sz="1200" b="1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Calibri" pitchFamily="34" charset="0"/>
              </a:endParaRPr>
            </a:p>
            <a:p>
              <a:pPr algn="just"/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O último inimigo com o qual o homem se deparara na vida é a morte. Ninguém consegue escapar dela. Talvez por isso exista tanta preocupação em torno do assunto. Há muitas teorias sobre o que ocorre com o ser humano após a morte. Para onde vão os que morrem? Eles sabem alguma coisa a nosso respeito? É possível manter contato com os mortos? Jesus – que morreu e ressuscitou – é o único autorizado a falar sobre o assunto. Ele deixou essas respostas na Bíblia. </a:t>
              </a:r>
            </a:p>
            <a:p>
              <a:b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1. Para entender o que ocorre na morte, é preciso saber como o homem foi criado. Que dois elementos Deus usou para criar o homem, no sexto dia da Criação?</a:t>
              </a:r>
              <a:endParaRPr lang="pt-BR" sz="1300" dirty="0"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“E formou o Senhor Deus o homem do </a:t>
              </a: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pó da terra</a:t>
              </a: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e soprou em suas narinas o </a:t>
              </a: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fôlego da vida</a:t>
              </a: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; e o homem foi feito alma vivente.” Gênesis 2:7</a:t>
              </a:r>
            </a:p>
            <a:p>
              <a:pPr algn="just"/>
              <a:b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É importante notar que o texto diz que “somos” uma alma vivente e não que “temos” uma alma. A palavra “alma”, no original hebraico, é “</a:t>
              </a:r>
              <a:r>
                <a:rPr lang="pt-BR" sz="1300" dirty="0" err="1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nephesh</a:t>
              </a: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”, que significa “ser vivente”. Portanto: Pó da terra + Fôlego de vida = Alma vivente (ser vivo). </a:t>
              </a:r>
            </a:p>
            <a:p>
              <a:b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2. O que ocorreu com a alma vivente (o ser humano) quando pecou?</a:t>
              </a:r>
              <a:endParaRPr lang="pt-BR" sz="1300" dirty="0"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“Portanto, como por um homem entrou o pecado no mundo, e pelo pecado a morte, assim também </a:t>
              </a:r>
            </a:p>
            <a:p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a morte passou a todos os homens</a:t>
              </a:r>
              <a:r>
                <a:rPr lang="pt-BR" sz="13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por isso que todos pecaram.” Romanos 5:12</a:t>
              </a:r>
            </a:p>
            <a:p>
              <a:b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3. O que voltamos a ser depois de mortos?</a:t>
              </a:r>
              <a:endParaRPr lang="pt-BR" sz="1300" dirty="0"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“No suor do teu rosto comerás o teu pão, até que te tornes à terra; porque dela foste tomado; </a:t>
              </a: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porquanto és pó e em pó te tornarás</a:t>
              </a: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.” Gênesis 3:19</a:t>
              </a: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“E o pó volte à terra, como o era, e o </a:t>
              </a: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espírito volte a Deus, que o deu</a:t>
              </a: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.” Eclesiastes 12:7</a:t>
              </a:r>
              <a:b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b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4. Então a alma pode morrer?</a:t>
              </a:r>
              <a:b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endPara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endParaRP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“Eis que todas as almas são minhas; como o é a alma do pai, assim também a alma do filho é minha: </a:t>
              </a:r>
            </a:p>
            <a:p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a alma que pecar, essa morrerá</a:t>
              </a: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.” Ezequiel 18:4</a:t>
              </a:r>
            </a:p>
            <a:p>
              <a:b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5. Somente quem é imortal?</a:t>
              </a:r>
              <a:endParaRPr lang="pt-BR" sz="1300" dirty="0"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“A qual a seu tempo mostrará o bem-aventurado, e único poderoso Senhor, Rei dos reis e Senhor dos senhores; </a:t>
              </a: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Aquele que tem, ele só, a imortalidade</a:t>
              </a: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e habita na luz inacessível; a quem nenhum dos homens viu nem pode ver, ao qual seja honra e poder sempiterno. Amém.” 1 Timóteo 6:15-16</a:t>
              </a:r>
            </a:p>
          </p:txBody>
        </p:sp>
      </p:grpSp>
      <p:sp>
        <p:nvSpPr>
          <p:cNvPr id="4" name="Retângulo 3"/>
          <p:cNvSpPr/>
          <p:nvPr/>
        </p:nvSpPr>
        <p:spPr>
          <a:xfrm>
            <a:off x="1890713" y="-23945934"/>
            <a:ext cx="377825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36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856"/>
            <a:ext cx="7596000" cy="187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7542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6217" y="0"/>
            <a:ext cx="7560000" cy="10693400"/>
          </a:xfrm>
          <a:prstGeom prst="rect">
            <a:avLst/>
          </a:prstGeom>
          <a:solidFill>
            <a:srgbClr val="FBF3F3"/>
          </a:solidFill>
          <a:ln>
            <a:solidFill>
              <a:srgbClr val="F7E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AutoShape 4" descr="http://www.azevedotintas.com.br/media/catalog/product/cache/1/image/800x800/9df78eab33525d08d6e5fb8d27136e95/g/5/g56044__49374_thum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684287" y="594172"/>
            <a:ext cx="6480720" cy="949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6. Os mortos sabem alguma coisa do que se passa com os vivos ou podem se comunicar?</a:t>
            </a:r>
            <a:r>
              <a:rPr lang="pt-BR" sz="13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Porque os vivos sabem que hão de morrer, </a:t>
            </a: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mas os mortos não sabem coisa nenhuma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nem tampouco terão eles recompensa, mas a </a:t>
            </a: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sua memória fica entregue ao esquecimento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 Também o seu </a:t>
            </a: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amor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o seu </a:t>
            </a: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ódio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e a sua </a:t>
            </a: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inveja</a:t>
            </a:r>
            <a:r>
              <a:rPr lang="pt-BR" sz="13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já </a:t>
            </a: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pereceram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e </a:t>
            </a: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já não têm parte alguma para sempre, em coisa alguma do que se faz debaixo do sol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.” Eclesiastes 9:5-6</a:t>
            </a: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“Sai-lhe o espírito, volta para a terra; naquele mesmo dia </a:t>
            </a: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perecem os seus pensamentos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.”</a:t>
            </a: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Salmos 146:4</a:t>
            </a:r>
          </a:p>
          <a:p>
            <a:b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7. Ao que Jesus comparou a morte?</a:t>
            </a:r>
            <a:endParaRPr lang="pt-BR" sz="13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Assim falou; e depois disse-lhes: Lázaro, o nosso amigo, </a:t>
            </a: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dorme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mas vou despertá-lo do </a:t>
            </a: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sono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</a:t>
            </a: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João 11:11</a:t>
            </a:r>
          </a:p>
          <a:p>
            <a:b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8. Onde e como começou a mentira de que o homem não morre?</a:t>
            </a:r>
            <a:endParaRPr lang="pt-BR" sz="13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“Mas da árvore do conhecimento do bem e do mal, dela não comerás; porque no dia em que dela comeres, </a:t>
            </a: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certamente morrerás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.” Gênesis 2:17</a:t>
            </a: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“Então a </a:t>
            </a: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serpente disse</a:t>
            </a:r>
            <a:r>
              <a:rPr lang="pt-BR" sz="13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à mulher: </a:t>
            </a: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Certamente não morrereis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.” Gênesis 3:4</a:t>
            </a:r>
          </a:p>
          <a:p>
            <a:r>
              <a:rPr lang="pt-BR" sz="1300" b="1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  <a:endParaRPr lang="pt-BR" sz="1300" dirty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9. Quando os mortos ressuscitarão?</a:t>
            </a:r>
            <a:endParaRPr lang="pt-BR" sz="13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“Porque o mesmo </a:t>
            </a: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Senhor descerá do céu 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com alarido, e com voz de arcanjo, e com a trombeta de Deus; e os que morreram em Cristo </a:t>
            </a: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ressuscitarão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primeiro.” 1 Tessalonicenses 4:16</a:t>
            </a:r>
          </a:p>
          <a:p>
            <a:b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10. Em quem podemos ter a vida eterna?</a:t>
            </a:r>
            <a:endParaRPr lang="pt-BR" sz="13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“Quem tem o </a:t>
            </a: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Filho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tem a vida; quem não tem o </a:t>
            </a: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Filho de Deus</a:t>
            </a:r>
            <a:r>
              <a:rPr lang="pt-BR" sz="13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não tem a vida.” 1 João 5:12</a:t>
            </a: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11. Qual deve ser nossa atitude diante da morte?</a:t>
            </a:r>
            <a:endParaRPr lang="pt-BR" sz="13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</a:t>
            </a: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Não quero, porém, irmãos, que sejais ignorantes acerca dos que já dormem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para que não vos entristeçais, como os demais, que não têm esperança. Porque, se cremos que </a:t>
            </a: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Jesus morreu e ressuscitou</a:t>
            </a:r>
            <a:r>
              <a:rPr lang="pt-BR" sz="13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assim também aos que em Jesus dormem, </a:t>
            </a: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Deus os tornará a trazer com ele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.” </a:t>
            </a: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1 Tessalonicenses 4:13-14</a:t>
            </a:r>
          </a:p>
          <a:p>
            <a:b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12. O que Deus prometeu dar àqueles que são amigos Seus?</a:t>
            </a:r>
            <a:endParaRPr lang="pt-BR" sz="13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“A </a:t>
            </a: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vida eterna</a:t>
            </a:r>
            <a:r>
              <a:rPr lang="pt-BR" sz="13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aos que, com perseverança em fazer bem, procuram </a:t>
            </a: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glória</a:t>
            </a:r>
            <a:r>
              <a:rPr lang="pt-BR" sz="13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honra </a:t>
            </a:r>
            <a:r>
              <a:rPr lang="pt-BR" sz="13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e </a:t>
            </a: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incorrupção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;” Romanos 2:7</a:t>
            </a:r>
          </a:p>
          <a:p>
            <a:pPr algn="just"/>
            <a:br>
              <a:rPr lang="pt-BR" sz="13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pt-BR" sz="13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Reflexão para Decisão:</a:t>
            </a:r>
          </a:p>
          <a:p>
            <a:pPr algn="just"/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Creio no que ensina a Bíblia: que sou mortal e que só terei a imortalidade pela fé em Jesus. Espero viver eternamente, pois creio em Jesus e O tenho como meu Salvador e Amigo.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367218" y="137521"/>
            <a:ext cx="6687681" cy="435268"/>
            <a:chOff x="367218" y="137521"/>
            <a:chExt cx="6687681" cy="435268"/>
          </a:xfrm>
        </p:grpSpPr>
        <p:grpSp>
          <p:nvGrpSpPr>
            <p:cNvPr id="8" name="Grupo 7"/>
            <p:cNvGrpSpPr/>
            <p:nvPr/>
          </p:nvGrpSpPr>
          <p:grpSpPr>
            <a:xfrm>
              <a:off x="612279" y="272232"/>
              <a:ext cx="6442620" cy="292388"/>
              <a:chOff x="612279" y="272232"/>
              <a:chExt cx="6442620" cy="292388"/>
            </a:xfrm>
          </p:grpSpPr>
          <p:cxnSp>
            <p:nvCxnSpPr>
              <p:cNvPr id="10" name="Conector reto 9"/>
              <p:cNvCxnSpPr/>
              <p:nvPr/>
            </p:nvCxnSpPr>
            <p:spPr>
              <a:xfrm>
                <a:off x="612279" y="531689"/>
                <a:ext cx="6365279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CaixaDeTexto 11"/>
              <p:cNvSpPr txBox="1"/>
              <p:nvPr/>
            </p:nvSpPr>
            <p:spPr>
              <a:xfrm>
                <a:off x="3353916" y="272232"/>
                <a:ext cx="37009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300" dirty="0">
                    <a:solidFill>
                      <a:schemeClr val="accent2">
                        <a:lumMod val="75000"/>
                      </a:schemeClr>
                    </a:solidFill>
                    <a:latin typeface="Bluefish Demo" panose="02000500000000000000" pitchFamily="2" charset="0"/>
                  </a:rPr>
                  <a:t>Curso Bíblico – Bíblia Aberta</a:t>
                </a:r>
              </a:p>
            </p:txBody>
          </p:sp>
        </p:grpSp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8" y="137521"/>
              <a:ext cx="436845" cy="435268"/>
            </a:xfrm>
            <a:prstGeom prst="rect">
              <a:avLst/>
            </a:prstGeom>
          </p:spPr>
        </p:pic>
      </p:grpSp>
      <p:sp>
        <p:nvSpPr>
          <p:cNvPr id="13" name="CaixaDeTexto 12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4619927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www.azevedotintas.com.br/media/catalog/product/cache/1/image/800x800/9df78eab33525d08d6e5fb8d27136e95/g/5/g56044__49374_thum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03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6217" y="5522"/>
            <a:ext cx="7560000" cy="10693400"/>
            <a:chOff x="6217" y="0"/>
            <a:chExt cx="7560000" cy="10693400"/>
          </a:xfrm>
        </p:grpSpPr>
        <p:sp>
          <p:nvSpPr>
            <p:cNvPr id="14" name="Retângulo 13"/>
            <p:cNvSpPr/>
            <p:nvPr/>
          </p:nvSpPr>
          <p:spPr>
            <a:xfrm>
              <a:off x="6217" y="0"/>
              <a:ext cx="7560000" cy="10693400"/>
            </a:xfrm>
            <a:prstGeom prst="rect">
              <a:avLst/>
            </a:prstGeom>
            <a:solidFill>
              <a:srgbClr val="FBF3F3"/>
            </a:solidFill>
            <a:ln>
              <a:solidFill>
                <a:srgbClr val="F7E9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684287" y="1884794"/>
              <a:ext cx="6480720" cy="83869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strike="noStrike" cap="none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LIÇÃO </a:t>
              </a:r>
              <a:r>
                <a:rPr lang="pt-BR" altLang="pt-B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17</a:t>
              </a:r>
              <a:r>
                <a:rPr kumimoji="0" lang="pt-BR" altLang="pt-BR" sz="2000" b="1" strike="noStrike" cap="none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 – </a:t>
              </a:r>
              <a:r>
                <a:rPr lang="pt-BR" altLang="pt-B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A SAÚDE NA BÍBLIA</a:t>
              </a:r>
              <a:endParaRPr kumimoji="0" lang="pt-BR" altLang="pt-BR" sz="2000" b="1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Calibri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pt-BR" sz="1200" b="1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Calibri" pitchFamily="34" charset="0"/>
              </a:endParaRPr>
            </a:p>
            <a:p>
              <a:pPr algn="just"/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A Palavra de Deus nos traz importantes recomendações quanto ao estilo de vida apropriado para o cristão. Na verdade, é o estilo de vida ideal para o ser humano, através do qual se pode ter uma vida longa e saudável. 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1. Quando o ser humano foi criado, que alimentos foram indicados por Deus?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“E disse Deus: Eis que vos tenho dado toda a erva que dê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semente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que está sobre a face de toda a terra; e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toda a árvore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em que há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fruto que dê semente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ser-vos-á para mantimento.” Gênesis 1:29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2. Quando foi permitido ao homem comer carne?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“E abençoou Deus a Noé e a seus filhos, e disse-lhes: Frutificai e multiplicai-vos e enchei a terra. </a:t>
              </a:r>
            </a:p>
            <a:p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Tudo quanto se move, que é vivente, será para vosso mantimento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; tudo vos tenho dado como 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a erva verde. A carne, porém, com sua vida, isto é, com seu sangue, não comereis.” Gênesis 9:1,3,4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“De todos os animais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limpos tomarás para ti sete e sete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o macho e sua fêmea; mas dos animais que não são limpos, dois, o macho e sua fêmea.” Gênesis 7:2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3. Que duas características dos animais limpos foram indicadas por Deus?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“Dentre os animais, todo o que tem unhas fendidas, e a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fenda das unhas se divide em duas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e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rumina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deles comereis.” Levítico 11:3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Todo o animal que tem unhas fendidas, divididas em duas, que rumina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entre os animais, aquilo comereis. Porém estes não comereis, dos que somente ruminam, ou que têm a unha fendida: o camelo, e a lebre, e o coelho, porque ruminam mas não têm a unha fendida; imundos vos serão. Nem o porco, porque tem unha fendida, mas não rumina; imundo vos será; não comereis da carne destes, e não tocareis nos seus cadáveres.” Deuteronômio 14:5-8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4. Quais as duas características dos peixes limpos?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“Isto comereis de tudo o que há nas águas; tudo o que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tem barbatanas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e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escamas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comereis.” Deuteronômio 14:9</a:t>
              </a:r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5. A Bíblia aprova o consumo de bebidas alcoólicas?</a:t>
              </a:r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“O vinho é escarnecedor, a bebida forte alvoroçadora; e todo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aquele que neles errar nunca será sábio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.” Provérbios 20:1</a:t>
              </a:r>
            </a:p>
          </p:txBody>
        </p:sp>
      </p:grpSp>
      <p:sp>
        <p:nvSpPr>
          <p:cNvPr id="4" name="Retângulo 3"/>
          <p:cNvSpPr/>
          <p:nvPr/>
        </p:nvSpPr>
        <p:spPr>
          <a:xfrm>
            <a:off x="1890713" y="-23945934"/>
            <a:ext cx="377825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38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6"/>
            <a:ext cx="7591425" cy="1876425"/>
          </a:xfrm>
          <a:prstGeom prst="rect">
            <a:avLst/>
          </a:prstGeom>
          <a:noFill/>
          <a:ln>
            <a:noFill/>
          </a:ln>
          <a:effectLst>
            <a:outerShdw dist="12700" dir="3000000" algn="ctr" rotWithShape="0">
              <a:schemeClr val="tx1">
                <a:lumMod val="75000"/>
                <a:lumOff val="2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2817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6217" y="0"/>
            <a:ext cx="7560000" cy="10693400"/>
          </a:xfrm>
          <a:prstGeom prst="rect">
            <a:avLst/>
          </a:prstGeom>
          <a:solidFill>
            <a:srgbClr val="FBF3F3"/>
          </a:solidFill>
          <a:ln>
            <a:solidFill>
              <a:srgbClr val="F7E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AutoShape 4" descr="http://www.azevedotintas.com.br/media/catalog/product/cache/1/image/800x800/9df78eab33525d08d6e5fb8d27136e95/g/5/g56044__49374_thum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684287" y="666180"/>
            <a:ext cx="6480720" cy="989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“Ai dos que se levantam pela manhã, e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seguem a bebedice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; e continuam até à noite, até que o vinho os esquente!” Isaías 5:11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“E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não vos embriagueis com vinho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em que há contenda, mas enchei-vos do Espírito;” Efésios 5:18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6. Qual o fim dos que comem e bebem aquilo que Deus proibiu?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“Os que se santificam, e se purificam, nos jardins uns após outros;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os que comem carne de porco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 a abominação,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 o rato, juntamente serão consumidos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diz o Senhor.” Isaías 66:17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7. O que devemos ter em mente em tudo o que fazemos, inclusive no comer e no beber?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“Portanto,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quer comais quer bebais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ou façais outra qualquer coisa, fazei tudo para glória de Deus.” 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1 Coríntios 10:31</a:t>
            </a: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8. Qual o principal motivo por que devemos cuidar da saúde?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“Não sabeis vós que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sois o templo de Deus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 que o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Espírito de Deus habita em vós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? Se alguém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destruir o templo de Deus, Deus o destruirá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; porque o templo de Deus, que sois vós,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é santo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.” 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1 Coríntios 3:16-17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“Ou não sabeis que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 vosso corpo é o templo do Espírito Santo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que habita em vós, proveniente de Deus, e que não sois de vós mesmos?” 1 Coríntios 6:19</a:t>
            </a: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9. Por que devemos glorificar a Deus em nosso corpo?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“Porque fostes comprados por bom preço;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glorificai, pois, a Deus no vosso corpo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e no vosso espírito, os quais pertencem a Deus.” 1 Coríntios 6:20</a:t>
            </a: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10. Como devemos apresentar nosso corpo a Deus?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“Rogo-vos, pois, irmãos, pela compaixão de Deus, que apresenteis os vossos corpos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em sacrifício vivo, santo e agradável a Deus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que é o vosso culto racional.” Romanos 12:1</a:t>
            </a: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11. Qual o desejo de Deus quanto à nossa saúde?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“Amado, desejo que te vá bem em todas as coisas,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 que tenhas saúde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assim como bem vai a tua alma.” 3 João 1:2</a:t>
            </a: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12. Resumindo: O que devemos fazer para ter saúde?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“E disse: Se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ouvires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atento a voz do Senhor teu Deus, e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fizeres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o que é reto diante de seus olhos, e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inclinares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os teus ouvidos aos seus mandamentos, e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guardares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todos os seus estatutos, nenhuma das enfermidades porei sobre ti, que pus sobre o Egito; porque eu sou o Senhor que te sara.” </a:t>
            </a:r>
            <a:r>
              <a:rPr lang="pt-BR" sz="1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Êx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 15:26</a:t>
            </a: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Reflexão para Decisão: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Creio que a intemperança acarreta enfermidades. Decido seguir as recomendações bíblicas de saúde para ser sadio e feliz,  favorecendo minha comunhão com Deus.</a:t>
            </a:r>
          </a:p>
          <a:p>
            <a:pPr algn="just"/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367218" y="137521"/>
            <a:ext cx="6687681" cy="435268"/>
            <a:chOff x="367218" y="137521"/>
            <a:chExt cx="6687681" cy="435268"/>
          </a:xfrm>
        </p:grpSpPr>
        <p:grpSp>
          <p:nvGrpSpPr>
            <p:cNvPr id="8" name="Grupo 7"/>
            <p:cNvGrpSpPr/>
            <p:nvPr/>
          </p:nvGrpSpPr>
          <p:grpSpPr>
            <a:xfrm>
              <a:off x="612279" y="272232"/>
              <a:ext cx="6442620" cy="292388"/>
              <a:chOff x="612279" y="272232"/>
              <a:chExt cx="6442620" cy="292388"/>
            </a:xfrm>
          </p:grpSpPr>
          <p:cxnSp>
            <p:nvCxnSpPr>
              <p:cNvPr id="10" name="Conector reto 9"/>
              <p:cNvCxnSpPr/>
              <p:nvPr/>
            </p:nvCxnSpPr>
            <p:spPr>
              <a:xfrm>
                <a:off x="612279" y="531689"/>
                <a:ext cx="6365279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CaixaDeTexto 11"/>
              <p:cNvSpPr txBox="1"/>
              <p:nvPr/>
            </p:nvSpPr>
            <p:spPr>
              <a:xfrm>
                <a:off x="3353916" y="272232"/>
                <a:ext cx="37009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300" dirty="0">
                    <a:solidFill>
                      <a:schemeClr val="accent2">
                        <a:lumMod val="75000"/>
                      </a:schemeClr>
                    </a:solidFill>
                    <a:latin typeface="Bluefish Demo" panose="02000500000000000000" pitchFamily="2" charset="0"/>
                  </a:rPr>
                  <a:t>Curso Bíblico – Bíblia Aberta</a:t>
                </a:r>
              </a:p>
            </p:txBody>
          </p:sp>
        </p:grpSp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8" y="137521"/>
              <a:ext cx="436845" cy="435268"/>
            </a:xfrm>
            <a:prstGeom prst="rect">
              <a:avLst/>
            </a:prstGeom>
          </p:spPr>
        </p:pic>
      </p:grpSp>
      <p:sp>
        <p:nvSpPr>
          <p:cNvPr id="13" name="CaixaDeTexto 12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2064641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6217" y="0"/>
            <a:ext cx="7560000" cy="10693400"/>
          </a:xfrm>
          <a:prstGeom prst="rect">
            <a:avLst/>
          </a:prstGeom>
          <a:solidFill>
            <a:srgbClr val="FBF3F3"/>
          </a:solidFill>
          <a:ln>
            <a:solidFill>
              <a:srgbClr val="F7E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AutoShape 4" descr="http://www.azevedotintas.com.br/media/catalog/product/cache/1/image/800x800/9df78eab33525d08d6e5fb8d27136e95/g/5/g56044__49374_thum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684287" y="738188"/>
            <a:ext cx="6480720" cy="909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“Assim, pois, a palavra do Senhor lhes será mandamento sobre mandamento, mandamento sobre mandamento, regra sobre regra, regra sobre regra,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um pouco aqui, um pouco ali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; para que vão, e caiam para trás, e se quebrantem e se enlacem, e sejam presos.” Isaías 28:13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“E,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começando por Moisés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e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por todos os profetas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explicava-lhes o que dele se achava 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em todas as Escrituras.” Lucas 24:27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pPr algn="just"/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No caminho para a aldeia de Emaús, Jesus deu um verdadeiro estudo bíblico para os dois discípulos. Em Lucas 24:27 é dito que Jesus usou vários livros da Bíblia para explicar o assunto – até Sua morte e ressurreição. Já Isaías 28:10 e 13 nos recomenda comparar texto com texto, “um pouco aqui, um pouco ali”, para compreender o contexto.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8. Basta, apenas, ler a Bíblia?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“Bem-aventurado aquele que lê, e os que ouvem as palavras desta profecia,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 guardam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as coisas que nela estão escritas; porque o tempo está próximo.” Apocalipse 1:3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“E sede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cumpridores da palavra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e não somente ouvintes, enganando-vos a vós mesmos.” Tiago 1:22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“Nem todo o que me diz: Senhor, Senhor! entrará no reino dos céus, mas aquele que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faz a vontade de meu Pai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que está nos céus.” Mateus 7:21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9. O que precisamos fazer para ter a certeza de que entenderemos a Bíblia e não sejamos enganados?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“Se alguém quiser fazer a vontade dele,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pela mesma doutrina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conhecerá se ela é de Deus, ou se eu falo de mim mesmo.” João 7:17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10. Para que, principalmente, foi escrita a Bíblia?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“Porque tudo o que dantes foi escrito,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para nosso ensino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foi escrito, para que pela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paciência e consolação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das Escrituras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tenhamos esperança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.” Romanos 15:4</a:t>
            </a: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11. Embora não seja um livro de ciência, a Bíblia traz alguma antecipação científica?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Terra redonda – Isaías 40:22 (texto escrito há mais de 2700 anos); 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Terra no vácuo – Jó 26:7 (escrito há mais de 3500 anos); 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Princípio da quarentena – Levítico 13:46</a:t>
            </a: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Reflexão para Decisão: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Em Atos 17:11, Paulo diz o seguinte sobre os moradores de Beréia: “Ora, estes eram mais nobres do que os de Tessalônica, porque receberam a Palavra com toda a avidez, examinando diariamente as Escrituras para ver se estas coisas eram assim.” Por isso, reconhecendo que a Bíblia é a Palavra de Deus, aceito-a como regra de fé e prática, e resolvo estudá-la diariamente a fim de, com a ajuda de Deus, praticar Seus ensinos.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367218" y="137521"/>
            <a:ext cx="6687681" cy="435268"/>
            <a:chOff x="367218" y="137521"/>
            <a:chExt cx="6687681" cy="435268"/>
          </a:xfrm>
        </p:grpSpPr>
        <p:grpSp>
          <p:nvGrpSpPr>
            <p:cNvPr id="8" name="Grupo 7"/>
            <p:cNvGrpSpPr/>
            <p:nvPr/>
          </p:nvGrpSpPr>
          <p:grpSpPr>
            <a:xfrm>
              <a:off x="612279" y="272232"/>
              <a:ext cx="6442620" cy="292388"/>
              <a:chOff x="612279" y="272232"/>
              <a:chExt cx="6442620" cy="292388"/>
            </a:xfrm>
          </p:grpSpPr>
          <p:cxnSp>
            <p:nvCxnSpPr>
              <p:cNvPr id="10" name="Conector reto 9"/>
              <p:cNvCxnSpPr/>
              <p:nvPr/>
            </p:nvCxnSpPr>
            <p:spPr>
              <a:xfrm>
                <a:off x="612279" y="531689"/>
                <a:ext cx="6365279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CaixaDeTexto 11"/>
              <p:cNvSpPr txBox="1"/>
              <p:nvPr/>
            </p:nvSpPr>
            <p:spPr>
              <a:xfrm>
                <a:off x="3353916" y="272232"/>
                <a:ext cx="37009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300" dirty="0">
                    <a:solidFill>
                      <a:schemeClr val="accent2">
                        <a:lumMod val="75000"/>
                      </a:schemeClr>
                    </a:solidFill>
                    <a:latin typeface="Bluefish Demo" panose="02000500000000000000" pitchFamily="2" charset="0"/>
                  </a:rPr>
                  <a:t>Curso Bíblico – Bíblia Aberta</a:t>
                </a:r>
              </a:p>
            </p:txBody>
          </p:sp>
        </p:grpSp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8" y="137521"/>
              <a:ext cx="436845" cy="435268"/>
            </a:xfrm>
            <a:prstGeom prst="rect">
              <a:avLst/>
            </a:prstGeom>
          </p:spPr>
        </p:pic>
      </p:grpSp>
      <p:sp>
        <p:nvSpPr>
          <p:cNvPr id="13" name="CaixaDeTexto 12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2661882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www.azevedotintas.com.br/media/catalog/product/cache/1/image/800x800/9df78eab33525d08d6e5fb8d27136e95/g/5/g56044__49374_thum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03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6217" y="5522"/>
            <a:ext cx="7560000" cy="10693400"/>
            <a:chOff x="6217" y="0"/>
            <a:chExt cx="7560000" cy="10693400"/>
          </a:xfrm>
        </p:grpSpPr>
        <p:sp>
          <p:nvSpPr>
            <p:cNvPr id="14" name="Retângulo 13"/>
            <p:cNvSpPr/>
            <p:nvPr/>
          </p:nvSpPr>
          <p:spPr>
            <a:xfrm>
              <a:off x="6217" y="0"/>
              <a:ext cx="7560000" cy="10693400"/>
            </a:xfrm>
            <a:prstGeom prst="rect">
              <a:avLst/>
            </a:prstGeom>
            <a:solidFill>
              <a:srgbClr val="FBF3F3"/>
            </a:solidFill>
            <a:ln>
              <a:solidFill>
                <a:srgbClr val="F7E9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684287" y="2034896"/>
              <a:ext cx="6480720" cy="79868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strike="noStrike" cap="none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LIÇÃO </a:t>
              </a:r>
              <a:r>
                <a:rPr lang="pt-BR" altLang="pt-B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18</a:t>
              </a:r>
              <a:r>
                <a:rPr kumimoji="0" lang="pt-BR" altLang="pt-BR" sz="2000" b="1" strike="noStrike" cap="none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 – </a:t>
              </a:r>
              <a:r>
                <a:rPr lang="pt-BR" altLang="pt-B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DONS ESPIRITUAIS PARA A IGREJA</a:t>
              </a:r>
              <a:endParaRPr kumimoji="0" lang="pt-BR" altLang="pt-BR" sz="2000" b="1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Calibri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pt-BR" sz="1200" b="1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Calibri" pitchFamily="34" charset="0"/>
              </a:endParaRPr>
            </a:p>
            <a:p>
              <a:pPr algn="just"/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Antes de subir ao céu, Jesus concedeu dons à igreja para que os crentes pudessem levar avante a obra de pregar o evangelho ao mundo. Saiba um pouco mais sobre esses dons verdadeiros e sobre a falsificação deles, nos dias atuais, estudando esta lição.</a:t>
              </a:r>
            </a:p>
            <a:p>
              <a:pPr algn="just"/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1. A respeito de que devemos estar informados?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“Acerca dos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dons espirituais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não quero, irmãos, que sejais ignorantes.” 1 Coríntios 12:1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2. O que Cristo deu aos seres humanos antes de subir ao Céu?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“Por isso diz: Subindo ao alto, levou cativo o cativeiro,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e deu dons aos homens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.” Efésios 4:8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3. Quais foram alguns desses dons que Jesus concedeu aos que O servem?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“E ele mesmo deu uns para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apóstolos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e outros para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profetas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e outros para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evangelistas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e outros para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pastores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e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doutores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,” Efésios 4:11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“E a uns pôs Deus na igreja, primeiramente apóstolos, em segundo lugar profetas, em terceiro doutores, depois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milagres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depois dons de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curar, socorros, governos, variedades de línguas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.” 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1 Coríntios 12:28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4. Com que finalidade foram esses dons concedidos à igreja?</a:t>
              </a:r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Querendo o aperfeiçoamento dos santos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para a obra do ministério, para edificação do corpo de Cristo; Até que todos cheguemos à unidade da fé, e ao conhecimento do Filho de Deus, a homem perfeito, à medida da estatura completa de Cristo, Para que não sejamos mais meninos inconstantes, levados em roda por todo o vento de doutrina, pelo engano dos homens que com astúcia enganam fraudulosamente.” Efésios 4:12-14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5. Qual o resultado final de se utilizar os dons na igreja?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Até que todos cheguemos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à unidade da fé, e ao conhecimento do Filho de Deus, a homem perfeito,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à medida da estatura completa de Cristo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,” Efésios 4:13</a:t>
              </a:r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6. Embora os dons sejam muitos e diversos, quem mantém a unidade dos crentes?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“Ora, há diversidade de dons, mas o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Espírito é o mesmo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.” 1 Coríntios 12:4</a:t>
              </a:r>
            </a:p>
          </p:txBody>
        </p:sp>
      </p:grpSp>
      <p:sp>
        <p:nvSpPr>
          <p:cNvPr id="4" name="Retângulo 3"/>
          <p:cNvSpPr/>
          <p:nvPr/>
        </p:nvSpPr>
        <p:spPr>
          <a:xfrm>
            <a:off x="1890713" y="-23945934"/>
            <a:ext cx="377825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40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6"/>
            <a:ext cx="75914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423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6217" y="0"/>
            <a:ext cx="7560000" cy="10693400"/>
          </a:xfrm>
          <a:prstGeom prst="rect">
            <a:avLst/>
          </a:prstGeom>
          <a:solidFill>
            <a:srgbClr val="FBF3F3"/>
          </a:solidFill>
          <a:ln>
            <a:solidFill>
              <a:srgbClr val="F7E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AutoShape 4" descr="http://www.azevedotintas.com.br/media/catalog/product/cache/1/image/800x800/9df78eab33525d08d6e5fb8d27136e95/g/5/g56044__49374_thum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684287" y="522164"/>
            <a:ext cx="6480720" cy="986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7. Quem escolhe os dons para as pessoas? Devem todos ter ou buscar o mesmo dom?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“Mas um só e o mesmo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Espírito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opera todas estas coisas,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repartindo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particularmente a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cada um como quer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” 1 Coríntios 12:11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“Porventura são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todos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apóstolos? são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todos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profetas? são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todos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doutores? são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todos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operadores de milagres? Têm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todos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o dom de curar? falam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todos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diversas línguas? interpretam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todos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?” 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1 Coríntios 12:29-30</a:t>
            </a:r>
          </a:p>
          <a:p>
            <a:pPr algn="just"/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É interessante notar que, em I Coríntios 12, Paulo compara a igreja com um corpo, deixando claro que todas as partes (órgãos e membros) do corpo são importantes e indispensáveis, e que não devemos querer ser todos numa só parte, pois assim o corpo não se desenvolveria.</a:t>
            </a: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8. Devem os dons do Espírito permanecer para sempre? Quando não serão mais necessários?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“O amor nunca falha; mas havendo profecias,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serão aniquiladas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; havendo línguas,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cessarão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; havendo ciência, desaparecerá;...Mas, quando vier o que é perfeito, então o que o é em parte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será aniquilado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.” 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1 Coríntios 13:8,10</a:t>
            </a:r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Reflexão para Decisão: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Decido usar meu(s) dom(</a:t>
            </a:r>
            <a:r>
              <a:rPr lang="pt-BR" sz="1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ns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) em favor do povo de Deus e na pregação do evangelho, para que Cristo possa voltar logo. </a:t>
            </a:r>
          </a:p>
          <a:p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Suplemente teológico:  </a:t>
            </a: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O DOM DE LÍNGUAS NA BÍBLIA</a:t>
            </a:r>
          </a:p>
          <a:p>
            <a:pPr algn="just"/>
            <a:b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pt-B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 LÍNGUA DE ÉFESO (Atos 19): </a:t>
            </a: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Primeiramente</a:t>
            </a: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é preciso saber que Éfeso era a capital da Ásia Menor. Uma cidade pagã (Atos 19:27) e portuária e, por isso, muito carente da mensagem cristã. Mas como uma igreja tão fraca, despreparada e pequena (uns doze homens, Atos 19:7) poderia pregar em uma cidade na qual se falavam tantas línguas? Além de tudo, esses poucos homens haviam apenas sido batizados no batismo de João (Atos 19:3), e nunca haviam ouvido a respeito do Espírito Santo (Atos 19:2). Era um desafio e tanto! </a:t>
            </a:r>
          </a:p>
          <a:p>
            <a:pPr algn="just"/>
            <a:b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 primeira imediata providência seria o batismo no nome de Jesus poderem receber o poder celestial, e o receberam: “</a:t>
            </a:r>
            <a:r>
              <a:rPr lang="pt-BR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 os que ouviram foram batizados em nome do Senhor Jesus. E, impondo-lhes Paulo as mãos, veio sobre eles o Espírito Santo; e tanto falavam em línguas como profetizavam</a:t>
            </a: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” (Atos 19:5,6). </a:t>
            </a:r>
          </a:p>
          <a:p>
            <a:pPr algn="just"/>
            <a:b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Paulo impôs as mãos, mas os irmãos não se contorceram, nem abriram a boca numa vozeria inconsequente, emitindo ruídos incompreensíveis. Não. Eles, pelo poder do Espírito Santo, passaram a possuir o dom de línguas (verdadeiro) e o dom de profecia para edificar a Igreja. Estavam, portanto, aqueles doze homens capacitados para a implantação do Evangelho na pagã Éfeso.</a:t>
            </a:r>
          </a:p>
          <a:p>
            <a:pPr algn="just"/>
            <a:b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Deus não os capacitou para satisfazer caprichos ou vaidades, ou porque queriam o dom a qualquer custo, mas para uma obra definida, necessária e urgente. Ninguém deve se valer deste texto para afirmar que existe a doutrina do falar línguas como um sinal do recebimento do Espírito Santo. Além do Pentecostes (comentaremos sobre isso mais à frente), que foi uma situação muito especial, e de Cornélio, em Cesaréia, só há este texto de Efésios em que ocorreu a posse imediata deste dom através do poder do Espírito Santo. </a:t>
            </a:r>
          </a:p>
          <a:p>
            <a:pPr algn="just"/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pPr algn="just"/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 posse do dom de línguas em Éfeso foi semelhante a de Pentecostes, pois a situação era praticamente a mesma: uma cidade com pessoas de várias nacionalidades e línguas precisando ser evangelizada. E Deus os capacitou para a missão.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367218" y="137521"/>
            <a:ext cx="6687681" cy="435268"/>
            <a:chOff x="367218" y="137521"/>
            <a:chExt cx="6687681" cy="435268"/>
          </a:xfrm>
        </p:grpSpPr>
        <p:grpSp>
          <p:nvGrpSpPr>
            <p:cNvPr id="8" name="Grupo 7"/>
            <p:cNvGrpSpPr/>
            <p:nvPr/>
          </p:nvGrpSpPr>
          <p:grpSpPr>
            <a:xfrm>
              <a:off x="612279" y="272232"/>
              <a:ext cx="6442620" cy="292388"/>
              <a:chOff x="612279" y="272232"/>
              <a:chExt cx="6442620" cy="292388"/>
            </a:xfrm>
          </p:grpSpPr>
          <p:cxnSp>
            <p:nvCxnSpPr>
              <p:cNvPr id="10" name="Conector reto 9"/>
              <p:cNvCxnSpPr/>
              <p:nvPr/>
            </p:nvCxnSpPr>
            <p:spPr>
              <a:xfrm>
                <a:off x="612279" y="531689"/>
                <a:ext cx="6365279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CaixaDeTexto 11"/>
              <p:cNvSpPr txBox="1"/>
              <p:nvPr/>
            </p:nvSpPr>
            <p:spPr>
              <a:xfrm>
                <a:off x="3353916" y="272232"/>
                <a:ext cx="37009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300" dirty="0">
                    <a:solidFill>
                      <a:schemeClr val="accent2">
                        <a:lumMod val="75000"/>
                      </a:schemeClr>
                    </a:solidFill>
                    <a:latin typeface="Bluefish Demo" panose="02000500000000000000" pitchFamily="2" charset="0"/>
                  </a:rPr>
                  <a:t>Curso Bíblico – Bíblia Aberta</a:t>
                </a:r>
              </a:p>
            </p:txBody>
          </p:sp>
        </p:grpSp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8" y="137521"/>
              <a:ext cx="436845" cy="435268"/>
            </a:xfrm>
            <a:prstGeom prst="rect">
              <a:avLst/>
            </a:prstGeom>
          </p:spPr>
        </p:pic>
      </p:grpSp>
      <p:sp>
        <p:nvSpPr>
          <p:cNvPr id="13" name="CaixaDeTexto 12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16346813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www.azevedotintas.com.br/media/catalog/product/cache/1/image/800x800/9df78eab33525d08d6e5fb8d27136e95/g/5/g56044__49374_thum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03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6217" y="5522"/>
            <a:ext cx="7560000" cy="10693400"/>
            <a:chOff x="6217" y="0"/>
            <a:chExt cx="7560000" cy="10693400"/>
          </a:xfrm>
        </p:grpSpPr>
        <p:sp>
          <p:nvSpPr>
            <p:cNvPr id="14" name="Retângulo 13"/>
            <p:cNvSpPr/>
            <p:nvPr/>
          </p:nvSpPr>
          <p:spPr>
            <a:xfrm>
              <a:off x="6217" y="0"/>
              <a:ext cx="7560000" cy="10693400"/>
            </a:xfrm>
            <a:prstGeom prst="rect">
              <a:avLst/>
            </a:prstGeom>
            <a:solidFill>
              <a:srgbClr val="FBF3F3"/>
            </a:solidFill>
            <a:ln>
              <a:solidFill>
                <a:srgbClr val="F7E9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684287" y="1884794"/>
              <a:ext cx="6480720" cy="8586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strike="noStrike" cap="none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LIÇÃO </a:t>
              </a:r>
              <a:r>
                <a:rPr lang="pt-BR" altLang="pt-B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19</a:t>
              </a:r>
              <a:r>
                <a:rPr kumimoji="0" lang="pt-BR" altLang="pt-BR" sz="2000" b="1" strike="noStrike" cap="none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 – </a:t>
              </a:r>
              <a:r>
                <a:rPr lang="pt-BR" altLang="pt-B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CONTRIBUINDO COM A OBRA DE CRISTO</a:t>
              </a:r>
              <a:endParaRPr kumimoji="0" lang="pt-BR" altLang="pt-BR" sz="2000" b="1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Calibri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pt-BR" sz="1200" b="1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Calibri" pitchFamily="34" charset="0"/>
              </a:endParaRPr>
            </a:p>
            <a:p>
              <a:pPr algn="just"/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Quando criou este mundo, Deus confiou ao homem à tarefa de administrá-lo. Há um pensamento popular que expressa bem esta verdade: “Não sou dono do mundo, mas sou filho do Dono.” Portanto, é dever nosso aprender a usar com sabedoria o tempo, os talentos, o corpo e os tesouros que Deus nos confiou à nossa administração como mordomos fiéis. Nesta lição estudaremos sobre Ofertas e Dízimos. O que são dízimos? O que são ofertas? Vejamos o que ensina a Palavra de Deus. 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1. A quem pertencemos com tudo o que temos?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Do SENHOR é a terra e a sua plenitude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o mundo e aqueles que nele habitam.” Salmos 24:1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Minha é a prata, e meu é o ouro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disse o Senhor dos Exércitos.” Ageu 2:8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2. Quem dá ao ser humano capacidade para adquirir bens?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“Antes te lembrarás do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Senhor teu Deus, que ele é o que te dá força para adquirires riqueza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;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para confirmar a sua aliança, que jurou a teus pais, como se vê neste dia.” Deuteronômio 8:18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3. De onde deve ser a Origem dos Dízimos?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“Também todas as dízimas [10%] do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campo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 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da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semente do campo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do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fruto das árvores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são do Senhor; santas são ao Senhor. ... No tocante a todas as dízimas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do gado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e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do rebanho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tudo o que passar debaixo da vara, o dízimo será santo ao Senhor.” Levítico 27:30,32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pPr algn="just"/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Quando o assunto é DÍZIMO o SENHOR foi específico: Ele só aceitava se fosse dos frutos da terra (semente, frutos...) e do animal (gado, rebanho...). Apesar de já existir dinheiro, prata, ouro e outros bens preciosos, Deus foi taxativo em especificar de onde tinha que proceder os dízimos.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4. O homem poderia dar dinheiro como dízimo ou era proibido? Quem deve ser atendido com os dízimos? 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“Certamente darás os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dízimos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 de todo o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fruto da tua semente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que cada ano se recolher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do campo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. E, perante o Senhor teu Deus, no lugar que escolher para ali fazer habitar o seu nome, comerás os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dízimos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 do teu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grão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do teu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mosto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 e do teu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azeite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e os primogênitos das tuas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vacas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 e das tuas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ovelhas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; para que aprendas a temer ao Senhor teu Deus todos os dias. E quando o caminho te for tão comprido que os não possas levar, por estar longe de ti o lugar que escolher o Senhor teu Deus para ali pôr o seu nome, quando o Senhor teu Deus te tiver abençoado; Então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vende-os, e ata o dinheiro na tua mão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e vai ao lugar que escolher o Senhor teu Deus;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E aquele dinheiro darás por tudo o que deseja a tua alma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por vacas, e por ovelhas, e por vinho, e por bebida forte, e por tudo o que te pedir a tua alma; come-o ali perante o Senhor teu Deus, e alegra-te, tu e a tua casa;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Porém não desampararás o levita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 que está dentro das tuas portas...” Deuteronômio 14:22-29</a:t>
              </a:r>
            </a:p>
          </p:txBody>
        </p:sp>
      </p:grpSp>
      <p:sp>
        <p:nvSpPr>
          <p:cNvPr id="4" name="Retângulo 3"/>
          <p:cNvSpPr/>
          <p:nvPr/>
        </p:nvSpPr>
        <p:spPr>
          <a:xfrm>
            <a:off x="1890713" y="-23945934"/>
            <a:ext cx="377825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42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2205"/>
            <a:ext cx="7632000" cy="188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8579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6217" y="0"/>
            <a:ext cx="7560000" cy="10693400"/>
          </a:xfrm>
          <a:prstGeom prst="rect">
            <a:avLst/>
          </a:prstGeom>
          <a:solidFill>
            <a:srgbClr val="FBF3F3"/>
          </a:solidFill>
          <a:ln>
            <a:solidFill>
              <a:srgbClr val="F7E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AutoShape 4" descr="http://www.azevedotintas.com.br/media/catalog/product/cache/1/image/800x800/9df78eab33525d08d6e5fb8d27136e95/g/5/g56044__49374_thum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684287" y="601563"/>
            <a:ext cx="6480720" cy="952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5. Qual era o destino mais apropriado para os dízimos?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“Quando acabares de separar todos os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dízimos 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da tua colheita no ano terceiro, que é o ano dos dízimos, então os darás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ao levita, ao estrangeiro, ao órfão e à viúva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para que comam dentro das tuas portas...” Deuteronômio 26:12-13</a:t>
            </a: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6. Aqueles que viviam em tempo integral, dedicados a obra do SENHOR, como os levitas, deviam ser mantidos pelos doadores, já que são proibidos de ter herança e acumular riquezas?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“Não sabeis vós que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os que administram o que é sagrado comem do que é do templo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?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 que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os que de contínuo estão junto ao altar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participam do altar? Assim ordenou também 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o Senhor aos que anunciam o evangelho, que vivam do evangelho.” 1 Coríntios 9:13-14</a:t>
            </a: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7. Contra quem recai a advertência de Malaquias sobre “roubar a Deus”? O Livro de Malaquias é escrito para o sacerdote ou membro comum? Para quem era este mandamento?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Roubará o homem a Deus? Todavia vós me roubais, </a:t>
            </a:r>
            <a:r>
              <a:rPr lang="pt-BR" sz="13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 dizeis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: Em que te roubamos?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Nos dízimos</a:t>
            </a: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 nas ofertas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 Com maldição sois amaldiçoados, porque a mim me roubais, sim, toda esta nação. Malaquias 3:8</a:t>
            </a:r>
          </a:p>
          <a:p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“...diz o SENHOR dos Exércitos a </a:t>
            </a:r>
            <a:r>
              <a:rPr lang="pt-B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vós, ó sacerdotes</a:t>
            </a:r>
            <a:r>
              <a:rPr lang="pt-B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que desprezais o meu nome. </a:t>
            </a:r>
            <a:r>
              <a:rPr lang="pt-BR" sz="13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 vós dizeis</a:t>
            </a:r>
            <a:r>
              <a:rPr lang="pt-B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: Em que nós temos desprezado o teu nome? </a:t>
            </a:r>
            <a:r>
              <a:rPr lang="pt-B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Ofereceis sobre o meu altar</a:t>
            </a:r>
            <a:r>
              <a:rPr lang="pt-B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pão imundo, </a:t>
            </a:r>
            <a:r>
              <a:rPr lang="pt-BR" sz="13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 dizeis</a:t>
            </a:r>
            <a:r>
              <a:rPr lang="pt-B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: Em que </a:t>
            </a:r>
          </a:p>
          <a:p>
            <a:r>
              <a:rPr lang="pt-B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te havemos profanado? </a:t>
            </a:r>
            <a:r>
              <a:rPr lang="pt-BR" sz="13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Nisto que dizeis</a:t>
            </a:r>
            <a:r>
              <a:rPr lang="pt-B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: A mesa do SENHOR é desprezível.”</a:t>
            </a:r>
            <a:r>
              <a:rPr lang="pt-B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Calibri" pitchFamily="34" charset="0"/>
              </a:rPr>
              <a:t> </a:t>
            </a:r>
            <a:r>
              <a:rPr lang="pt-B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Malaquias 1:6,7</a:t>
            </a:r>
          </a:p>
          <a:p>
            <a:endParaRPr lang="pt-BR" sz="1300" dirty="0">
              <a:solidFill>
                <a:schemeClr val="tx1">
                  <a:lumMod val="75000"/>
                  <a:lumOff val="2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Agora, </a:t>
            </a:r>
            <a:r>
              <a:rPr lang="pt-B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ó sacerdotes, este mandamento é para </a:t>
            </a:r>
            <a:r>
              <a:rPr lang="pt-BR" sz="1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vós</a:t>
            </a:r>
            <a:r>
              <a:rPr lang="pt-BR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.Se</a:t>
            </a:r>
            <a:r>
              <a:rPr lang="pt-B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não ouvirdes e se não propuserdes, no vosso coração, dar honra ao meu nome, diz o SENHOR dos Exércitos, </a:t>
            </a:r>
            <a:r>
              <a:rPr lang="pt-B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enviarei a maldição contra vós</a:t>
            </a:r>
            <a:r>
              <a:rPr lang="pt-B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e </a:t>
            </a:r>
            <a:r>
              <a:rPr lang="pt-B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amaldiçoarei as vossas bênçãos</a:t>
            </a:r>
            <a:r>
              <a:rPr lang="pt-B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; e </a:t>
            </a:r>
            <a:r>
              <a:rPr lang="pt-B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também já as tenho amaldiçoado</a:t>
            </a:r>
            <a:r>
              <a:rPr lang="pt-B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porque não aplicais a isso o coração...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Então sabereis que 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eu vos enviei este mandamento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para que a minha 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aliança fosse com Levi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diz o SENHOR dos Exércitos.”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Calibri" pitchFamily="34" charset="0"/>
              </a:rPr>
              <a:t> 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Malaquias 2:1-4</a:t>
            </a:r>
            <a:endParaRPr lang="pt-BR" sz="1300" dirty="0">
              <a:solidFill>
                <a:schemeClr val="tx1">
                  <a:lumMod val="75000"/>
                  <a:lumOff val="2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endParaRPr lang="pt-BR" sz="1300" dirty="0">
              <a:solidFill>
                <a:schemeClr val="tx1">
                  <a:lumMod val="75000"/>
                  <a:lumOff val="2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8. Qual o contexto do capítulo 3 de Malaquias, cujos versos são usados para amedrontar a membresia das igrejas cristãs nominais com ameaças de maldições? Estes versos são para a membresia ou para os sacerdotes levitas que furtavam os dízimos, desviando-os para si?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pt-BR" sz="1300" dirty="0">
              <a:solidFill>
                <a:schemeClr val="tx1">
                  <a:lumMod val="75000"/>
                  <a:lumOff val="2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“E assentar-se-á como fundidor e purificador de prata; e </a:t>
            </a:r>
            <a:r>
              <a:rPr lang="pt-B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purificará os filhos de Levi</a:t>
            </a:r>
            <a:r>
              <a:rPr lang="pt-B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e os refinará como ouro  e como prata; então ao SENHOR trarão oferta em justiça... E chegar-me-ei a vós para juízo; e serei uma testemunha veloz contra os feiticeiros, contra os adúlteros, contra os que juram falsamente, contra os que </a:t>
            </a:r>
            <a:r>
              <a:rPr lang="pt-B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defraudam o diarista em seu salário</a:t>
            </a:r>
            <a:r>
              <a:rPr lang="pt-B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e a </a:t>
            </a:r>
            <a:r>
              <a:rPr lang="pt-B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viúva</a:t>
            </a:r>
            <a:r>
              <a:rPr lang="pt-B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e o </a:t>
            </a:r>
            <a:r>
              <a:rPr lang="pt-B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órfão</a:t>
            </a:r>
            <a:r>
              <a:rPr lang="pt-B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e que pervertem o direito do </a:t>
            </a:r>
            <a:r>
              <a:rPr lang="pt-B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estrangeiro</a:t>
            </a:r>
            <a:r>
              <a:rPr lang="pt-B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e não me temem, diz o SENHOR dos Exércitos.</a:t>
            </a:r>
            <a:r>
              <a:rPr lang="pt-B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Calibri" pitchFamily="34" charset="0"/>
              </a:rPr>
              <a:t> 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Malaquias 3:3,5</a:t>
            </a:r>
            <a:endParaRPr lang="pt-BR" sz="1300" dirty="0">
              <a:solidFill>
                <a:schemeClr val="tx1">
                  <a:lumMod val="75000"/>
                  <a:lumOff val="2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9. Cristo, antes de Sua morte redentora e fim do sacerdócio levítico, ele aprovou os dízimos?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“Ai de vós, escribas e fariseus, hipócritas! pois que dizimais a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hortelã, o </a:t>
            </a:r>
            <a:r>
              <a:rPr lang="pt-BR" sz="13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endro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 o cominho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 desprezais o mais importante da lei, o juízo, a misericórdia e a fé; deveis, porém, </a:t>
            </a: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fazer estas coisas, e não omitir aquelas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” Mateus 23:23</a:t>
            </a:r>
          </a:p>
          <a:p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367218" y="137521"/>
            <a:ext cx="6687681" cy="435268"/>
            <a:chOff x="367218" y="137521"/>
            <a:chExt cx="6687681" cy="435268"/>
          </a:xfrm>
        </p:grpSpPr>
        <p:grpSp>
          <p:nvGrpSpPr>
            <p:cNvPr id="8" name="Grupo 7"/>
            <p:cNvGrpSpPr/>
            <p:nvPr/>
          </p:nvGrpSpPr>
          <p:grpSpPr>
            <a:xfrm>
              <a:off x="612279" y="272232"/>
              <a:ext cx="6442620" cy="292388"/>
              <a:chOff x="612279" y="272232"/>
              <a:chExt cx="6442620" cy="292388"/>
            </a:xfrm>
          </p:grpSpPr>
          <p:cxnSp>
            <p:nvCxnSpPr>
              <p:cNvPr id="10" name="Conector reto 9"/>
              <p:cNvCxnSpPr/>
              <p:nvPr/>
            </p:nvCxnSpPr>
            <p:spPr>
              <a:xfrm>
                <a:off x="612279" y="531689"/>
                <a:ext cx="6365279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CaixaDeTexto 11"/>
              <p:cNvSpPr txBox="1"/>
              <p:nvPr/>
            </p:nvSpPr>
            <p:spPr>
              <a:xfrm>
                <a:off x="3353916" y="272232"/>
                <a:ext cx="37009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300" dirty="0">
                    <a:solidFill>
                      <a:schemeClr val="accent2">
                        <a:lumMod val="75000"/>
                      </a:schemeClr>
                    </a:solidFill>
                    <a:latin typeface="Bluefish Demo" panose="02000500000000000000" pitchFamily="2" charset="0"/>
                  </a:rPr>
                  <a:t>Curso Bíblico – Bíblia Aberta</a:t>
                </a:r>
              </a:p>
            </p:txBody>
          </p:sp>
        </p:grpSp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8" y="137521"/>
              <a:ext cx="436845" cy="435268"/>
            </a:xfrm>
            <a:prstGeom prst="rect">
              <a:avLst/>
            </a:prstGeom>
          </p:spPr>
        </p:pic>
      </p:grpSp>
      <p:sp>
        <p:nvSpPr>
          <p:cNvPr id="13" name="CaixaDeTexto 12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21569384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6217" y="0"/>
            <a:ext cx="7560000" cy="10693400"/>
          </a:xfrm>
          <a:prstGeom prst="rect">
            <a:avLst/>
          </a:prstGeom>
          <a:solidFill>
            <a:srgbClr val="FBF3F3"/>
          </a:solidFill>
          <a:ln>
            <a:solidFill>
              <a:srgbClr val="F7E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AutoShape 4" descr="http://www.azevedotintas.com.br/media/catalog/product/cache/1/image/800x800/9df78eab33525d08d6e5fb8d27136e95/g/5/g56044__49374_thum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684287" y="738188"/>
            <a:ext cx="6480720" cy="918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10. Após morte e ressurreição de Cristo e fim do sacerdócio levítico, houve alguma mudança na lei dos Dízimos?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“Porque, mudando-se o sacerdócio,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necessariamente se faz também mudança da lei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.” </a:t>
            </a:r>
            <a:r>
              <a:rPr lang="pt-BR" sz="1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Heb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 7:12</a:t>
            </a:r>
          </a:p>
          <a:p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“Porque o precedente mandamento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é abrogado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por causa da sua fraqueza e inutilidade.” </a:t>
            </a:r>
            <a:r>
              <a:rPr lang="pt-BR" sz="1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Heb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 7:18</a:t>
            </a:r>
          </a:p>
          <a:p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11. Qual o contexto do capítulo 7 de Hebreus onde cita a ab-rogação da lei sacerdotal para os levitas? Que tema está sendo tratado neste capítulo? Seria sobre Dízimo? Vejam: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“Porque este Melquisedeque, que era rei de Salém, sacerdote do Deus Altíssimo, e que saiu ao encontro de Abraão quando ele regressava da matança dos reis, e o abençoou; A quem também Abraão deu o </a:t>
            </a:r>
            <a:r>
              <a:rPr lang="pt-B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dízimo</a:t>
            </a:r>
            <a:r>
              <a:rPr lang="pt-B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de tudo, e primeiramente é, por interpretação, rei de justiça, e depois também rei de Salém, que é rei de paz...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Considerai, pois, quão grande era este, a quem até o patriarca Abraão deu os 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dízimos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dos despojos. E os que dentre os </a:t>
            </a:r>
            <a:r>
              <a:rPr lang="pt-BR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filhos de Levi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recebem o sacerdócio têm ordem, </a:t>
            </a:r>
            <a:r>
              <a:rPr lang="pt-BR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segundo a lei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de tomar o 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dízimo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do povo, isto é, de seus irmãos, ainda que tenham saído dos lombos de Abraão. Mas aquele, cuja genealogia não é contada entre eles, tomou 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dízimos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de Abraão, e abençoou o que tinha as promessas. Ora, sem contradição alguma, o menor é abençoado pelo maior. E aqui certamente tomam 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dízimos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homens que </a:t>
            </a:r>
            <a:r>
              <a:rPr lang="pt-B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morrem; ali, porém, aquele de quem se testifica que vive. E, por assim dizer, por meio de Abraão, até Levi, que recebe dízimos, pagou </a:t>
            </a:r>
            <a:r>
              <a:rPr lang="pt-B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dízimos</a:t>
            </a:r>
            <a:r>
              <a:rPr lang="pt-B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 De sorte que, se a perfeição fosse pelo </a:t>
            </a:r>
            <a:r>
              <a:rPr lang="pt-BR" sz="13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sacerdócio levítico</a:t>
            </a:r>
            <a:r>
              <a:rPr lang="pt-B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que necessidade havia logo de que outro sacerdote se levantasse, segundo a ordem de Melquisedeque, e não fosse chamado segundo a ordem de Arão? </a:t>
            </a:r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Hebreus 7:1-9 e 11</a:t>
            </a:r>
            <a:endParaRPr lang="pt-BR" sz="1300" dirty="0">
              <a:solidFill>
                <a:schemeClr val="tx1">
                  <a:lumMod val="75000"/>
                  <a:lumOff val="2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12. Após a abolição da lei dos dízimos, que prática dos apóstolos verificamos no período da igreja primitiva?  Paulo para a recolher dízimos ou doação como ofertas voluntárias, sem a determinação de percentagens? 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“Cada um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contribua segundo propôs no seu coração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; 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não com tristeza, ou por necessidade;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porque Deus ama ao que dá com alegria.” 2 Coríntios 9:7</a:t>
            </a:r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“No primeiro dia da semana cada um de vós ponha de parte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 que puder ajuntar, conforme a sua prosperidade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para que não se façam as coletas quando eu chegar.” 1 Coríntios 16:2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13. A igreja verdadeira de Cristo ficou mais pobre porque deixou de recolher dízimos?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</a:t>
            </a:r>
            <a:r>
              <a:rPr lang="pt-BR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Não havia, pois, entre eles necessitado algum</a:t>
            </a:r>
            <a:r>
              <a:rPr lang="pt-B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; porque todos os que possuíam herdades ou casas,</a:t>
            </a:r>
          </a:p>
          <a:p>
            <a:r>
              <a:rPr lang="pt-B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vendendo-as, </a:t>
            </a:r>
            <a:r>
              <a:rPr lang="pt-BR" sz="13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traziam o </a:t>
            </a:r>
            <a:r>
              <a:rPr lang="pt-B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</a:t>
            </a:r>
            <a:r>
              <a:rPr lang="pt-BR" sz="13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re</a:t>
            </a:r>
            <a:r>
              <a:rPr lang="pt-B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ç</a:t>
            </a:r>
            <a:r>
              <a:rPr lang="pt-BR" sz="13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o do que fora vendido</a:t>
            </a:r>
            <a:r>
              <a:rPr lang="pt-B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e o depositavam aos pés dos apóstolos. </a:t>
            </a:r>
          </a:p>
          <a:p>
            <a:r>
              <a: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Atos 4:34</a:t>
            </a:r>
            <a:endParaRPr lang="pt-BR" sz="1300" dirty="0">
              <a:solidFill>
                <a:schemeClr val="tx1">
                  <a:lumMod val="75000"/>
                  <a:lumOff val="2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Reflexão para Decisão:</a:t>
            </a:r>
          </a:p>
          <a:p>
            <a:pPr algn="just"/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O amor de DAR é um dom de Deus, Por isso, decido contribuir, alegremente, com a obra que Jesus me confiou. De tudo quanto o SENHOR me abençoar darei minha oferta de gratidão.</a:t>
            </a:r>
          </a:p>
          <a:p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367218" y="137521"/>
            <a:ext cx="6687681" cy="435268"/>
            <a:chOff x="367218" y="137521"/>
            <a:chExt cx="6687681" cy="435268"/>
          </a:xfrm>
        </p:grpSpPr>
        <p:grpSp>
          <p:nvGrpSpPr>
            <p:cNvPr id="8" name="Grupo 7"/>
            <p:cNvGrpSpPr/>
            <p:nvPr/>
          </p:nvGrpSpPr>
          <p:grpSpPr>
            <a:xfrm>
              <a:off x="612279" y="272232"/>
              <a:ext cx="6442620" cy="292388"/>
              <a:chOff x="612279" y="272232"/>
              <a:chExt cx="6442620" cy="292388"/>
            </a:xfrm>
          </p:grpSpPr>
          <p:cxnSp>
            <p:nvCxnSpPr>
              <p:cNvPr id="10" name="Conector reto 9"/>
              <p:cNvCxnSpPr/>
              <p:nvPr/>
            </p:nvCxnSpPr>
            <p:spPr>
              <a:xfrm>
                <a:off x="612279" y="531689"/>
                <a:ext cx="6365279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CaixaDeTexto 11"/>
              <p:cNvSpPr txBox="1"/>
              <p:nvPr/>
            </p:nvSpPr>
            <p:spPr>
              <a:xfrm>
                <a:off x="3353916" y="272232"/>
                <a:ext cx="37009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300" dirty="0">
                    <a:solidFill>
                      <a:schemeClr val="accent2">
                        <a:lumMod val="75000"/>
                      </a:schemeClr>
                    </a:solidFill>
                    <a:latin typeface="Bluefish Demo" panose="02000500000000000000" pitchFamily="2" charset="0"/>
                  </a:rPr>
                  <a:t>Curso Bíblico – Bíblia Aberta</a:t>
                </a:r>
              </a:p>
            </p:txBody>
          </p:sp>
        </p:grpSp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8" y="137521"/>
              <a:ext cx="436845" cy="435268"/>
            </a:xfrm>
            <a:prstGeom prst="rect">
              <a:avLst/>
            </a:prstGeom>
          </p:spPr>
        </p:pic>
      </p:grpSp>
      <p:sp>
        <p:nvSpPr>
          <p:cNvPr id="13" name="CaixaDeTexto 12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24043682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www.azevedotintas.com.br/media/catalog/product/cache/1/image/800x800/9df78eab33525d08d6e5fb8d27136e95/g/5/g56044__49374_thum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03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6217" y="5522"/>
            <a:ext cx="7560000" cy="10693400"/>
            <a:chOff x="6217" y="0"/>
            <a:chExt cx="7560000" cy="10693400"/>
          </a:xfrm>
        </p:grpSpPr>
        <p:sp>
          <p:nvSpPr>
            <p:cNvPr id="14" name="Retângulo 13"/>
            <p:cNvSpPr/>
            <p:nvPr/>
          </p:nvSpPr>
          <p:spPr>
            <a:xfrm>
              <a:off x="6217" y="0"/>
              <a:ext cx="7560000" cy="10693400"/>
            </a:xfrm>
            <a:prstGeom prst="rect">
              <a:avLst/>
            </a:prstGeom>
            <a:solidFill>
              <a:srgbClr val="FBF3F3"/>
            </a:solidFill>
            <a:ln>
              <a:solidFill>
                <a:srgbClr val="F7E9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684287" y="2028810"/>
              <a:ext cx="6480720" cy="8186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strike="noStrike" cap="none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LIÇÃO </a:t>
              </a:r>
              <a:r>
                <a:rPr lang="pt-BR" altLang="pt-B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20</a:t>
              </a:r>
              <a:r>
                <a:rPr kumimoji="0" lang="pt-BR" altLang="pt-BR" sz="2000" b="1" strike="noStrike" cap="none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 – O VERDADEIRO BATISMO BÍBLICO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pt-BR" sz="1200" b="1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  <a:cs typeface="Calibri" pitchFamily="34" charset="0"/>
              </a:endParaRPr>
            </a:p>
            <a:p>
              <a:pPr algn="just"/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Uma das cerimônias mais bonitas do cristianismo é o batismo. Seu simbolismo é muito significativo e representa, basicamente, o início de uma nova vida ao lado de Cristo. Quem deve ser batizado? Quando e como? Descubra as respostas para estas perguntas neste estudo. 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1. De acordo com a Bíblia Sagrada, quantas formas de batismo há?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“Um só Senhor, uma só fé,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um só batismo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;” Efésios 4:5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2. Em que partes do sacrifício de Jesus, o batizado mostra a sua fé?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“Ou não sabeis que todos quantos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fomos batizados em Jesus Cristo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fomos batizados na sua 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morte? De sorte que fomos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sepultados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 com ele pelo batismo na morte; para que, como Cristo foi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ressuscitado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 dentre os mortos, pela glória do Pai, assim andemos nós também em novidade de vida.” Romanos 6:3-4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3. Que simboliza o batismo, e porque deve ser por imersão?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“Pois, quanto a ter morrido, de uma vez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morreu para o pecado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; mas, quanto a viver, vive para Deus. 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Não reine, portanto, o pecado em vosso corpo mortal, para lhe obedecerdes em suas concupiscências;” Romanos 6:10-12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Sepultados com ele no batismo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nele também ressuscitastes pela fé no poder de Deus, que o ressuscitou dentre os mortos.” Colossenses 2:12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4. De acordo com o apóstolo Paulo, o que acontece ao sermos batizados em Jesus Cristo?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“Porque todos quantos fostes batizados em Cristo já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vos revestistes de Cristo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.” Gálatas 3:27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5. Qual a condição para ser batizado em nome de Jesus? 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“E disse-lhes: Ide por todo o mundo, pregai o evangelho a toda criatura.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Quem crer e for batizado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será salvo; mas quem não crer será condenado.” Marcos 16:15-16</a:t>
              </a:r>
            </a:p>
            <a:p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endParaRPr>
            </a:p>
            <a:p>
              <a:pPr algn="just"/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Você já deve ter percebido que todos os versos bíblicos lidos até agora em relação ao Batismo, sempre envolve o nome de Cristo. Ele é a única pessoa que simboliza o próprio Batismo. Ele não precisava ser batizado, mas o fez para nos dar o exemplo (Mateus 3:16). O batismo por imersão é uma alegoria precisa da Morte, Sepultamento e Ressurreição de Cristo. Só Jesus morreu assim. Nem Deus, o Pai, nem os anjos, só Ele.</a:t>
              </a:r>
            </a:p>
          </p:txBody>
        </p:sp>
      </p:grpSp>
      <p:sp>
        <p:nvSpPr>
          <p:cNvPr id="4" name="Retângulo 3"/>
          <p:cNvSpPr/>
          <p:nvPr/>
        </p:nvSpPr>
        <p:spPr>
          <a:xfrm>
            <a:off x="1890713" y="-23945934"/>
            <a:ext cx="377825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45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6002"/>
            <a:ext cx="75819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207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6217" y="0"/>
            <a:ext cx="7560000" cy="10693400"/>
          </a:xfrm>
          <a:prstGeom prst="rect">
            <a:avLst/>
          </a:prstGeom>
          <a:solidFill>
            <a:srgbClr val="FBF3F3"/>
          </a:solidFill>
          <a:ln>
            <a:solidFill>
              <a:srgbClr val="F7E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AutoShape 4" descr="http://www.azevedotintas.com.br/media/catalog/product/cache/1/image/800x800/9df78eab33525d08d6e5fb8d27136e95/g/5/g56044__49374_thum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684287" y="666180"/>
            <a:ext cx="6480720" cy="949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6. Por isso, em nome de quem, apenas, deve ser efetuado o verdadeiro batismo cristão?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 disse-lhes Pedro: Arrependei-vos, e cada um de vós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seja batizado em nome de Jesus Cristo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para perdão dos pecados; e recebereis o dom do Espírito Santo; Atos 2:38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“Porque sobre nenhum deles tinha ainda descido; mas somente eram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batizados em nome do</a:t>
            </a: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Senhor Jesus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” Atos 8:16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 mandou que fossem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batizados em nome do Senhor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 Então rogaram-lhe que ficasse com eles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por alguns dias. Atos 10:48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Mas Paulo disse: Certamente João batizou com o batismo de arrependimento, dizendo ao povo que cresse no que após ele havia de vir,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isto é, em Jesus Cristo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 E os que ouviram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foram batizados em nome do Senhor Jesus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Atos 19:4,5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“Ou não sabeis que todos quantos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fomos batizados em Jesus Cristo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fomos batizados na sua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morte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?” Romanos 6:3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7. Por que o batismo deve ser apenas no nome de Jesus?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“E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em nenhum outro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há salvação, porque também debaixo do céu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nenhum outro nome há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dado entre os homens, pelo qual devamos ser salvos.” Atos 4:12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“Para que ao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nome de Jesus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se dobre todo o joelho dos que estão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nos céus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e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na terra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debaixo da terra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,” Filipenses 2:10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“E, chegando-se Jesus, falou-lhes, dizendo: É-me dado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todo o poder no céu e na terra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.” Mateus 28:18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8. Quão essencial é que a pessoa seja batizada na água?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“Jesus respondeu: Na verdade, na verdade te digo que aquele que não nascer da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água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e do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Espírito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não pode entrar no reino de Deus.” João 3:5</a:t>
            </a: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9. O batismo é para remissão dos pecados. Jesus não tinha pecados; por que Ele foi batizado?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Porque eu vos dei o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exemplo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para que, como eu vos fiz, façais vós também. João 13:15</a:t>
            </a:r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10. O que devemos fazer antes de ser batizados?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 disse-lhes Pedro: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Arrependei-vos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e cada um de vós seja batizado em nome de Jesus Cristo, para perdão dos pecados; e recebereis o dom do Espírito Santo; Atos 2:38</a:t>
            </a: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14. Que pergunta ajudou Paulo a tomar a mais importante decisão de sua vida e demonstrar que não é bom adiarmos nossas decisões nesse assunto?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“E agora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por que te deténs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?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Levanta-te, e batiza-te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e lava os teus pecados,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invocando o nome do Senhor.” Atos 22:16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367218" y="137521"/>
            <a:ext cx="6687681" cy="435268"/>
            <a:chOff x="367218" y="137521"/>
            <a:chExt cx="6687681" cy="435268"/>
          </a:xfrm>
        </p:grpSpPr>
        <p:grpSp>
          <p:nvGrpSpPr>
            <p:cNvPr id="8" name="Grupo 7"/>
            <p:cNvGrpSpPr/>
            <p:nvPr/>
          </p:nvGrpSpPr>
          <p:grpSpPr>
            <a:xfrm>
              <a:off x="612279" y="272232"/>
              <a:ext cx="6442620" cy="292388"/>
              <a:chOff x="612279" y="272232"/>
              <a:chExt cx="6442620" cy="292388"/>
            </a:xfrm>
          </p:grpSpPr>
          <p:cxnSp>
            <p:nvCxnSpPr>
              <p:cNvPr id="10" name="Conector reto 9"/>
              <p:cNvCxnSpPr/>
              <p:nvPr/>
            </p:nvCxnSpPr>
            <p:spPr>
              <a:xfrm>
                <a:off x="612279" y="531689"/>
                <a:ext cx="6365279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CaixaDeTexto 11"/>
              <p:cNvSpPr txBox="1"/>
              <p:nvPr/>
            </p:nvSpPr>
            <p:spPr>
              <a:xfrm>
                <a:off x="3353916" y="272232"/>
                <a:ext cx="37009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300" dirty="0">
                    <a:solidFill>
                      <a:schemeClr val="accent2">
                        <a:lumMod val="75000"/>
                      </a:schemeClr>
                    </a:solidFill>
                    <a:latin typeface="Bluefish Demo" panose="02000500000000000000" pitchFamily="2" charset="0"/>
                  </a:rPr>
                  <a:t>Curso Bíblico – Bíblia Aberta</a:t>
                </a:r>
              </a:p>
            </p:txBody>
          </p:sp>
        </p:grpSp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8" y="137521"/>
              <a:ext cx="436845" cy="435268"/>
            </a:xfrm>
            <a:prstGeom prst="rect">
              <a:avLst/>
            </a:prstGeom>
          </p:spPr>
        </p:pic>
      </p:grpSp>
      <p:sp>
        <p:nvSpPr>
          <p:cNvPr id="13" name="CaixaDeTexto 12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46</a:t>
            </a:r>
          </a:p>
        </p:txBody>
      </p:sp>
    </p:spTree>
    <p:extLst>
      <p:ext uri="{BB962C8B-B14F-4D97-AF65-F5344CB8AC3E}">
        <p14:creationId xmlns:p14="http://schemas.microsoft.com/office/powerpoint/2010/main" val="11243064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6217" y="0"/>
            <a:ext cx="7560000" cy="10693400"/>
          </a:xfrm>
          <a:prstGeom prst="rect">
            <a:avLst/>
          </a:prstGeom>
          <a:solidFill>
            <a:srgbClr val="FBF3F3"/>
          </a:solidFill>
          <a:ln>
            <a:solidFill>
              <a:srgbClr val="F7E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AutoShape 4" descr="http://www.azevedotintas.com.br/media/catalog/product/cache/1/image/800x800/9df78eab33525d08d6e5fb8d27136e95/g/5/g56044__49374_thum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6732959" y="10171236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58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0" y="9172568"/>
            <a:ext cx="7561263" cy="998668"/>
            <a:chOff x="0" y="9172568"/>
            <a:chExt cx="7561263" cy="998668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4533" y="9172568"/>
              <a:ext cx="1823367" cy="725143"/>
            </a:xfrm>
            <a:prstGeom prst="rect">
              <a:avLst/>
            </a:prstGeom>
          </p:spPr>
        </p:pic>
        <p:sp>
          <p:nvSpPr>
            <p:cNvPr id="15" name="CaixaDeTexto 14"/>
            <p:cNvSpPr txBox="1"/>
            <p:nvPr/>
          </p:nvSpPr>
          <p:spPr>
            <a:xfrm>
              <a:off x="0" y="9894237"/>
              <a:ext cx="75612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>
                  <a:solidFill>
                    <a:srgbClr val="860000"/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Copyright © 2015 – Todos os direitos reservados.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962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www.azevedotintas.com.br/media/catalog/product/cache/1/image/800x800/9df78eab33525d08d6e5fb8d27136e95/g/5/g56044__49374_thum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03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6217" y="5522"/>
            <a:ext cx="7560000" cy="12270078"/>
            <a:chOff x="6217" y="0"/>
            <a:chExt cx="7560000" cy="12270078"/>
          </a:xfrm>
        </p:grpSpPr>
        <p:sp>
          <p:nvSpPr>
            <p:cNvPr id="14" name="Retângulo 13"/>
            <p:cNvSpPr/>
            <p:nvPr/>
          </p:nvSpPr>
          <p:spPr>
            <a:xfrm>
              <a:off x="6217" y="0"/>
              <a:ext cx="7560000" cy="10693400"/>
            </a:xfrm>
            <a:prstGeom prst="rect">
              <a:avLst/>
            </a:prstGeom>
            <a:solidFill>
              <a:srgbClr val="FBF3F3"/>
            </a:solidFill>
            <a:ln>
              <a:solidFill>
                <a:srgbClr val="F7E9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684287" y="5182"/>
              <a:ext cx="6480720" cy="12264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strike="noStrike" cap="none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LIÇÃO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pt-BR" altLang="pt-B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pt-BR" sz="2000" b="1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Calibri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pt-BR" altLang="pt-B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altLang="pt-BR" sz="2000" b="1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Calibri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pt-BR" altLang="pt-B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strike="noStrike" cap="none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02 – DEUS </a:t>
              </a:r>
              <a:r>
                <a:rPr kumimoji="0" lang="pt-BR" altLang="pt-BR" sz="2000" b="1" strike="noStrike" cap="none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QUER TE OUVIR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pt-BR" alt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itchFamily="34" charset="0"/>
              </a:endParaRPr>
            </a:p>
            <a:p>
              <a:pPr algn="just"/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A oração é a forma mais simples e direta de falar com Deus, a qualquer momento, sem agendar horário. É o momento de abrir o coração como a um pai/mãe ou a um amigo verdadeiro. Outros ainda, sabiamente, dizem que a oração é a “respiração da alma”, querendo com isso indicar a importância de se desenvolver esse hábito como uma necessidade vital. Assim como Deus fala conosco, através da Bíblia, também quer ouvir-nos através da oração.</a:t>
              </a: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1. O que os discípulos pediram a Jesus com respeito à oração?</a:t>
              </a:r>
              <a:b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endPara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endParaRP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“E aconteceu que, estando ele a orar num certo lugar, quando acabou, lhe disse um dos seus discípulos: Senhor, </a:t>
              </a: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ensina-nos a orar</a:t>
              </a: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como também João ensinou aos seus discípulos.” Lucas 11:1</a:t>
              </a:r>
            </a:p>
            <a:p>
              <a:r>
                <a:rPr lang="pt-BR" sz="1300" b="1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  <a:endPara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endParaRPr>
            </a:p>
            <a:p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2. Qual a oração modelo ensinada por Jesus?</a:t>
              </a:r>
              <a:endParaRPr lang="pt-BR" sz="1300" dirty="0"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“Portanto, vós orareis assim: </a:t>
              </a: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Pai nosso</a:t>
              </a:r>
              <a:r>
                <a:rPr lang="pt-BR" sz="13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, </a:t>
              </a: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que estás nos céus, santificado seja o teu nome; </a:t>
              </a: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venha o teu reino, seja feita a tua vontade, assim na terra como no céu; o pão nosso de cada dia </a:t>
              </a: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nos dá hoje; e perdoa-nos as nossas dívidas, assim como nós perdoamos aos nossos devedores; </a:t>
              </a: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e não nos conduzas à tentação; mas livra-nos do mal; porque teu é o reino, e o poder, e a glória, </a:t>
              </a: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para sempre. Amém.” Mateus 6:9-13</a:t>
              </a: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3. Deus ouve mesmo nossas orações? Ele está disposto a atendê-las?</a:t>
              </a:r>
              <a:endParaRPr lang="pt-BR" sz="1300" dirty="0"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“Pedi, e dar-se-vos-á; buscai, e encontrareis; batei, e abrir-se-vos-á. Porque, aquele que pede, </a:t>
              </a: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recebe</a:t>
              </a: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; </a:t>
              </a: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e, o que busca, </a:t>
              </a: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encontra</a:t>
              </a: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; e, ao que bate, </a:t>
              </a: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abrir-se-lhe-á</a:t>
              </a: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. E qual dentre vós é o homem que, pedindo-lhe pão o seu filho, lhe dará uma pedra? E, pedindo-lhe peixe, lhe dará uma serpente? Se vós, pois, sendo maus, sabeis dar boas coisas aos vossos filhos, </a:t>
              </a: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quanto mais vosso Pai, que está nos céus, dará bens aos que lhe pedirem?</a:t>
              </a: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” Mateus 7:7-11</a:t>
              </a:r>
            </a:p>
            <a:p>
              <a:b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4. O que é necessário para recebermos o que pedimos em oração?</a:t>
              </a:r>
              <a:endParaRPr lang="pt-BR" sz="1300" dirty="0"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“Por isso vos digo que todas as coisas que pedirdes, orando, </a:t>
              </a: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crede </a:t>
              </a: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receber, e tê-las-eis.” </a:t>
              </a: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Marcos 11:24</a:t>
              </a:r>
            </a:p>
            <a:p>
              <a:b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5. Embora Deus sempre nos ouça, por que Ele, às vezes, não nos atende?</a:t>
              </a:r>
              <a:endParaRPr lang="pt-BR" sz="1300" dirty="0"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“Pedis, e não recebeis, porque </a:t>
              </a: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pedis mal</a:t>
              </a: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para o gastardes em vossos deleites.” Tiago 4:3</a:t>
              </a: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“Há um caminho que ao homem parece direito, mas o fim dele </a:t>
              </a: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são os caminhos da morte</a:t>
              </a: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.”</a:t>
              </a: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Prov. 14:12</a:t>
              </a:r>
            </a:p>
          </p:txBody>
        </p:sp>
      </p:grpSp>
      <p:sp>
        <p:nvSpPr>
          <p:cNvPr id="4" name="Retângulo 3"/>
          <p:cNvSpPr/>
          <p:nvPr/>
        </p:nvSpPr>
        <p:spPr>
          <a:xfrm>
            <a:off x="1890713" y="-23945934"/>
            <a:ext cx="377825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6"/>
            <a:ext cx="75914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414612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6217" y="0"/>
            <a:ext cx="7560000" cy="10693400"/>
          </a:xfrm>
          <a:prstGeom prst="rect">
            <a:avLst/>
          </a:prstGeom>
          <a:solidFill>
            <a:srgbClr val="FBF3F3"/>
          </a:solidFill>
          <a:ln>
            <a:solidFill>
              <a:srgbClr val="F7E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AutoShape 4" descr="http://www.azevedotintas.com.br/media/catalog/product/cache/1/image/800x800/9df78eab33525d08d6e5fb8d27136e95/g/5/g56044__49374_thum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684287" y="666180"/>
            <a:ext cx="6480720" cy="929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É preciso entender que Deus sempre responde nossas orações, pelo menos de três maneiras: </a:t>
            </a:r>
          </a:p>
          <a:p>
            <a:pPr algn="just"/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“Está bem”, “Espere um pouco” e “Não”. Ele sempre tem em vista nosso bem. </a:t>
            </a: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6. Que outra condição é indispensável para sermos atendidos em nossas orações?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“E esta é a confiança que temos nele, que, se pedirmos alguma coisa,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segundo a sua vontade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ele nos ouve.” 1 João 5:14</a:t>
            </a: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7. Sob que condições Jesus Cristo prometeu atender a todos os nossos pedidos?</a:t>
            </a:r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“Se vós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estiverdes em mim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e as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minhas palavras estiverem em vós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pedireis tudo o que quiserdes, e vos será feito.” João 15:7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8. Ordenou Jesus: Em nome de quem, somente, devemos orar?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“E tudo quanto pedirdes em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meu nome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eu o farei, para que o Pai seja glorificado no Filho.” João 14:13</a:t>
            </a: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9. Qual era o costume de Jesus?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“E, despedida a multidão, subiu ao monte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para orar, à parte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 E, chegada já a tarde, estava ali só.” Mateus 14:23</a:t>
            </a: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10. Que conselho nos dá a Bíblia quanto à oração?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“Orai sem cessar.” 1 Tessalonicenses 5:17</a:t>
            </a: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11. Em que momentos do dia o salmista orava?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“De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tarde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 de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manhã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 ao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meio-dia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orarei; e clamarei, e ele ouvirá a minha voz.” Salmos 55:17</a:t>
            </a: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O objetivo principal da oração não é apenas pedir, mas promover um relacionamento de amizade 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com o Criador.</a:t>
            </a:r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Reflexão para Decisão: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just"/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Entendo que a oração é um privilégio e que o Senhor está disposto a me ouvir, em nome de Jesus. Por isso, quero dedicar tempo, todos os dias, para conversar com Deus, a fim de tornar a oração um hábito prazeroso.</a:t>
            </a:r>
          </a:p>
          <a:p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Dicas importantes: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algn="just"/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(1) Escolha um lugar habitual para seus momentos de comunhão: o quarto, a sala, o escritório, etc., e um horário apropriado; (2) faça uma oração curta pedindo a direção divina; (3) leia uma passagem bíblica – comece, quem sabe, pelos evangelhos; (4) medite, tentando aplicar a mensagem à sua experiência diária; (5) fique em silêncio por um momento; (6) ore, abrindo o coração e conversando com Deus como se fosse seu melhor amigo. Faça isso todos os dias. Se, por algum motivo, falhar um dia, não desanime; continue no dia seguinte.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367218" y="137521"/>
            <a:ext cx="6687681" cy="435268"/>
            <a:chOff x="367218" y="137521"/>
            <a:chExt cx="6687681" cy="435268"/>
          </a:xfrm>
        </p:grpSpPr>
        <p:grpSp>
          <p:nvGrpSpPr>
            <p:cNvPr id="8" name="Grupo 7"/>
            <p:cNvGrpSpPr/>
            <p:nvPr/>
          </p:nvGrpSpPr>
          <p:grpSpPr>
            <a:xfrm>
              <a:off x="612279" y="272232"/>
              <a:ext cx="6442620" cy="292388"/>
              <a:chOff x="612279" y="272232"/>
              <a:chExt cx="6442620" cy="292388"/>
            </a:xfrm>
          </p:grpSpPr>
          <p:cxnSp>
            <p:nvCxnSpPr>
              <p:cNvPr id="10" name="Conector reto 9"/>
              <p:cNvCxnSpPr/>
              <p:nvPr/>
            </p:nvCxnSpPr>
            <p:spPr>
              <a:xfrm>
                <a:off x="612279" y="531689"/>
                <a:ext cx="6365279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CaixaDeTexto 11"/>
              <p:cNvSpPr txBox="1"/>
              <p:nvPr/>
            </p:nvSpPr>
            <p:spPr>
              <a:xfrm>
                <a:off x="3353916" y="272232"/>
                <a:ext cx="37009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300" dirty="0">
                    <a:solidFill>
                      <a:schemeClr val="accent2">
                        <a:lumMod val="75000"/>
                      </a:schemeClr>
                    </a:solidFill>
                    <a:latin typeface="Bluefish Demo" panose="02000500000000000000" pitchFamily="2" charset="0"/>
                  </a:rPr>
                  <a:t>Curso Bíblico – Bíblia Aberta</a:t>
                </a:r>
              </a:p>
            </p:txBody>
          </p:sp>
        </p:grpSp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8" y="137521"/>
              <a:ext cx="436845" cy="435268"/>
            </a:xfrm>
            <a:prstGeom prst="rect">
              <a:avLst/>
            </a:prstGeom>
          </p:spPr>
        </p:pic>
      </p:grpSp>
      <p:sp>
        <p:nvSpPr>
          <p:cNvPr id="13" name="CaixaDeTexto 12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2254842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www.azevedotintas.com.br/media/catalog/product/cache/1/image/800x800/9df78eab33525d08d6e5fb8d27136e95/g/5/g56044__49374_thum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03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6217" y="5522"/>
            <a:ext cx="7560000" cy="10693400"/>
            <a:chOff x="6217" y="0"/>
            <a:chExt cx="7560000" cy="10693400"/>
          </a:xfrm>
        </p:grpSpPr>
        <p:sp>
          <p:nvSpPr>
            <p:cNvPr id="14" name="Retângulo 13"/>
            <p:cNvSpPr/>
            <p:nvPr/>
          </p:nvSpPr>
          <p:spPr>
            <a:xfrm>
              <a:off x="6217" y="0"/>
              <a:ext cx="7560000" cy="10693400"/>
            </a:xfrm>
            <a:prstGeom prst="rect">
              <a:avLst/>
            </a:prstGeom>
            <a:solidFill>
              <a:srgbClr val="FBF3F3"/>
            </a:solidFill>
            <a:ln>
              <a:solidFill>
                <a:srgbClr val="F7E9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684287" y="2020184"/>
              <a:ext cx="6480720" cy="8417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strike="noStrike" cap="none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LIÇÃO 03 – CONHEÇA O DEUS ÚNICO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pt-BR" alt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itchFamily="34" charset="0"/>
              </a:endParaRPr>
            </a:p>
            <a:p>
              <a:pPr algn="just"/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A mais importante de todas as doutrinas bíblicas é a que ensina sobre Divindade. Afinal, devemos, primeiro, compreender o autor da obra. É possível compreender a pessoa de Deus através da Sua Palavra. A compreensão se dá através do conhecimento do Seu amor, poder, glória, justiça, misericórdia e todos os demais atributos, através da Sua Palavra. Compreender Deus é a chave para compreensão de todas as demais doutrinas e, por fim, aceitar a vida eterna.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1. A Bíblia afirma existir quantos Deuses? Ela também o identifica?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“Todavia para nós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há um só Deus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,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o Pai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, 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de quem é tudo e para quem nós vivemos; 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e um só Senhor, Jesus Cristo, pelo qual são todas as coisas, e nós por ele.” 1 Coríntios 8:6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Um só Deus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e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Pai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 de todos, o qual é sobre todos, e por todos e em todos vós.” Efésios 4:6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2. Jesus ensinou que existem quantos Deuses? Qual a importância desse conhecimento?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“E a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vida eterna é esta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: que te conheçam,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a ti só, por único Deus 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verdadeiro, e a Jesus Cristo, 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a quem enviaste.” João 17:3</a:t>
              </a:r>
            </a:p>
            <a:p>
              <a:b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3. Como único Deus, o Pai, se apresenta aos profetas e a toda humanidade?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“Não terás outros deuses diante de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mim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.” 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Êxodo 20:3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“Porque assim diz o Senhor que tem criado os céus, o Deus que formou a terra, e a fez; 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ele a confirmou, não a criou vazia, mas a formou para que fosse habitada: </a:t>
              </a:r>
            </a:p>
            <a:p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Eu sou o Senhor e não há outro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.” Isaías 45:18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4. Como Jesus, o próprio Filho de Deus, chama o Pai?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“Disse-lhe Jesus: Não me detenhas, porque ainda não subi para meu Pai, mas vai para meus irmãos, 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e dize-lhes que eu subo para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meu Pai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e vosso Pai,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meu Deus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e vosso Deus.” João 20:17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5. Que verdade bíblica até os demônios reconhecem?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“Crês tu que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Deus é um só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? Fazes bem; os demônios também o crêem, e estremecem.” Tiago 2:19</a:t>
              </a:r>
            </a:p>
            <a:p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endParaRPr>
            </a:p>
            <a:p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6. Pode o homem pecador e mortal ver a Deus? Através de quem Ele Se revelou?</a:t>
              </a:r>
              <a:endPara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Ninguém jamais viu Deus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. O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Filho único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que está no seio do Pai, foi quem </a:t>
              </a:r>
              <a:r>
                <a:rPr lang="pt-BR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o revelou</a:t>
              </a:r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.” João 1:18</a:t>
              </a:r>
            </a:p>
            <a:p>
              <a:r>
                <a:rPr lang="pt-B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</p:txBody>
        </p:sp>
      </p:grpSp>
      <p:sp>
        <p:nvSpPr>
          <p:cNvPr id="4" name="Retângulo 3"/>
          <p:cNvSpPr/>
          <p:nvPr/>
        </p:nvSpPr>
        <p:spPr>
          <a:xfrm>
            <a:off x="1890713" y="-23945934"/>
            <a:ext cx="377825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07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856"/>
            <a:ext cx="7596000" cy="1882279"/>
          </a:xfrm>
          <a:prstGeom prst="rect">
            <a:avLst/>
          </a:prstGeom>
          <a:noFill/>
          <a:ln>
            <a:noFill/>
          </a:ln>
          <a:effectLst>
            <a:outerShdw blurRad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236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6217" y="0"/>
            <a:ext cx="7560000" cy="10693400"/>
          </a:xfrm>
          <a:prstGeom prst="rect">
            <a:avLst/>
          </a:prstGeom>
          <a:solidFill>
            <a:srgbClr val="FBF3F3"/>
          </a:solidFill>
          <a:ln>
            <a:solidFill>
              <a:srgbClr val="F7E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AutoShape 4" descr="http://www.azevedotintas.com.br/media/catalog/product/cache/1/image/800x800/9df78eab33525d08d6e5fb8d27136e95/g/5/g56044__49374_thum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684287" y="738188"/>
            <a:ext cx="6480720" cy="929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“Disse-lhe Jesus: Estou há tanto tempo convosco, e não me tendes conhecido, Filipe?</a:t>
            </a: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Quem me vê a mim vê o Pai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; e como dizes tu: Mostra-nos o Pai?” João 14:9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7. O que Deus, O Pai, é de Jesus Cristo?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“Bendito seja o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Deus e Pai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de nosso Senhor Jesus Cristo, o Pai das misericórdias e o Deus de toda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 consolação;” 2 Coríntios 1:3</a:t>
            </a:r>
          </a:p>
          <a:p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8. O único Deus jamais foi visto pelos homens! O que mais O torna único?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Aquele que tem, ele só, a imortalidade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e habita na luz inacessível; a quem nenhum dos homens 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viu nem pode ver, ao qual seja honra e poder sempiterno. Amém.” 1 Timóteo 6:16</a:t>
            </a: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9. Se apenas Deus, o Pai, tem a imortalidade, o Seu Filho Jesus não é imortal?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“Porque, como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 Pai tem a vida em si mesmo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assim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deu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também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ao Filho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ter a vida em si mesmo;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João 5:26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pPr algn="just"/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Deus, o Pai, é a fonte de tudo, inclusive da vida. Só Ele tem, originalmente, a vida em Si mesmo. Seu Filho unigênito, nosso Senhor Jesus Cristo, também passou a ter a vida em Si mesmo, pois o Pai a deu. Logo, esses versos esclarecedores lançam por terra a errônea tese de que o Pai e o Filho são plenamente iguais, como ensina o dogma da Santíssima Trindade. (Ver João; 5:19; 5:30; 14:28).</a:t>
            </a:r>
          </a:p>
          <a:p>
            <a:b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</a:b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10. Mesmo depois de glorificado, como Jesus reconhece o Pai?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“A quem vencer,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eu o farei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coluna no templo do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meu Deus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e dele nunca sairá; e escreverei sobre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ele o nome do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meu Deus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e o nome da cidade do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meu Deus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a nova Jerusalém, que desce do céu,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do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meu Deus</a:t>
            </a:r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, e também o meu novo nome.” Apocalipse 3:12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Reflexão para Decisão: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just"/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O Pai é o único Deus e Jesus, Seu Filho unigênito, o Senhor, por isso desejo conhecer cada vez mais o seu amor. Quero crescer nesse conhecimento, pois sei que nele está a vida eterna.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</a:p>
          <a:p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Suplemento Teológico: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“Ora, ao Rei dos séculos, imortal, invisível, ao único Deus,...”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I Timóteo 1:17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“...E não há outro Deus senão eu, Deus justo e salvador não há além de mim.”</a:t>
            </a: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“... Pois eu sou Deus e não há outro.”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Isaías 45:21-22.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“Vede agora que Eu Sou, Eu somente e não há outro Deus além de mim;...”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Deuteronômio 32:39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“...Eu sou o SENHOR, e não há outro; fora de mim não há Deus.”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Isaías 45:5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“...Há outro Deus além de mim?”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Isaías 46:8.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“SENHOR, ninguém há como tu, e não há Deus fora de ti,...”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1 Crônicas 17:20.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“...e que não há outro Deus, senão um só.”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I Coríntios 8:4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“... Deus é um só...”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Rom. 3:30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“...ao Deus único e sábio seja dada glória, por meio de Jesus Cristo....”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Romanos 16:27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“Porque há um só Deus, e um só Mediador entre Deus e os homens, Cristo Jesus, homem.”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1 Tim. 2:5.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pt-B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“...mas Deus é um só.” </a:t>
            </a:r>
            <a:r>
              <a:rPr lang="pt-BR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Gálatas 3:20</a:t>
            </a:r>
            <a:endParaRPr lang="pt-BR" sz="1300" dirty="0">
              <a:solidFill>
                <a:schemeClr val="tx1">
                  <a:lumMod val="85000"/>
                  <a:lumOff val="15000"/>
                </a:schemeClr>
              </a:solidFill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367218" y="137521"/>
            <a:ext cx="6687681" cy="435268"/>
            <a:chOff x="367218" y="137521"/>
            <a:chExt cx="6687681" cy="435268"/>
          </a:xfrm>
        </p:grpSpPr>
        <p:grpSp>
          <p:nvGrpSpPr>
            <p:cNvPr id="8" name="Grupo 7"/>
            <p:cNvGrpSpPr/>
            <p:nvPr/>
          </p:nvGrpSpPr>
          <p:grpSpPr>
            <a:xfrm>
              <a:off x="612279" y="272232"/>
              <a:ext cx="6442620" cy="292388"/>
              <a:chOff x="612279" y="272232"/>
              <a:chExt cx="6442620" cy="292388"/>
            </a:xfrm>
          </p:grpSpPr>
          <p:cxnSp>
            <p:nvCxnSpPr>
              <p:cNvPr id="10" name="Conector reto 9"/>
              <p:cNvCxnSpPr/>
              <p:nvPr/>
            </p:nvCxnSpPr>
            <p:spPr>
              <a:xfrm>
                <a:off x="612279" y="531689"/>
                <a:ext cx="6365279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CaixaDeTexto 11"/>
              <p:cNvSpPr txBox="1"/>
              <p:nvPr/>
            </p:nvSpPr>
            <p:spPr>
              <a:xfrm>
                <a:off x="3353916" y="272232"/>
                <a:ext cx="37009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BR" sz="1300" dirty="0">
                    <a:solidFill>
                      <a:schemeClr val="accent2">
                        <a:lumMod val="75000"/>
                      </a:schemeClr>
                    </a:solidFill>
                    <a:latin typeface="Bluefish Demo" panose="02000500000000000000" pitchFamily="2" charset="0"/>
                  </a:rPr>
                  <a:t>Curso Bíblico – Bíblia Aberta</a:t>
                </a:r>
              </a:p>
            </p:txBody>
          </p:sp>
        </p:grpSp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8" y="137521"/>
              <a:ext cx="436845" cy="435268"/>
            </a:xfrm>
            <a:prstGeom prst="rect">
              <a:avLst/>
            </a:prstGeom>
          </p:spPr>
        </p:pic>
      </p:grpSp>
      <p:sp>
        <p:nvSpPr>
          <p:cNvPr id="13" name="CaixaDeTexto 12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1914399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www.azevedotintas.com.br/media/catalog/product/cache/1/image/800x800/9df78eab33525d08d6e5fb8d27136e95/g/5/g56044__49374_thum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03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6217" y="5522"/>
            <a:ext cx="7560000" cy="10693400"/>
            <a:chOff x="6217" y="0"/>
            <a:chExt cx="7560000" cy="10693400"/>
          </a:xfrm>
        </p:grpSpPr>
        <p:sp>
          <p:nvSpPr>
            <p:cNvPr id="14" name="Retângulo 13"/>
            <p:cNvSpPr/>
            <p:nvPr/>
          </p:nvSpPr>
          <p:spPr>
            <a:xfrm>
              <a:off x="6217" y="0"/>
              <a:ext cx="7560000" cy="10693400"/>
            </a:xfrm>
            <a:prstGeom prst="rect">
              <a:avLst/>
            </a:prstGeom>
            <a:solidFill>
              <a:srgbClr val="FBF3F3"/>
            </a:solidFill>
            <a:ln>
              <a:solidFill>
                <a:srgbClr val="F7E9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684287" y="1956802"/>
              <a:ext cx="6480720" cy="8217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2000" b="1" strike="noStrike" cap="none" normalizeH="0" baseline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LIÇÃO 04 – JESUS</a:t>
              </a:r>
              <a:r>
                <a:rPr lang="pt-BR" altLang="pt-B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Calibri" pitchFamily="34" charset="0"/>
                </a:rPr>
                <a:t>, NOSSO SENHOR E CRISTO</a:t>
              </a:r>
              <a:endParaRPr kumimoji="0" lang="pt-BR" altLang="pt-BR" sz="2000" b="1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Calibri" pitchFamily="34" charset="0"/>
              </a:endParaRP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pt-BR" alt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Arial" pitchFamily="34" charset="0"/>
              </a:endParaRPr>
            </a:p>
            <a:p>
              <a:pPr algn="just"/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Aprendemos na lição anterior que o Pai nunca foi visto por homens, mas Se deu a conhecer a raça humana na pessoa do Seu Filho. Jesus foi enviado ao mundo para revelar o amor do Pai a humanidade. Conhecendo o Filho também conheceremos o caráter do Pai. Não há outra pessoa que possa reconduzir o homem aos braços de Deus. Hoje, abaixo de Deus, o Pai, Jesus é o Ser mais poderoso do Universo, feito pelo Pai, o Rei dos reis e Senhor dos senhores.</a:t>
              </a:r>
            </a:p>
            <a:p>
              <a:b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1. Além de conhecer a Deus, O Pai, que outra pessoa devemos conhecer para obter vida eterna? </a:t>
              </a:r>
              <a:endParaRPr lang="pt-BR" sz="1300" dirty="0"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“E a vida eterna é esta: que te </a:t>
              </a: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conheçam</a:t>
              </a: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a ti só, por único Deus verdadeiro, </a:t>
              </a: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e a Jesus Cristo</a:t>
              </a: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</a:t>
              </a: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a quem enviaste.” João 17:3</a:t>
              </a:r>
            </a:p>
            <a:p>
              <a:b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</a:b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2. Jesus falando sobre Sua origem, usando o codinome de “Sabedoria”, o que Ele declara?</a:t>
              </a:r>
              <a:endParaRPr lang="pt-BR" sz="1300" dirty="0"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b="1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  <a:endPara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endParaRP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O SENHOR me possuiu </a:t>
              </a: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no princípio</a:t>
              </a:r>
              <a:r>
                <a:rPr lang="pt-BR" sz="13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de seus caminhos, desde então, e antes de suas obras. Desde a </a:t>
              </a: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eternidade</a:t>
              </a: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 fui ungida, </a:t>
              </a: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desde o princípio</a:t>
              </a:r>
              <a:r>
                <a:rPr lang="pt-BR" sz="13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, </a:t>
              </a: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antes do começo da terra</a:t>
              </a: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. Quando ainda não havia abismos, </a:t>
              </a: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fui gerada</a:t>
              </a: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quando ainda não havia fontes carregadas de águas. Antes que os montes se houvessem assentado, antes dos outeiros, eu </a:t>
              </a: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fui gerada</a:t>
              </a: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. Quando ELE preparava os céus, </a:t>
              </a: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aí estava eu</a:t>
              </a: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quando traçava o horizonte sobre a face do abismo; Provérbios 8:22-27</a:t>
              </a: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Jesus é o único filho gerado – unigênito. (João 1:14, 18; 3:18; 3:16; 1 João 4:9). O Pai, juntamente com o Filho, criou tudo para o Filho (João 1:3), seu ajudador/arquiteto (Provérbios 8:30 e João 5:19).</a:t>
              </a: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3. O que a Bíblia reza sobre a ORIGEM de Deus, o Pai, e de Jesus, o Filho?</a:t>
              </a:r>
              <a:endParaRPr lang="pt-BR" sz="1300" dirty="0"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b="1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  <a:endParaRPr lang="pt-BR" sz="1300" dirty="0">
                <a:latin typeface="Roboto Condensed Light" panose="02000000000000000000" pitchFamily="2" charset="0"/>
                <a:ea typeface="Roboto Condensed Light" panose="02000000000000000000" pitchFamily="2" charset="0"/>
              </a:endParaRPr>
            </a:p>
            <a:p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DEUS, O PAI:</a:t>
              </a:r>
              <a:endParaRPr lang="pt-BR" sz="1300" dirty="0"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“Antes que os montes nascessem, ou que tu formasses a terra e o mundo, mesmo </a:t>
              </a: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de eternidade a eternidade</a:t>
              </a:r>
              <a:r>
                <a:rPr lang="pt-BR" sz="13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,</a:t>
              </a: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 tu és Deus.” Salmos 90:2</a:t>
              </a:r>
            </a:p>
            <a:p>
              <a:endParaRPr lang="pt-BR" sz="1300" dirty="0"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JESUS, O FILHO DE DEUS:</a:t>
              </a:r>
              <a:endParaRPr lang="pt-BR" sz="1300" dirty="0"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“E tu, Belém Efrata, posto que pequena entre os milhares de Judá, de ti me sairá o que governará em Israel, e cujas </a:t>
              </a: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origens</a:t>
              </a:r>
              <a:r>
                <a:rPr lang="pt-BR" sz="1300" b="1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 </a:t>
              </a: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são desde os </a:t>
              </a: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tempos antigos</a:t>
              </a: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desde os </a:t>
              </a: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dias da eternidade</a:t>
              </a: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.” Miquéias 5:2</a:t>
              </a: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4. Deus, o Pai, é preexistente, mas o que Jesus fala a respeito de si mesmo?</a:t>
              </a:r>
              <a:endParaRPr lang="pt-BR" sz="1300" dirty="0"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 </a:t>
              </a: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“Disse-lhe, pois, Pilatos: Logo tu és rei? Jesus respondeu: Tu dizes que eu sou rei. </a:t>
              </a:r>
              <a:r>
                <a:rPr lang="pt-BR" sz="1300" b="1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Eu para isso nasci</a:t>
              </a:r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, e para isso vim ao mundo, a fim de dar testemunho da verdade. Todo aquele que é da verdade ouve </a:t>
              </a:r>
            </a:p>
            <a:p>
              <a:r>
                <a:rPr lang="pt-BR" sz="1300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a minha voz.” João 18:37</a:t>
              </a:r>
            </a:p>
          </p:txBody>
        </p:sp>
      </p:grpSp>
      <p:sp>
        <p:nvSpPr>
          <p:cNvPr id="4" name="Retângulo 3"/>
          <p:cNvSpPr/>
          <p:nvPr/>
        </p:nvSpPr>
        <p:spPr>
          <a:xfrm>
            <a:off x="1890713" y="-23945934"/>
            <a:ext cx="377825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020991" y="103262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09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56"/>
            <a:ext cx="7596000" cy="1882279"/>
          </a:xfrm>
          <a:prstGeom prst="rect">
            <a:avLst/>
          </a:prstGeom>
          <a:noFill/>
          <a:ln>
            <a:noFill/>
          </a:ln>
          <a:effectLst>
            <a:outerShdw blurRad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9746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22724</TotalTime>
  <Words>2593</Words>
  <Application>Microsoft Office PowerPoint</Application>
  <PresentationFormat>Personalizar</PresentationFormat>
  <Paragraphs>1378</Paragraphs>
  <Slides>47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5" baseType="lpstr">
      <vt:lpstr>Arial</vt:lpstr>
      <vt:lpstr>Bluefish Demo</vt:lpstr>
      <vt:lpstr>Calibri</vt:lpstr>
      <vt:lpstr>Chaparral Pro</vt:lpstr>
      <vt:lpstr>Roboto Condensed</vt:lpstr>
      <vt:lpstr>Roboto Condensed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Fabio Amaro</dc:creator>
  <cp:lastModifiedBy>adm gfsds</cp:lastModifiedBy>
  <cp:revision>587</cp:revision>
  <dcterms:created xsi:type="dcterms:W3CDTF">2016-02-26T17:29:42Z</dcterms:created>
  <dcterms:modified xsi:type="dcterms:W3CDTF">2019-06-19T18:48:00Z</dcterms:modified>
</cp:coreProperties>
</file>