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6"/>
  </p:notesMasterIdLst>
  <p:handoutMasterIdLst>
    <p:handoutMasterId r:id="rId37"/>
  </p:handoutMasterIdLst>
  <p:sldIdLst>
    <p:sldId id="262"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9" r:id="rId29"/>
    <p:sldId id="290" r:id="rId30"/>
    <p:sldId id="291" r:id="rId31"/>
    <p:sldId id="292" r:id="rId32"/>
    <p:sldId id="294" r:id="rId33"/>
    <p:sldId id="293" r:id="rId34"/>
    <p:sldId id="295" r:id="rId35"/>
  </p:sldIdLst>
  <p:sldSz cx="12188825"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91" d="100"/>
          <a:sy n="91" d="100"/>
        </p:scale>
        <p:origin x="84" y="10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87" d="100"/>
          <a:sy n="87" d="100"/>
        </p:scale>
        <p:origin x="295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F3A7B73-2C77-4D0E-8C15-79331DA849E8}" type="datetime1">
              <a:rPr lang="pt-BR" smtClean="0"/>
              <a:t>03/12/2017</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pt-BR" smtClean="0"/>
              <a:t>‹nº›</a:t>
            </a:fld>
            <a:endParaRPr lang="pt-B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pt-BR" noProof="0"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A16D6843-E2DD-4402-B9F7-899F5F0BE17F}" type="datetime1">
              <a:rPr lang="pt-BR" noProof="0" smtClean="0"/>
              <a:t>03/12/2017</a:t>
            </a:fld>
            <a:endParaRPr lang="pt-BR" noProof="0" dirty="0"/>
          </a:p>
        </p:txBody>
      </p:sp>
      <p:sp>
        <p:nvSpPr>
          <p:cNvPr id="4" name="Espaço reservado para imagem do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pt-BR" noProof="0" smtClean="0"/>
              <a:pPr rtl="0"/>
              <a:t>‹nº›</a:t>
            </a:fld>
            <a:endParaRPr lang="pt-BR"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a:t>
            </a:fld>
            <a:endParaRPr lang="pt-BR" dirty="0"/>
          </a:p>
        </p:txBody>
      </p:sp>
    </p:spTree>
    <p:extLst>
      <p:ext uri="{BB962C8B-B14F-4D97-AF65-F5344CB8AC3E}">
        <p14:creationId xmlns:p14="http://schemas.microsoft.com/office/powerpoint/2010/main" val="366945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10</a:t>
            </a:fld>
            <a:endParaRPr lang="pt-BR" dirty="0"/>
          </a:p>
        </p:txBody>
      </p:sp>
    </p:spTree>
    <p:extLst>
      <p:ext uri="{BB962C8B-B14F-4D97-AF65-F5344CB8AC3E}">
        <p14:creationId xmlns:p14="http://schemas.microsoft.com/office/powerpoint/2010/main" val="250032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11</a:t>
            </a:fld>
            <a:endParaRPr lang="pt-BR" dirty="0"/>
          </a:p>
        </p:txBody>
      </p:sp>
    </p:spTree>
    <p:extLst>
      <p:ext uri="{BB962C8B-B14F-4D97-AF65-F5344CB8AC3E}">
        <p14:creationId xmlns:p14="http://schemas.microsoft.com/office/powerpoint/2010/main" val="296942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12</a:t>
            </a:fld>
            <a:endParaRPr lang="pt-BR" dirty="0"/>
          </a:p>
        </p:txBody>
      </p:sp>
    </p:spTree>
    <p:extLst>
      <p:ext uri="{BB962C8B-B14F-4D97-AF65-F5344CB8AC3E}">
        <p14:creationId xmlns:p14="http://schemas.microsoft.com/office/powerpoint/2010/main" val="145339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13</a:t>
            </a:fld>
            <a:endParaRPr lang="pt-BR" dirty="0"/>
          </a:p>
        </p:txBody>
      </p:sp>
    </p:spTree>
    <p:extLst>
      <p:ext uri="{BB962C8B-B14F-4D97-AF65-F5344CB8AC3E}">
        <p14:creationId xmlns:p14="http://schemas.microsoft.com/office/powerpoint/2010/main" val="580931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14</a:t>
            </a:fld>
            <a:endParaRPr lang="pt-BR" dirty="0"/>
          </a:p>
        </p:txBody>
      </p:sp>
    </p:spTree>
    <p:extLst>
      <p:ext uri="{BB962C8B-B14F-4D97-AF65-F5344CB8AC3E}">
        <p14:creationId xmlns:p14="http://schemas.microsoft.com/office/powerpoint/2010/main" val="313829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15</a:t>
            </a:fld>
            <a:endParaRPr lang="pt-BR" dirty="0"/>
          </a:p>
        </p:txBody>
      </p:sp>
    </p:spTree>
    <p:extLst>
      <p:ext uri="{BB962C8B-B14F-4D97-AF65-F5344CB8AC3E}">
        <p14:creationId xmlns:p14="http://schemas.microsoft.com/office/powerpoint/2010/main" val="203192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16</a:t>
            </a:fld>
            <a:endParaRPr lang="pt-BR" dirty="0"/>
          </a:p>
        </p:txBody>
      </p:sp>
    </p:spTree>
    <p:extLst>
      <p:ext uri="{BB962C8B-B14F-4D97-AF65-F5344CB8AC3E}">
        <p14:creationId xmlns:p14="http://schemas.microsoft.com/office/powerpoint/2010/main" val="28858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17</a:t>
            </a:fld>
            <a:endParaRPr lang="pt-BR" dirty="0"/>
          </a:p>
        </p:txBody>
      </p:sp>
    </p:spTree>
    <p:extLst>
      <p:ext uri="{BB962C8B-B14F-4D97-AF65-F5344CB8AC3E}">
        <p14:creationId xmlns:p14="http://schemas.microsoft.com/office/powerpoint/2010/main" val="5337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18</a:t>
            </a:fld>
            <a:endParaRPr lang="pt-BR" dirty="0"/>
          </a:p>
        </p:txBody>
      </p:sp>
    </p:spTree>
    <p:extLst>
      <p:ext uri="{BB962C8B-B14F-4D97-AF65-F5344CB8AC3E}">
        <p14:creationId xmlns:p14="http://schemas.microsoft.com/office/powerpoint/2010/main" val="3015572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19</a:t>
            </a:fld>
            <a:endParaRPr lang="pt-BR" dirty="0"/>
          </a:p>
        </p:txBody>
      </p:sp>
    </p:spTree>
    <p:extLst>
      <p:ext uri="{BB962C8B-B14F-4D97-AF65-F5344CB8AC3E}">
        <p14:creationId xmlns:p14="http://schemas.microsoft.com/office/powerpoint/2010/main" val="331978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a:t>
            </a:fld>
            <a:endParaRPr lang="pt-BR" dirty="0"/>
          </a:p>
        </p:txBody>
      </p:sp>
    </p:spTree>
    <p:extLst>
      <p:ext uri="{BB962C8B-B14F-4D97-AF65-F5344CB8AC3E}">
        <p14:creationId xmlns:p14="http://schemas.microsoft.com/office/powerpoint/2010/main" val="193470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20</a:t>
            </a:fld>
            <a:endParaRPr lang="pt-BR" dirty="0"/>
          </a:p>
        </p:txBody>
      </p:sp>
    </p:spTree>
    <p:extLst>
      <p:ext uri="{BB962C8B-B14F-4D97-AF65-F5344CB8AC3E}">
        <p14:creationId xmlns:p14="http://schemas.microsoft.com/office/powerpoint/2010/main" val="283468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21</a:t>
            </a:fld>
            <a:endParaRPr lang="pt-BR" dirty="0"/>
          </a:p>
        </p:txBody>
      </p:sp>
    </p:spTree>
    <p:extLst>
      <p:ext uri="{BB962C8B-B14F-4D97-AF65-F5344CB8AC3E}">
        <p14:creationId xmlns:p14="http://schemas.microsoft.com/office/powerpoint/2010/main" val="133310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22</a:t>
            </a:fld>
            <a:endParaRPr lang="pt-BR" dirty="0"/>
          </a:p>
        </p:txBody>
      </p:sp>
    </p:spTree>
    <p:extLst>
      <p:ext uri="{BB962C8B-B14F-4D97-AF65-F5344CB8AC3E}">
        <p14:creationId xmlns:p14="http://schemas.microsoft.com/office/powerpoint/2010/main" val="210147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23</a:t>
            </a:fld>
            <a:endParaRPr lang="pt-BR" dirty="0"/>
          </a:p>
        </p:txBody>
      </p:sp>
    </p:spTree>
    <p:extLst>
      <p:ext uri="{BB962C8B-B14F-4D97-AF65-F5344CB8AC3E}">
        <p14:creationId xmlns:p14="http://schemas.microsoft.com/office/powerpoint/2010/main" val="295952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24</a:t>
            </a:fld>
            <a:endParaRPr lang="pt-BR" dirty="0"/>
          </a:p>
        </p:txBody>
      </p:sp>
    </p:spTree>
    <p:extLst>
      <p:ext uri="{BB962C8B-B14F-4D97-AF65-F5344CB8AC3E}">
        <p14:creationId xmlns:p14="http://schemas.microsoft.com/office/powerpoint/2010/main" val="3258596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25</a:t>
            </a:fld>
            <a:endParaRPr lang="pt-BR" dirty="0"/>
          </a:p>
        </p:txBody>
      </p:sp>
    </p:spTree>
    <p:extLst>
      <p:ext uri="{BB962C8B-B14F-4D97-AF65-F5344CB8AC3E}">
        <p14:creationId xmlns:p14="http://schemas.microsoft.com/office/powerpoint/2010/main" val="2104205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26</a:t>
            </a:fld>
            <a:endParaRPr lang="pt-BR" dirty="0"/>
          </a:p>
        </p:txBody>
      </p:sp>
    </p:spTree>
    <p:extLst>
      <p:ext uri="{BB962C8B-B14F-4D97-AF65-F5344CB8AC3E}">
        <p14:creationId xmlns:p14="http://schemas.microsoft.com/office/powerpoint/2010/main" val="315385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27</a:t>
            </a:fld>
            <a:endParaRPr lang="pt-BR" dirty="0"/>
          </a:p>
        </p:txBody>
      </p:sp>
    </p:spTree>
    <p:extLst>
      <p:ext uri="{BB962C8B-B14F-4D97-AF65-F5344CB8AC3E}">
        <p14:creationId xmlns:p14="http://schemas.microsoft.com/office/powerpoint/2010/main" val="230103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28</a:t>
            </a:fld>
            <a:endParaRPr lang="pt-BR" dirty="0"/>
          </a:p>
        </p:txBody>
      </p:sp>
    </p:spTree>
    <p:extLst>
      <p:ext uri="{BB962C8B-B14F-4D97-AF65-F5344CB8AC3E}">
        <p14:creationId xmlns:p14="http://schemas.microsoft.com/office/powerpoint/2010/main" val="1355309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29</a:t>
            </a:fld>
            <a:endParaRPr lang="pt-BR" dirty="0"/>
          </a:p>
        </p:txBody>
      </p:sp>
    </p:spTree>
    <p:extLst>
      <p:ext uri="{BB962C8B-B14F-4D97-AF65-F5344CB8AC3E}">
        <p14:creationId xmlns:p14="http://schemas.microsoft.com/office/powerpoint/2010/main" val="111379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3</a:t>
            </a:fld>
            <a:endParaRPr lang="pt-BR" dirty="0"/>
          </a:p>
        </p:txBody>
      </p:sp>
    </p:spTree>
    <p:extLst>
      <p:ext uri="{BB962C8B-B14F-4D97-AF65-F5344CB8AC3E}">
        <p14:creationId xmlns:p14="http://schemas.microsoft.com/office/powerpoint/2010/main" val="1552296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30</a:t>
            </a:fld>
            <a:endParaRPr lang="pt-BR" dirty="0"/>
          </a:p>
        </p:txBody>
      </p:sp>
    </p:spTree>
    <p:extLst>
      <p:ext uri="{BB962C8B-B14F-4D97-AF65-F5344CB8AC3E}">
        <p14:creationId xmlns:p14="http://schemas.microsoft.com/office/powerpoint/2010/main" val="2016639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31</a:t>
            </a:fld>
            <a:endParaRPr lang="pt-BR" dirty="0"/>
          </a:p>
        </p:txBody>
      </p:sp>
    </p:spTree>
    <p:extLst>
      <p:ext uri="{BB962C8B-B14F-4D97-AF65-F5344CB8AC3E}">
        <p14:creationId xmlns:p14="http://schemas.microsoft.com/office/powerpoint/2010/main" val="3994661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32</a:t>
            </a:fld>
            <a:endParaRPr lang="pt-BR" dirty="0"/>
          </a:p>
        </p:txBody>
      </p:sp>
    </p:spTree>
    <p:extLst>
      <p:ext uri="{BB962C8B-B14F-4D97-AF65-F5344CB8AC3E}">
        <p14:creationId xmlns:p14="http://schemas.microsoft.com/office/powerpoint/2010/main" val="3243595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33</a:t>
            </a:fld>
            <a:endParaRPr lang="pt-BR" dirty="0"/>
          </a:p>
        </p:txBody>
      </p:sp>
    </p:spTree>
    <p:extLst>
      <p:ext uri="{BB962C8B-B14F-4D97-AF65-F5344CB8AC3E}">
        <p14:creationId xmlns:p14="http://schemas.microsoft.com/office/powerpoint/2010/main" val="2314659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34</a:t>
            </a:fld>
            <a:endParaRPr lang="pt-BR" dirty="0"/>
          </a:p>
        </p:txBody>
      </p:sp>
    </p:spTree>
    <p:extLst>
      <p:ext uri="{BB962C8B-B14F-4D97-AF65-F5344CB8AC3E}">
        <p14:creationId xmlns:p14="http://schemas.microsoft.com/office/powerpoint/2010/main" val="167093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4</a:t>
            </a:fld>
            <a:endParaRPr lang="pt-BR" dirty="0"/>
          </a:p>
        </p:txBody>
      </p:sp>
    </p:spTree>
    <p:extLst>
      <p:ext uri="{BB962C8B-B14F-4D97-AF65-F5344CB8AC3E}">
        <p14:creationId xmlns:p14="http://schemas.microsoft.com/office/powerpoint/2010/main" val="270305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5</a:t>
            </a:fld>
            <a:endParaRPr lang="pt-BR" dirty="0"/>
          </a:p>
        </p:txBody>
      </p:sp>
    </p:spTree>
    <p:extLst>
      <p:ext uri="{BB962C8B-B14F-4D97-AF65-F5344CB8AC3E}">
        <p14:creationId xmlns:p14="http://schemas.microsoft.com/office/powerpoint/2010/main" val="335385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6</a:t>
            </a:fld>
            <a:endParaRPr lang="pt-BR" dirty="0"/>
          </a:p>
        </p:txBody>
      </p:sp>
    </p:spTree>
    <p:extLst>
      <p:ext uri="{BB962C8B-B14F-4D97-AF65-F5344CB8AC3E}">
        <p14:creationId xmlns:p14="http://schemas.microsoft.com/office/powerpoint/2010/main" val="162614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7</a:t>
            </a:fld>
            <a:endParaRPr lang="pt-BR" dirty="0"/>
          </a:p>
        </p:txBody>
      </p:sp>
    </p:spTree>
    <p:extLst>
      <p:ext uri="{BB962C8B-B14F-4D97-AF65-F5344CB8AC3E}">
        <p14:creationId xmlns:p14="http://schemas.microsoft.com/office/powerpoint/2010/main" val="97961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8</a:t>
            </a:fld>
            <a:endParaRPr lang="pt-BR" dirty="0"/>
          </a:p>
        </p:txBody>
      </p:sp>
    </p:spTree>
    <p:extLst>
      <p:ext uri="{BB962C8B-B14F-4D97-AF65-F5344CB8AC3E}">
        <p14:creationId xmlns:p14="http://schemas.microsoft.com/office/powerpoint/2010/main" val="382470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841221E5-7225-48EB-A4EE-420E7BFCF705}" type="slidenum">
              <a:rPr lang="pt-BR" smtClean="0"/>
              <a:pPr rtl="0"/>
              <a:t>9</a:t>
            </a:fld>
            <a:endParaRPr lang="pt-BR" dirty="0"/>
          </a:p>
        </p:txBody>
      </p:sp>
    </p:spTree>
    <p:extLst>
      <p:ext uri="{BB962C8B-B14F-4D97-AF65-F5344CB8AC3E}">
        <p14:creationId xmlns:p14="http://schemas.microsoft.com/office/powerpoint/2010/main" val="3825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28669" y="1600200"/>
            <a:ext cx="8329031" cy="2680127"/>
          </a:xfrm>
        </p:spPr>
        <p:txBody>
          <a:bodyPr rtlCol="0">
            <a:noAutofit/>
          </a:bodyPr>
          <a:lstStyle>
            <a:lvl1pPr>
              <a:defRPr sz="5400"/>
            </a:lvl1pPr>
          </a:lstStyle>
          <a:p>
            <a:pPr rtl="0"/>
            <a:r>
              <a:rPr lang="pt-BR" noProof="0" smtClean="0"/>
              <a:t>Clique para editar o título mestre</a:t>
            </a:r>
            <a:endParaRPr lang="pt-BR" noProof="0" dirty="0"/>
          </a:p>
        </p:txBody>
      </p:sp>
      <p:sp>
        <p:nvSpPr>
          <p:cNvPr id="3" name="Subtítulo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a:xfrm>
            <a:off x="4699025" y="6356351"/>
            <a:ext cx="1218883" cy="365125"/>
          </a:xfrm>
        </p:spPr>
        <p:txBody>
          <a:bodyPr rtlCol="0"/>
          <a:lstStyle>
            <a:lvl1pPr>
              <a:defRPr>
                <a:solidFill>
                  <a:schemeClr val="tx1"/>
                </a:solidFill>
              </a:defRPr>
            </a:lvl1pPr>
          </a:lstStyle>
          <a:p>
            <a:pPr rtl="0"/>
            <a:fld id="{5E09302F-4EFD-4BEC-9C10-DACCEDA17DF4}" type="datetime1">
              <a:rPr lang="pt-BR" noProof="0" smtClean="0"/>
              <a:t>03/12/2017</a:t>
            </a:fld>
            <a:endParaRPr lang="pt-BR" noProof="0" dirty="0"/>
          </a:p>
        </p:txBody>
      </p:sp>
      <p:sp>
        <p:nvSpPr>
          <p:cNvPr id="5" name="Espaço reservado para rodapé 4"/>
          <p:cNvSpPr>
            <a:spLocks noGrp="1"/>
          </p:cNvSpPr>
          <p:nvPr>
            <p:ph type="ftr" sz="quarter" idx="11"/>
          </p:nvPr>
        </p:nvSpPr>
        <p:spPr>
          <a:xfrm>
            <a:off x="6114708" y="6356351"/>
            <a:ext cx="3974065" cy="365125"/>
          </a:xfrm>
        </p:spPr>
        <p:txBody>
          <a:bodyPr rtlCol="0"/>
          <a:lstStyle>
            <a:lvl1pPr>
              <a:defRPr>
                <a:solidFill>
                  <a:schemeClr val="tx1"/>
                </a:solidFill>
              </a:defRPr>
            </a:lvl1pPr>
          </a:lstStyle>
          <a:p>
            <a:pPr rtl="0"/>
            <a:r>
              <a:rPr lang="pt-BR" noProof="0" dirty="0" smtClean="0"/>
              <a:t>Adicionar um rodapé</a:t>
            </a:r>
            <a:endParaRPr lang="pt-BR" noProof="0" dirty="0"/>
          </a:p>
        </p:txBody>
      </p:sp>
      <p:sp>
        <p:nvSpPr>
          <p:cNvPr id="6" name="Espaço reservado para o número do slide 5"/>
          <p:cNvSpPr>
            <a:spLocks noGrp="1"/>
          </p:cNvSpPr>
          <p:nvPr>
            <p:ph type="sldNum" sz="quarter" idx="12"/>
          </p:nvPr>
        </p:nvSpPr>
        <p:spPr>
          <a:xfrm>
            <a:off x="10285571" y="6356351"/>
            <a:ext cx="609441" cy="365125"/>
          </a:xfrm>
        </p:spPr>
        <p:txBody>
          <a:bodyPr rtlCol="0"/>
          <a:lstStyle>
            <a:lvl1pPr>
              <a:defRPr>
                <a:solidFill>
                  <a:schemeClr val="tx1"/>
                </a:solidFill>
              </a:defRPr>
            </a:lvl1pPr>
          </a:lstStyle>
          <a:p>
            <a:pPr rtl="0"/>
            <a:fld id="{7DC1BBB0-96F0-4077-A278-0F3FB5C104D3}" type="slidenum">
              <a:rPr lang="pt-BR" noProof="0" smtClean="0"/>
              <a:pPr rtl="0"/>
              <a:t>‹nº›</a:t>
            </a:fld>
            <a:endParaRPr lang="pt-BR" noProof="0" dirty="0"/>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287EE5CF-20F1-4039-AC2E-14BC9B88F2C2}" type="datetime1">
              <a:rPr lang="pt-BR" noProof="0" smtClean="0"/>
              <a:t>03/12/2017</a:t>
            </a:fld>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6" name="Espaço reservado para o número do slide 5"/>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99612" y="685800"/>
            <a:ext cx="1787526" cy="5486400"/>
          </a:xfrm>
        </p:spPr>
        <p:txBody>
          <a:bodyPr vert="eaVert" rtlCol="0"/>
          <a:lstStyle/>
          <a:p>
            <a:pPr rtl="0"/>
            <a:r>
              <a:rPr lang="pt-BR" noProof="0" smtClean="0"/>
              <a:t>Clique para editar o título mestre</a:t>
            </a:r>
            <a:endParaRPr lang="pt-BR" noProof="0" dirty="0"/>
          </a:p>
        </p:txBody>
      </p:sp>
      <p:sp>
        <p:nvSpPr>
          <p:cNvPr id="3" name="Espaço reservado para texto vertical 2"/>
          <p:cNvSpPr>
            <a:spLocks noGrp="1"/>
          </p:cNvSpPr>
          <p:nvPr>
            <p:ph type="body" orient="vert" idx="1"/>
          </p:nvPr>
        </p:nvSpPr>
        <p:spPr>
          <a:xfrm>
            <a:off x="1598613" y="685800"/>
            <a:ext cx="7848599" cy="5486400"/>
          </a:xfrm>
        </p:spPr>
        <p:txBody>
          <a:bodyPr vert="eaVert" rtlCol="0"/>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C14339E5-F77E-49F5-9D2E-12EE7EFFE84F}" type="datetime1">
              <a:rPr lang="pt-BR" noProof="0" smtClean="0"/>
              <a:t>03/12/2017</a:t>
            </a:fld>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6" name="Espaço reservado para o número do slide 5"/>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p:nvPr>
        </p:nvSpPr>
        <p:spPr/>
        <p:txBody>
          <a:bodyPr rtlCol="0"/>
          <a:lstStyle>
            <a:lvl5pPr>
              <a:defRPr/>
            </a:lvl5pPr>
            <a:lvl6pPr>
              <a:defRPr/>
            </a:lvl6pPr>
            <a:lvl7pPr>
              <a:defRPr/>
            </a:lvl7pPr>
            <a:lvl8pPr>
              <a:defRPr/>
            </a:lvl8pPr>
            <a:lvl9pPr>
              <a:defRPr/>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5DAD804B-76D6-420B-9329-39285A32A2B5}" type="datetime1">
              <a:rPr lang="pt-BR" noProof="0" smtClean="0"/>
              <a:t>03/12/2017</a:t>
            </a:fld>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6" name="Espaço reservado para o número do slide 5"/>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598613" y="1600201"/>
            <a:ext cx="8283272" cy="2654064"/>
          </a:xfrm>
        </p:spPr>
        <p:txBody>
          <a:bodyPr rtlCol="0"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smtClean="0"/>
              <a:t>Editar estilos de texto Mestre</a:t>
            </a:r>
          </a:p>
        </p:txBody>
      </p:sp>
      <p:sp>
        <p:nvSpPr>
          <p:cNvPr id="4" name="Espaço reservado para data 3"/>
          <p:cNvSpPr>
            <a:spLocks noGrp="1"/>
          </p:cNvSpPr>
          <p:nvPr>
            <p:ph type="dt" sz="half" idx="10"/>
          </p:nvPr>
        </p:nvSpPr>
        <p:spPr/>
        <p:txBody>
          <a:bodyPr rtlCol="0"/>
          <a:lstStyle>
            <a:lvl1pPr>
              <a:defRPr>
                <a:solidFill>
                  <a:schemeClr val="tx1"/>
                </a:solidFill>
              </a:defRPr>
            </a:lvl1pPr>
          </a:lstStyle>
          <a:p>
            <a:pPr rtl="0"/>
            <a:fld id="{4FCEFA37-CEED-4BC7-9282-98237626FAFA}" type="datetime1">
              <a:rPr lang="pt-BR" noProof="0" smtClean="0"/>
              <a:t>03/12/2017</a:t>
            </a:fld>
            <a:endParaRPr lang="pt-BR" noProof="0" dirty="0"/>
          </a:p>
        </p:txBody>
      </p:sp>
      <p:sp>
        <p:nvSpPr>
          <p:cNvPr id="5" name="Espaço reservado para rodapé 4"/>
          <p:cNvSpPr>
            <a:spLocks noGrp="1"/>
          </p:cNvSpPr>
          <p:nvPr>
            <p:ph type="ftr" sz="quarter" idx="11"/>
          </p:nvPr>
        </p:nvSpPr>
        <p:spPr/>
        <p:txBody>
          <a:bodyPr rtlCol="0"/>
          <a:lstStyle>
            <a:lvl1pPr>
              <a:defRPr>
                <a:solidFill>
                  <a:schemeClr val="tx1"/>
                </a:solidFill>
              </a:defRPr>
            </a:lvl1pPr>
          </a:lstStyle>
          <a:p>
            <a:pPr rtl="0"/>
            <a:r>
              <a:rPr lang="pt-BR" noProof="0" dirty="0" smtClean="0"/>
              <a:t>Adicionar um rodapé</a:t>
            </a:r>
            <a:endParaRPr lang="pt-BR" noProof="0" dirty="0"/>
          </a:p>
        </p:txBody>
      </p:sp>
      <p:sp>
        <p:nvSpPr>
          <p:cNvPr id="6" name="Espaço reservado para o número do slide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pt-BR" noProof="0" smtClean="0"/>
              <a:pPr rtl="0"/>
              <a:t>‹nº›</a:t>
            </a:fld>
            <a:endParaRPr lang="pt-BR" noProof="0" dirty="0"/>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4" name="Espaço reservado para conteúdo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3" name="Espaço reservado para conteúdo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p>
            <a:pPr rtl="0"/>
            <a:fld id="{D8A64E58-86F2-4674-A612-D3F5B59D905D}" type="datetime1">
              <a:rPr lang="pt-BR" noProof="0" smtClean="0"/>
              <a:t>03/12/2017</a:t>
            </a:fld>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7" name="Espaço reservado para o número do slide 6"/>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93436" y="177800"/>
            <a:ext cx="9782801" cy="1239837"/>
          </a:xfrm>
        </p:spPr>
        <p:txBody>
          <a:bodyPr rtlCol="0"/>
          <a:lstStyle>
            <a:lvl1pPr>
              <a:defRPr/>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Editar estilos de texto Mestre</a:t>
            </a:r>
          </a:p>
        </p:txBody>
      </p:sp>
      <p:sp>
        <p:nvSpPr>
          <p:cNvPr id="4" name="Espaço reservado para conteúdo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texto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Editar estilos de texto Mestre</a:t>
            </a:r>
          </a:p>
        </p:txBody>
      </p:sp>
      <p:sp>
        <p:nvSpPr>
          <p:cNvPr id="6" name="Espaço reservado para conteúdo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p>
            <a:pPr rtl="0"/>
            <a:fld id="{C19CA948-E42E-4093-98A0-1259FFBC912F}" type="datetime1">
              <a:rPr lang="pt-BR" noProof="0" smtClean="0"/>
              <a:t>03/12/2017</a:t>
            </a:fld>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9" name="Espaço reservado para o número do slide 8"/>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E8FE0337-2E7A-4CEF-8FE1-5D2D8EAB3741}" type="datetime1">
              <a:rPr lang="pt-BR" noProof="0" smtClean="0"/>
              <a:t>03/12/2017</a:t>
            </a:fld>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5" name="Espaço reservado para o número do slide 4"/>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lvl1pPr>
              <a:defRPr>
                <a:solidFill>
                  <a:schemeClr val="tx1"/>
                </a:solidFill>
              </a:defRPr>
            </a:lvl1pPr>
          </a:lstStyle>
          <a:p>
            <a:pPr rtl="0"/>
            <a:fld id="{EA6087B5-C7A9-4BFD-958D-218FBB7A21F9}" type="datetime1">
              <a:rPr lang="pt-BR" noProof="0" smtClean="0"/>
              <a:t>03/12/2017</a:t>
            </a:fld>
            <a:endParaRPr lang="pt-BR" noProof="0" dirty="0"/>
          </a:p>
        </p:txBody>
      </p:sp>
      <p:sp>
        <p:nvSpPr>
          <p:cNvPr id="3" name="Espaço reservado para rodapé 2"/>
          <p:cNvSpPr>
            <a:spLocks noGrp="1"/>
          </p:cNvSpPr>
          <p:nvPr>
            <p:ph type="ftr" sz="quarter" idx="11"/>
          </p:nvPr>
        </p:nvSpPr>
        <p:spPr/>
        <p:txBody>
          <a:bodyPr rtlCol="0"/>
          <a:lstStyle>
            <a:lvl1pPr>
              <a:defRPr>
                <a:solidFill>
                  <a:schemeClr val="tx1"/>
                </a:solidFill>
              </a:defRPr>
            </a:lvl1pPr>
          </a:lstStyle>
          <a:p>
            <a:pPr rtl="0"/>
            <a:r>
              <a:rPr lang="pt-BR" noProof="0" dirty="0" smtClean="0"/>
              <a:t>Adicionar um rodapé</a:t>
            </a:r>
            <a:endParaRPr lang="pt-BR" noProof="0" dirty="0"/>
          </a:p>
        </p:txBody>
      </p:sp>
      <p:sp>
        <p:nvSpPr>
          <p:cNvPr id="4" name="Espaço reservado para o número do slide 3"/>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pt-BR" noProof="0" smtClean="0"/>
              <a:pPr rtl="0"/>
              <a:t>‹nº›</a:t>
            </a:fld>
            <a:endParaRPr lang="pt-BR" noProof="0" dirty="0"/>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bwMode="white">
          <a:xfrm>
            <a:off x="1767358" y="381000"/>
            <a:ext cx="3293422" cy="1371600"/>
          </a:xfrm>
        </p:spPr>
        <p:txBody>
          <a:bodyPr rtlCol="0" anchor="b">
            <a:normAutofit/>
          </a:bodyPr>
          <a:lstStyle>
            <a:lvl1pPr algn="l">
              <a:defRPr sz="2800" b="1" cap="all" baseline="0">
                <a:solidFill>
                  <a:schemeClr val="tx2"/>
                </a:solidFill>
              </a:defRPr>
            </a:lvl1pPr>
          </a:lstStyle>
          <a:p>
            <a:pPr rtl="0"/>
            <a:r>
              <a:rPr lang="pt-BR" noProof="0" smtClean="0"/>
              <a:t>Clique para editar o título mestre</a:t>
            </a:r>
            <a:endParaRPr lang="pt-BR" noProof="0" dirty="0"/>
          </a:p>
        </p:txBody>
      </p:sp>
      <p:sp>
        <p:nvSpPr>
          <p:cNvPr id="3" name="Espaço reservado para conteúdo 2"/>
          <p:cNvSpPr>
            <a:spLocks noGrp="1"/>
          </p:cNvSpPr>
          <p:nvPr>
            <p:ph idx="1"/>
          </p:nvPr>
        </p:nvSpPr>
        <p:spPr>
          <a:xfrm>
            <a:off x="5332411" y="482600"/>
            <a:ext cx="6043825"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pt-BR" noProof="0" smtClean="0"/>
              <a:t>Editar estilos de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texto 3"/>
          <p:cNvSpPr>
            <a:spLocks noGrp="1"/>
          </p:cNvSpPr>
          <p:nvPr>
            <p:ph type="body" sz="half" idx="2"/>
          </p:nvPr>
        </p:nvSpPr>
        <p:spPr bwMode="white">
          <a:xfrm>
            <a:off x="1767358"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smtClean="0"/>
              <a:t>Editar estilos de texto Mestre</a:t>
            </a:r>
          </a:p>
        </p:txBody>
      </p:sp>
      <p:sp>
        <p:nvSpPr>
          <p:cNvPr id="5" name="Espaço reservado para data 4"/>
          <p:cNvSpPr>
            <a:spLocks noGrp="1"/>
          </p:cNvSpPr>
          <p:nvPr>
            <p:ph type="dt" sz="half" idx="10"/>
          </p:nvPr>
        </p:nvSpPr>
        <p:spPr/>
        <p:txBody>
          <a:bodyPr rtlCol="0"/>
          <a:lstStyle/>
          <a:p>
            <a:pPr rtl="0"/>
            <a:fld id="{96FF12B8-E478-48AB-864E-A0E728AC6574}" type="datetime1">
              <a:rPr lang="pt-BR" noProof="0" smtClean="0"/>
              <a:t>03/12/2017</a:t>
            </a:fld>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smtClean="0"/>
              <a:t>Adicionar um rodapé</a:t>
            </a:r>
            <a:endParaRPr lang="pt-BR" noProof="0" dirty="0"/>
          </a:p>
        </p:txBody>
      </p:sp>
      <p:sp>
        <p:nvSpPr>
          <p:cNvPr id="7" name="Espaço reservado para o número do slide 6"/>
          <p:cNvSpPr>
            <a:spLocks noGrp="1"/>
          </p:cNvSpPr>
          <p:nvPr>
            <p:ph type="sldNum" sz="quarter" idx="12"/>
          </p:nvPr>
        </p:nvSpPr>
        <p:spPr/>
        <p:txBody>
          <a:bodyPr rtlCol="0"/>
          <a:lstStyle/>
          <a:p>
            <a:pPr rtl="0"/>
            <a:fld id="{7DC1BBB0-96F0-4077-A278-0F3FB5C104D3}" type="slidenum">
              <a:rPr lang="pt-BR" noProof="0" smtClean="0"/>
              <a:t>‹nº›</a:t>
            </a:fld>
            <a:endParaRPr lang="pt-BR" noProof="0" dirty="0"/>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pt-BR" noProof="0" dirty="0"/>
          </a:p>
        </p:txBody>
      </p:sp>
      <p:sp>
        <p:nvSpPr>
          <p:cNvPr id="2" name="Título 1"/>
          <p:cNvSpPr>
            <a:spLocks noGrp="1"/>
          </p:cNvSpPr>
          <p:nvPr>
            <p:ph type="title"/>
          </p:nvPr>
        </p:nvSpPr>
        <p:spPr>
          <a:xfrm>
            <a:off x="1074240" y="381000"/>
            <a:ext cx="3293422" cy="1371600"/>
          </a:xfrm>
        </p:spPr>
        <p:txBody>
          <a:bodyPr rtlCol="0" anchor="b">
            <a:normAutofit/>
          </a:bodyPr>
          <a:lstStyle>
            <a:lvl1pPr algn="l">
              <a:defRPr sz="2800" b="1" cap="none" spc="0" baseline="0">
                <a:ln w="22225">
                  <a:solidFill>
                    <a:schemeClr val="tx2"/>
                  </a:solidFill>
                  <a:prstDash val="solid"/>
                </a:ln>
                <a:solidFill>
                  <a:schemeClr val="tx2"/>
                </a:solidFill>
                <a:effectLst/>
              </a:defRPr>
            </a:lvl1pPr>
          </a:lstStyle>
          <a:p>
            <a:pPr rtl="0"/>
            <a:r>
              <a:rPr lang="pt-BR" noProof="0" smtClean="0"/>
              <a:t>Clique para editar o título mestre</a:t>
            </a:r>
            <a:endParaRPr lang="pt-BR" noProof="0"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smtClean="0"/>
              <a:t>Editar estilos de texto Mestre</a:t>
            </a:r>
          </a:p>
        </p:txBody>
      </p:sp>
      <p:sp>
        <p:nvSpPr>
          <p:cNvPr id="5" name="Espaço reservado para data 4"/>
          <p:cNvSpPr>
            <a:spLocks noGrp="1"/>
          </p:cNvSpPr>
          <p:nvPr>
            <p:ph type="dt" sz="half" idx="10"/>
          </p:nvPr>
        </p:nvSpPr>
        <p:spPr/>
        <p:txBody>
          <a:bodyPr rtlCol="0"/>
          <a:lstStyle>
            <a:lvl1pPr>
              <a:defRPr>
                <a:solidFill>
                  <a:schemeClr val="bg1"/>
                </a:solidFill>
              </a:defRPr>
            </a:lvl1pPr>
          </a:lstStyle>
          <a:p>
            <a:pPr rtl="0"/>
            <a:fld id="{1DE1787C-785B-49D7-8C7D-B776A2248FFF}" type="datetime1">
              <a:rPr lang="pt-BR" noProof="0" smtClean="0"/>
              <a:t>03/12/2017</a:t>
            </a:fld>
            <a:endParaRPr lang="pt-BR" noProof="0" dirty="0"/>
          </a:p>
        </p:txBody>
      </p:sp>
      <p:sp>
        <p:nvSpPr>
          <p:cNvPr id="6" name="Espaço reservado para rodapé 5"/>
          <p:cNvSpPr>
            <a:spLocks noGrp="1"/>
          </p:cNvSpPr>
          <p:nvPr>
            <p:ph type="ftr" sz="quarter" idx="11"/>
          </p:nvPr>
        </p:nvSpPr>
        <p:spPr/>
        <p:txBody>
          <a:bodyPr rtlCol="0"/>
          <a:lstStyle>
            <a:lvl1pPr>
              <a:defRPr>
                <a:solidFill>
                  <a:schemeClr val="bg1"/>
                </a:solidFill>
              </a:defRPr>
            </a:lvl1pPr>
          </a:lstStyle>
          <a:p>
            <a:pPr rtl="0"/>
            <a:r>
              <a:rPr lang="pt-BR" noProof="0" dirty="0" smtClean="0"/>
              <a:t>Adicionar um rodapé</a:t>
            </a:r>
            <a:endParaRPr lang="pt-BR" noProof="0" dirty="0"/>
          </a:p>
        </p:txBody>
      </p:sp>
      <p:sp>
        <p:nvSpPr>
          <p:cNvPr id="7" name="Espaço reservado para o número do slide 6"/>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pt-BR" noProof="0" smtClean="0"/>
              <a:pPr rtl="0"/>
              <a:t>‹nº›</a:t>
            </a:fld>
            <a:endParaRPr lang="pt-BR" noProof="0" dirty="0"/>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8" name="Grupo 7"/>
          <p:cNvGrpSpPr/>
          <p:nvPr/>
        </p:nvGrpSpPr>
        <p:grpSpPr>
          <a:xfrm>
            <a:off x="10604" y="-9144"/>
            <a:ext cx="12178221" cy="6878638"/>
            <a:chOff x="10604" y="-9144"/>
            <a:chExt cx="12178221" cy="6878638"/>
          </a:xfrm>
        </p:grpSpPr>
        <p:sp>
          <p:nvSpPr>
            <p:cNvPr id="7" name="Retângulo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pt-BR" noProof="0" dirty="0"/>
            </a:p>
          </p:txBody>
        </p:sp>
        <p:grpSp>
          <p:nvGrpSpPr>
            <p:cNvPr id="10" name="Grupo 9"/>
            <p:cNvGrpSpPr/>
            <p:nvPr/>
          </p:nvGrpSpPr>
          <p:grpSpPr>
            <a:xfrm flipV="1">
              <a:off x="10604" y="-9144"/>
              <a:ext cx="1951038" cy="6878638"/>
              <a:chOff x="-4636" y="-9144"/>
              <a:chExt cx="1951038" cy="6878638"/>
            </a:xfrm>
            <a:solidFill>
              <a:schemeClr val="bg2"/>
            </a:solidFill>
          </p:grpSpPr>
          <p:sp>
            <p:nvSpPr>
              <p:cNvPr id="17" name="Forma livre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18" name="Forma livre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19" name="Forma livre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0" name="Forma Livre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1" name="Forma livre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2" name="Forma livre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3" name="Forma livre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4" name="Forma livre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5" name="Forma livre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6" name="Forma livre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7" name="Forma livre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8" name="Forma livre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29" name="Forma livre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sp>
            <p:nvSpPr>
              <p:cNvPr id="30" name="Forma livre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pt-BR" noProof="0" dirty="0"/>
              </a:p>
            </p:txBody>
          </p:sp>
        </p:grpSp>
      </p:grpSp>
      <p:sp>
        <p:nvSpPr>
          <p:cNvPr id="2" name="Espaço reservado para título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pPr rtl="0"/>
            <a:r>
              <a:rPr lang="pt-BR" noProof="0" dirty="0" smtClean="0"/>
              <a:t>Clique para editar o título Mestre</a:t>
            </a:r>
            <a:endParaRPr lang="pt-BR" noProof="0" dirty="0"/>
          </a:p>
        </p:txBody>
      </p:sp>
      <p:sp>
        <p:nvSpPr>
          <p:cNvPr id="3" name="Espaço reservado para texto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4" name="Espaço reservado para data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09D2C1AD-E812-4765-8085-ECCA80893D6F}" type="datetime1">
              <a:rPr lang="pt-BR" noProof="0" smtClean="0"/>
              <a:t>03/12/2017</a:t>
            </a:fld>
            <a:endParaRPr lang="pt-BR" noProof="0" dirty="0"/>
          </a:p>
        </p:txBody>
      </p:sp>
      <p:sp>
        <p:nvSpPr>
          <p:cNvPr id="5" name="Espaço reservado para rodapé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pt-BR" noProof="0" dirty="0" smtClean="0"/>
              <a:t>Adicionar um rodapé</a:t>
            </a:r>
            <a:endParaRPr lang="pt-BR" noProof="0" dirty="0"/>
          </a:p>
        </p:txBody>
      </p:sp>
      <p:sp>
        <p:nvSpPr>
          <p:cNvPr id="6" name="Espaço reservado para o número do slid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pt-BR" noProof="0" smtClean="0"/>
              <a:pPr rtl="0"/>
              <a:t>‹nº›</a:t>
            </a:fld>
            <a:endParaRPr lang="pt-BR" noProof="0" dirty="0"/>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2133973" y="332656"/>
            <a:ext cx="9073008" cy="2680127"/>
          </a:xfrm>
        </p:spPr>
        <p:txBody>
          <a:bodyPr rtlCol="0"/>
          <a:lstStyle/>
          <a:p>
            <a:r>
              <a:rPr lang="pt-BR" sz="6600" dirty="0"/>
              <a:t>O TÍTULO “DEUS” APLICADO A JESUS, COMO ENTENDER?</a:t>
            </a:r>
          </a:p>
        </p:txBody>
      </p:sp>
      <p:sp>
        <p:nvSpPr>
          <p:cNvPr id="2" name="Subtítulo 1"/>
          <p:cNvSpPr>
            <a:spLocks noGrp="1"/>
          </p:cNvSpPr>
          <p:nvPr>
            <p:ph type="subTitle" idx="1"/>
          </p:nvPr>
        </p:nvSpPr>
        <p:spPr>
          <a:xfrm>
            <a:off x="2422004" y="3933056"/>
            <a:ext cx="7516442" cy="1604365"/>
          </a:xfrm>
        </p:spPr>
        <p:txBody>
          <a:bodyPr rtlCol="0">
            <a:normAutofit fontScale="70000" lnSpcReduction="20000"/>
          </a:bodyPr>
          <a:lstStyle/>
          <a:p>
            <a:pPr>
              <a:lnSpc>
                <a:spcPct val="120000"/>
              </a:lnSpc>
            </a:pPr>
            <a:r>
              <a:rPr lang="pt-BR" b="1" dirty="0"/>
              <a:t>ALGUNS VERSOS NA BÍBLIA APLICAM O TERMO “DEUS” A JESUS, SERÁ QUE ISSO SIGNIFICA QUE ELE É UMA SEGUNDA PESSOA EM DEUS OU QUE FAZ PARTE DE UMA TRINDADE</a:t>
            </a:r>
          </a:p>
        </p:txBody>
      </p:sp>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2088232"/>
          </a:xfrm>
        </p:spPr>
        <p:txBody>
          <a:bodyPr rtlCol="0">
            <a:noAutofit/>
          </a:bodyPr>
          <a:lstStyle/>
          <a:p>
            <a:pPr algn="ctr"/>
            <a:r>
              <a:rPr lang="pt-BR" sz="5400" dirty="0"/>
              <a:t>QUANTAS VEZES JESUS É CHAMADO DE DEUS NA BÍBLIA?</a:t>
            </a:r>
          </a:p>
        </p:txBody>
      </p:sp>
      <p:sp>
        <p:nvSpPr>
          <p:cNvPr id="14" name="Espaço reservado para conteúdo 13"/>
          <p:cNvSpPr>
            <a:spLocks noGrp="1"/>
          </p:cNvSpPr>
          <p:nvPr>
            <p:ph idx="1"/>
          </p:nvPr>
        </p:nvSpPr>
        <p:spPr>
          <a:xfrm>
            <a:off x="1593436" y="3140968"/>
            <a:ext cx="9782801" cy="3312368"/>
          </a:xfrm>
        </p:spPr>
        <p:txBody>
          <a:bodyPr rtlCol="0">
            <a:normAutofit/>
          </a:bodyPr>
          <a:lstStyle/>
          <a:p>
            <a:r>
              <a:rPr lang="pt-BR" dirty="0"/>
              <a:t>“</a:t>
            </a:r>
            <a:r>
              <a:rPr lang="pt-BR" sz="3600" i="1" dirty="0"/>
              <a:t>A lista de passagens que parecem explicitamente identificar Cristo com Deus varia de estudioso erudito, mas o número é quase nunca mais que uma meia dúzia</a:t>
            </a:r>
            <a:r>
              <a:rPr lang="pt-BR" sz="3600" dirty="0"/>
              <a:t>”</a:t>
            </a:r>
          </a:p>
          <a:p>
            <a:pPr marL="0" indent="0" algn="r">
              <a:buNone/>
            </a:pPr>
            <a:r>
              <a:rPr lang="pt-BR" dirty="0"/>
              <a:t>(Dr. Daniel B. Wallace).</a:t>
            </a:r>
          </a:p>
          <a:p>
            <a:pPr marL="0" indent="0">
              <a:buNone/>
            </a:pPr>
            <a:endParaRPr lang="pt-BR" sz="4400" dirty="0"/>
          </a:p>
        </p:txBody>
      </p:sp>
    </p:spTree>
    <p:extLst>
      <p:ext uri="{BB962C8B-B14F-4D97-AF65-F5344CB8AC3E}">
        <p14:creationId xmlns:p14="http://schemas.microsoft.com/office/powerpoint/2010/main" val="117149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84176"/>
          </a:xfrm>
        </p:spPr>
        <p:txBody>
          <a:bodyPr rtlCol="0">
            <a:noAutofit/>
          </a:bodyPr>
          <a:lstStyle/>
          <a:p>
            <a:pPr algn="ctr"/>
            <a:r>
              <a:rPr lang="pt-BR" sz="5400" dirty="0"/>
              <a:t>QUAL SERIA ESSA MEIA DÚZIA?</a:t>
            </a:r>
          </a:p>
        </p:txBody>
      </p:sp>
      <p:sp>
        <p:nvSpPr>
          <p:cNvPr id="14" name="Espaço reservado para conteúdo 13"/>
          <p:cNvSpPr>
            <a:spLocks noGrp="1"/>
          </p:cNvSpPr>
          <p:nvPr>
            <p:ph idx="1"/>
          </p:nvPr>
        </p:nvSpPr>
        <p:spPr>
          <a:xfrm>
            <a:off x="1593436" y="2492896"/>
            <a:ext cx="9782801" cy="3960440"/>
          </a:xfrm>
        </p:spPr>
        <p:txBody>
          <a:bodyPr rtlCol="0">
            <a:normAutofit fontScale="92500" lnSpcReduction="10000"/>
          </a:bodyPr>
          <a:lstStyle/>
          <a:p>
            <a:r>
              <a:rPr lang="pt-BR" dirty="0" err="1"/>
              <a:t>Jo</a:t>
            </a:r>
            <a:r>
              <a:rPr lang="pt-BR" dirty="0"/>
              <a:t>. </a:t>
            </a:r>
            <a:r>
              <a:rPr lang="pt-BR" dirty="0" smtClean="0"/>
              <a:t>1.1 </a:t>
            </a:r>
            <a:r>
              <a:rPr lang="pt-BR" sz="1700" dirty="0"/>
              <a:t>“No princípio era o Verbo, e o Verbo estava com Deus, e o Verbo era Deus”</a:t>
            </a:r>
            <a:endParaRPr lang="pt-BR" sz="1700" dirty="0" smtClean="0"/>
          </a:p>
          <a:p>
            <a:r>
              <a:rPr lang="pt-BR" dirty="0" err="1" smtClean="0"/>
              <a:t>Jo</a:t>
            </a:r>
            <a:r>
              <a:rPr lang="pt-BR" dirty="0"/>
              <a:t>. </a:t>
            </a:r>
            <a:r>
              <a:rPr lang="pt-BR" dirty="0" smtClean="0"/>
              <a:t>20.28 </a:t>
            </a:r>
            <a:r>
              <a:rPr lang="pt-BR" sz="1700" dirty="0" smtClean="0"/>
              <a:t>“Respondeu-lhe </a:t>
            </a:r>
            <a:r>
              <a:rPr lang="pt-BR" sz="1700" dirty="0"/>
              <a:t>Tomé: Senhor meu e Deus meu</a:t>
            </a:r>
            <a:r>
              <a:rPr lang="pt-BR" sz="1700" dirty="0" smtClean="0"/>
              <a:t>!”</a:t>
            </a:r>
          </a:p>
          <a:p>
            <a:r>
              <a:rPr lang="pt-BR" dirty="0" smtClean="0"/>
              <a:t>: </a:t>
            </a:r>
            <a:r>
              <a:rPr lang="pt-BR" dirty="0" err="1" smtClean="0"/>
              <a:t>Fp</a:t>
            </a:r>
            <a:r>
              <a:rPr lang="pt-BR" dirty="0"/>
              <a:t>. </a:t>
            </a:r>
            <a:r>
              <a:rPr lang="pt-BR" dirty="0" smtClean="0"/>
              <a:t>2.6 </a:t>
            </a:r>
            <a:r>
              <a:rPr lang="pt-BR" sz="1700" dirty="0" smtClean="0"/>
              <a:t>“pois </a:t>
            </a:r>
            <a:r>
              <a:rPr lang="pt-BR" sz="1700" dirty="0"/>
              <a:t>ele, subsistindo em forma de Deus, não julgou como usurpação o ser igual a </a:t>
            </a:r>
            <a:r>
              <a:rPr lang="pt-BR" sz="1700" dirty="0" smtClean="0"/>
              <a:t>Deus”</a:t>
            </a:r>
          </a:p>
          <a:p>
            <a:r>
              <a:rPr lang="pt-BR" dirty="0" smtClean="0"/>
              <a:t>: </a:t>
            </a:r>
            <a:r>
              <a:rPr lang="pt-BR" dirty="0" err="1" smtClean="0"/>
              <a:t>Tt</a:t>
            </a:r>
            <a:r>
              <a:rPr lang="pt-BR" dirty="0" smtClean="0"/>
              <a:t> 2.13 </a:t>
            </a:r>
            <a:r>
              <a:rPr lang="pt-BR" sz="1700" dirty="0" smtClean="0"/>
              <a:t>“aguardando a bendita esperança e a manifestação da glória do nosso grande Deus e Salvador Cristo Jesus,”</a:t>
            </a:r>
          </a:p>
          <a:p>
            <a:r>
              <a:rPr lang="pt-BR" dirty="0" smtClean="0"/>
              <a:t>: II P. 1. </a:t>
            </a:r>
            <a:r>
              <a:rPr lang="pt-BR" sz="1700" dirty="0" smtClean="0"/>
              <a:t>1 “Simão Pedro, servo e apóstolo de Jesus Cristo, aos que conosco obtiveram fé igualmente preciosa na justiça do nosso Deus e Salvador Jesus Cristo”.</a:t>
            </a:r>
          </a:p>
          <a:p>
            <a:r>
              <a:rPr lang="pt-BR" dirty="0" smtClean="0"/>
              <a:t>: I </a:t>
            </a:r>
            <a:r>
              <a:rPr lang="pt-BR" dirty="0" err="1"/>
              <a:t>Jo</a:t>
            </a:r>
            <a:r>
              <a:rPr lang="pt-BR" dirty="0"/>
              <a:t>. </a:t>
            </a:r>
            <a:r>
              <a:rPr lang="pt-BR" dirty="0" smtClean="0"/>
              <a:t>5.20 </a:t>
            </a:r>
            <a:r>
              <a:rPr lang="pt-BR" sz="1700" dirty="0"/>
              <a:t>“Também sabemos que o Filho de Deus é vindo e nos tem dado entendimento para reconhecermos o verdadeiro; e estamos no verdadeiro, em seu Filho, Jesus Cristo. Este é o verdadeiro Deus e a vida eterna.”</a:t>
            </a:r>
            <a:r>
              <a:rPr lang="pt-BR" sz="1700" dirty="0" smtClean="0"/>
              <a:t> </a:t>
            </a:r>
            <a:r>
              <a:rPr lang="pt-BR" sz="1700" dirty="0"/>
              <a:t> </a:t>
            </a:r>
          </a:p>
          <a:p>
            <a:pPr marL="0" indent="0">
              <a:buNone/>
            </a:pPr>
            <a:endParaRPr lang="pt-BR" sz="4400" dirty="0"/>
          </a:p>
        </p:txBody>
      </p:sp>
    </p:spTree>
    <p:extLst>
      <p:ext uri="{BB962C8B-B14F-4D97-AF65-F5344CB8AC3E}">
        <p14:creationId xmlns:p14="http://schemas.microsoft.com/office/powerpoint/2010/main" val="2170468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84176"/>
          </a:xfrm>
        </p:spPr>
        <p:txBody>
          <a:bodyPr rtlCol="0">
            <a:noAutofit/>
          </a:bodyPr>
          <a:lstStyle/>
          <a:p>
            <a:pPr algn="ctr"/>
            <a:r>
              <a:rPr lang="pt-BR" sz="5400" dirty="0" smtClean="0"/>
              <a:t>OUTROS TEXTOS CITADOS</a:t>
            </a:r>
            <a:endParaRPr lang="pt-BR" sz="5400" dirty="0"/>
          </a:p>
        </p:txBody>
      </p:sp>
      <p:sp>
        <p:nvSpPr>
          <p:cNvPr id="14" name="Espaço reservado para conteúdo 13"/>
          <p:cNvSpPr>
            <a:spLocks noGrp="1"/>
          </p:cNvSpPr>
          <p:nvPr>
            <p:ph idx="1"/>
          </p:nvPr>
        </p:nvSpPr>
        <p:spPr>
          <a:xfrm>
            <a:off x="1593436" y="2492896"/>
            <a:ext cx="9782801" cy="3960440"/>
          </a:xfrm>
        </p:spPr>
        <p:txBody>
          <a:bodyPr rtlCol="0">
            <a:normAutofit/>
          </a:bodyPr>
          <a:lstStyle/>
          <a:p>
            <a:r>
              <a:rPr lang="pt-BR" dirty="0" err="1"/>
              <a:t>Jo</a:t>
            </a:r>
            <a:r>
              <a:rPr lang="pt-BR" dirty="0"/>
              <a:t>. 1.18: </a:t>
            </a:r>
            <a:r>
              <a:rPr lang="pt-BR" sz="1900" dirty="0"/>
              <a:t>“Ninguém jamais viu a Deus; o Deus unigênito, que está no seio do Pai, é quem o revelou</a:t>
            </a:r>
            <a:r>
              <a:rPr lang="pt-BR" dirty="0"/>
              <a:t>”.</a:t>
            </a:r>
          </a:p>
          <a:p>
            <a:r>
              <a:rPr lang="pt-BR" dirty="0" err="1"/>
              <a:t>Rm</a:t>
            </a:r>
            <a:r>
              <a:rPr lang="pt-BR" dirty="0"/>
              <a:t>. 9.5: </a:t>
            </a:r>
            <a:r>
              <a:rPr lang="pt-BR" sz="1900" dirty="0"/>
              <a:t>“deles são os patriarcas, e também deles descende o Cristo, segundo a carne, o qual é sobre todos, Deus bendito para todo o sempre. Amém!”</a:t>
            </a:r>
          </a:p>
          <a:p>
            <a:r>
              <a:rPr lang="pt-BR" dirty="0"/>
              <a:t>At. 20.28: </a:t>
            </a:r>
            <a:r>
              <a:rPr lang="pt-BR" sz="1700" dirty="0"/>
              <a:t>“Atendei por vós e por todo o rebanho sobre o qual o Espírito Santo vos constituiu bispos, para pastoreardes a igreja de Deus, a qual ele comprou com o seu próprio sangue”</a:t>
            </a:r>
          </a:p>
          <a:p>
            <a:r>
              <a:rPr lang="pt-BR" dirty="0" err="1"/>
              <a:t>Hb</a:t>
            </a:r>
            <a:r>
              <a:rPr lang="pt-BR" dirty="0"/>
              <a:t>. 1.8: </a:t>
            </a:r>
            <a:r>
              <a:rPr lang="pt-BR" sz="1700" dirty="0"/>
              <a:t>“mas acerca do Filho: O teu trono, ó Deus, é para todo o sempre; e: Cetro de equidade é o cetro do seu reino”.</a:t>
            </a:r>
          </a:p>
          <a:p>
            <a:endParaRPr lang="pt-BR" sz="1700" dirty="0"/>
          </a:p>
          <a:p>
            <a:pPr marL="0" indent="0">
              <a:buNone/>
            </a:pPr>
            <a:endParaRPr lang="pt-BR" sz="4400" dirty="0"/>
          </a:p>
        </p:txBody>
      </p:sp>
    </p:spTree>
    <p:extLst>
      <p:ext uri="{BB962C8B-B14F-4D97-AF65-F5344CB8AC3E}">
        <p14:creationId xmlns:p14="http://schemas.microsoft.com/office/powerpoint/2010/main" val="3467326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3960440"/>
          </a:xfrm>
        </p:spPr>
        <p:txBody>
          <a:bodyPr rtlCol="0">
            <a:noAutofit/>
          </a:bodyPr>
          <a:lstStyle/>
          <a:p>
            <a:pPr algn="ctr"/>
            <a:r>
              <a:rPr lang="pt-BR" sz="5400" dirty="0"/>
              <a:t>PORQUE ESSES TEXTOS NÃO IDENTIFICAM JESUS COMO SENDO DEUS TAL QUAL O PAI É?</a:t>
            </a:r>
          </a:p>
        </p:txBody>
      </p:sp>
    </p:spTree>
    <p:extLst>
      <p:ext uri="{BB962C8B-B14F-4D97-AF65-F5344CB8AC3E}">
        <p14:creationId xmlns:p14="http://schemas.microsoft.com/office/powerpoint/2010/main" val="385492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84176"/>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2492896"/>
            <a:ext cx="10225136" cy="3960440"/>
          </a:xfrm>
        </p:spPr>
        <p:txBody>
          <a:bodyPr rtlCol="0">
            <a:normAutofit/>
          </a:bodyPr>
          <a:lstStyle/>
          <a:p>
            <a:r>
              <a:rPr lang="pt-BR" sz="3200" b="1" dirty="0" err="1"/>
              <a:t>Jo</a:t>
            </a:r>
            <a:r>
              <a:rPr lang="pt-BR" sz="3200" b="1" dirty="0"/>
              <a:t>. 1.18 tem duas variantes textuais</a:t>
            </a:r>
            <a:r>
              <a:rPr lang="pt-BR" sz="3200" b="1" dirty="0" smtClean="0"/>
              <a:t>:</a:t>
            </a:r>
          </a:p>
          <a:p>
            <a:pPr marL="0" indent="0">
              <a:buNone/>
            </a:pPr>
            <a:endParaRPr lang="pt-BR" dirty="0"/>
          </a:p>
          <a:p>
            <a:r>
              <a:rPr lang="pt-BR" dirty="0" smtClean="0"/>
              <a:t>Ninguém </a:t>
            </a:r>
            <a:r>
              <a:rPr lang="pt-BR" dirty="0"/>
              <a:t>jamais viu a Deus; </a:t>
            </a:r>
            <a:r>
              <a:rPr lang="pt-BR" b="1" dirty="0">
                <a:solidFill>
                  <a:srgbClr val="FF0000"/>
                </a:solidFill>
              </a:rPr>
              <a:t>o Deus unigênito</a:t>
            </a:r>
            <a:r>
              <a:rPr lang="pt-BR" dirty="0">
                <a:solidFill>
                  <a:srgbClr val="FF0000"/>
                </a:solidFill>
              </a:rPr>
              <a:t> </a:t>
            </a:r>
            <a:r>
              <a:rPr lang="pt-BR" dirty="0"/>
              <a:t>(ARA)</a:t>
            </a:r>
          </a:p>
          <a:p>
            <a:r>
              <a:rPr lang="pt-BR" dirty="0" smtClean="0"/>
              <a:t>Deus </a:t>
            </a:r>
            <a:r>
              <a:rPr lang="pt-BR" dirty="0"/>
              <a:t>nunca foi visto por alguém. </a:t>
            </a:r>
            <a:r>
              <a:rPr lang="pt-BR" b="1" dirty="0">
                <a:solidFill>
                  <a:srgbClr val="FFFF00"/>
                </a:solidFill>
              </a:rPr>
              <a:t>O Filho unigênito</a:t>
            </a:r>
            <a:r>
              <a:rPr lang="pt-BR" dirty="0">
                <a:solidFill>
                  <a:srgbClr val="FFFF00"/>
                </a:solidFill>
              </a:rPr>
              <a:t> </a:t>
            </a:r>
            <a:r>
              <a:rPr lang="pt-BR" dirty="0"/>
              <a:t>(ARC)</a:t>
            </a:r>
          </a:p>
          <a:p>
            <a:pPr marL="0" indent="0">
              <a:buNone/>
            </a:pPr>
            <a:endParaRPr lang="pt-BR" sz="1700" dirty="0"/>
          </a:p>
          <a:p>
            <a:pPr marL="0" indent="0">
              <a:buNone/>
            </a:pPr>
            <a:endParaRPr lang="pt-BR" sz="4400" dirty="0"/>
          </a:p>
        </p:txBody>
      </p:sp>
    </p:spTree>
    <p:extLst>
      <p:ext uri="{BB962C8B-B14F-4D97-AF65-F5344CB8AC3E}">
        <p14:creationId xmlns:p14="http://schemas.microsoft.com/office/powerpoint/2010/main" val="414294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260648"/>
            <a:ext cx="10729192" cy="1872208"/>
          </a:xfrm>
        </p:spPr>
        <p:txBody>
          <a:bodyPr rtlCol="0">
            <a:noAutofit/>
          </a:bodyPr>
          <a:lstStyle/>
          <a:p>
            <a:pPr algn="ctr"/>
            <a:r>
              <a:rPr lang="pt-BR" sz="6000" smtClean="0"/>
              <a:t>ATESTAÇÃO </a:t>
            </a:r>
            <a:r>
              <a:rPr lang="pt-BR" sz="6000" dirty="0" smtClean="0"/>
              <a:t>DA LEITURA</a:t>
            </a:r>
            <a:br>
              <a:rPr lang="pt-BR" sz="6000" dirty="0" smtClean="0"/>
            </a:br>
            <a:r>
              <a:rPr lang="pt-BR" sz="6000" dirty="0" smtClean="0"/>
              <a:t> “FILHO UNIGÊNTIO”</a:t>
            </a:r>
            <a:endParaRPr lang="pt-BR" sz="6000" dirty="0"/>
          </a:p>
        </p:txBody>
      </p:sp>
      <p:sp>
        <p:nvSpPr>
          <p:cNvPr id="14" name="Espaço reservado para conteúdo 13"/>
          <p:cNvSpPr>
            <a:spLocks noGrp="1"/>
          </p:cNvSpPr>
          <p:nvPr>
            <p:ph idx="1"/>
          </p:nvPr>
        </p:nvSpPr>
        <p:spPr>
          <a:xfrm>
            <a:off x="1269876" y="2204864"/>
            <a:ext cx="10225136" cy="4392488"/>
          </a:xfrm>
        </p:spPr>
        <p:txBody>
          <a:bodyPr rtlCol="0">
            <a:normAutofit fontScale="47500" lnSpcReduction="20000"/>
          </a:bodyPr>
          <a:lstStyle/>
          <a:p>
            <a:pPr>
              <a:lnSpc>
                <a:spcPct val="170000"/>
              </a:lnSpc>
            </a:pPr>
            <a:r>
              <a:rPr lang="pt-BR" dirty="0" smtClean="0"/>
              <a:t>Manuscritos: A </a:t>
            </a:r>
            <a:r>
              <a:rPr lang="pt-BR" dirty="0"/>
              <a:t>C</a:t>
            </a:r>
            <a:r>
              <a:rPr lang="pt-BR" baseline="30000" dirty="0"/>
              <a:t>3</a:t>
            </a:r>
            <a:r>
              <a:rPr lang="pt-BR" dirty="0"/>
              <a:t> Δ G Q K Π T X Y </a:t>
            </a:r>
            <a:r>
              <a:rPr lang="pt-BR" dirty="0" err="1"/>
              <a:t>W</a:t>
            </a:r>
            <a:r>
              <a:rPr lang="pt-BR" baseline="30000" dirty="0" err="1"/>
              <a:t>supp</a:t>
            </a:r>
            <a:r>
              <a:rPr lang="pt-BR" dirty="0"/>
              <a:t> 063 0141 0211 ¦</a:t>
            </a:r>
            <a:r>
              <a:rPr lang="pt-BR" baseline="30000" dirty="0"/>
              <a:t>1 </a:t>
            </a:r>
            <a:r>
              <a:rPr lang="pt-BR" dirty="0"/>
              <a:t>¦</a:t>
            </a:r>
            <a:r>
              <a:rPr lang="pt-BR" baseline="30000" dirty="0"/>
              <a:t>13</a:t>
            </a:r>
            <a:r>
              <a:rPr lang="pt-BR" dirty="0"/>
              <a:t> 1 13 22 24 63 68 69 79 106 114 118 124 131 138 152 154 157 158 160 165 168 173 178 180 185 191 205 209 213 220 222 228 245 265 268 270 280 295 333 345 346 348 352</a:t>
            </a:r>
            <a:r>
              <a:rPr lang="pt-BR" baseline="30000" dirty="0"/>
              <a:t>c </a:t>
            </a:r>
            <a:r>
              <a:rPr lang="pt-BR" dirty="0"/>
              <a:t>357 370 377 382 389 391 397 401 423 430 472 482 489 508 513 515 537 543 544 555 557 565 579 589 597 649 679 683 700 709 713 716 720 726 731 732 733 736 740 744 747 775 787 788 792 799 807 809 821 826 827 828 829 833 841 851 863 865 873 874 878 883 884 888 889 891 892 899 904 931 968 969 979 982 983 989 992 994 1006 1009 1010 1014 1021 1026 1029 1038 1043 1071 1079 1085 1087 1093 1113 1118 1128 1187 1188 1195 1200 1216 1230 1241 1242 1243 1253 1292 1342 1344 1365 1424 1505 1546 1646 2148 </a:t>
            </a:r>
            <a:r>
              <a:rPr lang="pt-BR" i="1" dirty="0" err="1"/>
              <a:t>Byz</a:t>
            </a:r>
            <a:r>
              <a:rPr lang="pt-BR" dirty="0"/>
              <a:t> [E F G H] </a:t>
            </a:r>
            <a:r>
              <a:rPr lang="pt-BR" i="1" dirty="0" err="1"/>
              <a:t>Lect</a:t>
            </a:r>
            <a:r>
              <a:rPr lang="pt-BR" dirty="0"/>
              <a:t> it</a:t>
            </a:r>
            <a:r>
              <a:rPr lang="pt-BR" baseline="30000" dirty="0"/>
              <a:t>a, </a:t>
            </a:r>
            <a:r>
              <a:rPr lang="pt-BR" baseline="30000" dirty="0" err="1"/>
              <a:t>aur</a:t>
            </a:r>
            <a:r>
              <a:rPr lang="pt-BR" baseline="30000" dirty="0"/>
              <a:t>, b, c, e, f, ff(2), l</a:t>
            </a:r>
            <a:r>
              <a:rPr lang="pt-BR" dirty="0"/>
              <a:t> </a:t>
            </a:r>
            <a:r>
              <a:rPr lang="pt-BR" dirty="0" err="1"/>
              <a:t>vg</a:t>
            </a:r>
            <a:r>
              <a:rPr lang="pt-BR" dirty="0"/>
              <a:t> </a:t>
            </a:r>
            <a:r>
              <a:rPr lang="pt-BR" dirty="0" err="1"/>
              <a:t>syr</a:t>
            </a:r>
            <a:r>
              <a:rPr lang="pt-BR" baseline="30000" dirty="0" err="1"/>
              <a:t>c</a:t>
            </a:r>
            <a:r>
              <a:rPr lang="pt-BR" baseline="30000" dirty="0"/>
              <a:t>, h, </a:t>
            </a:r>
            <a:r>
              <a:rPr lang="pt-BR" baseline="30000" dirty="0" err="1"/>
              <a:t>pal</a:t>
            </a:r>
            <a:r>
              <a:rPr lang="pt-BR" dirty="0"/>
              <a:t> </a:t>
            </a:r>
            <a:r>
              <a:rPr lang="pt-BR" dirty="0" err="1"/>
              <a:t>arm</a:t>
            </a:r>
            <a:r>
              <a:rPr lang="pt-BR" dirty="0"/>
              <a:t> </a:t>
            </a:r>
            <a:r>
              <a:rPr lang="pt-BR" dirty="0" err="1"/>
              <a:t>eth</a:t>
            </a:r>
            <a:r>
              <a:rPr lang="pt-BR" dirty="0"/>
              <a:t> </a:t>
            </a:r>
            <a:r>
              <a:rPr lang="pt-BR" dirty="0" err="1"/>
              <a:t>geo</a:t>
            </a:r>
            <a:r>
              <a:rPr lang="pt-BR" baseline="30000" dirty="0" err="1"/>
              <a:t>l</a:t>
            </a:r>
            <a:r>
              <a:rPr lang="pt-BR" dirty="0"/>
              <a:t> </a:t>
            </a:r>
            <a:r>
              <a:rPr lang="pt-BR" dirty="0" err="1"/>
              <a:t>slav</a:t>
            </a:r>
            <a:r>
              <a:rPr lang="pt-BR" dirty="0"/>
              <a:t> </a:t>
            </a:r>
            <a:endParaRPr lang="pt-BR" dirty="0" smtClean="0"/>
          </a:p>
          <a:p>
            <a:pPr>
              <a:lnSpc>
                <a:spcPct val="170000"/>
              </a:lnSpc>
            </a:pPr>
            <a:r>
              <a:rPr lang="pt-BR" dirty="0" smtClean="0"/>
              <a:t>Citações: Alexandre</a:t>
            </a:r>
            <a:r>
              <a:rPr lang="pt-BR" dirty="0"/>
              <a:t>, Ambrosio</a:t>
            </a:r>
            <a:r>
              <a:rPr lang="pt-BR" baseline="30000" dirty="0"/>
              <a:t>10/11</a:t>
            </a:r>
            <a:r>
              <a:rPr lang="pt-BR" dirty="0"/>
              <a:t> </a:t>
            </a:r>
            <a:r>
              <a:rPr lang="pt-BR" dirty="0" err="1"/>
              <a:t>Ambrosioster</a:t>
            </a:r>
            <a:r>
              <a:rPr lang="pt-BR" dirty="0"/>
              <a:t>, </a:t>
            </a:r>
            <a:r>
              <a:rPr lang="pt-BR" dirty="0" err="1"/>
              <a:t>Atanasio</a:t>
            </a:r>
            <a:r>
              <a:rPr lang="pt-BR" dirty="0"/>
              <a:t>, Agostinho, Basílio</a:t>
            </a:r>
            <a:r>
              <a:rPr lang="pt-BR" baseline="30000" dirty="0"/>
              <a:t>1/2</a:t>
            </a:r>
            <a:r>
              <a:rPr lang="pt-BR" dirty="0"/>
              <a:t>, Cesário, </a:t>
            </a:r>
            <a:r>
              <a:rPr lang="pt-BR" dirty="0" err="1"/>
              <a:t>Irineu</a:t>
            </a:r>
            <a:r>
              <a:rPr lang="pt-BR" baseline="30000" dirty="0" err="1"/>
              <a:t>lat</a:t>
            </a:r>
            <a:r>
              <a:rPr lang="pt-BR" baseline="30000" dirty="0"/>
              <a:t> 1/3</a:t>
            </a:r>
            <a:r>
              <a:rPr lang="pt-BR" dirty="0"/>
              <a:t> </a:t>
            </a:r>
            <a:r>
              <a:rPr lang="pt-BR" dirty="0" err="1"/>
              <a:t>Irineu</a:t>
            </a:r>
            <a:r>
              <a:rPr lang="pt-BR" baseline="30000" dirty="0" err="1"/>
              <a:t>lat</a:t>
            </a:r>
            <a:r>
              <a:rPr lang="pt-BR" baseline="30000" dirty="0"/>
              <a:t> 2/3</a:t>
            </a:r>
            <a:r>
              <a:rPr lang="pt-BR" dirty="0"/>
              <a:t>, </a:t>
            </a:r>
            <a:r>
              <a:rPr lang="pt-BR" dirty="0" err="1"/>
              <a:t>Clemente</a:t>
            </a:r>
            <a:r>
              <a:rPr lang="pt-BR" baseline="30000" dirty="0" err="1"/>
              <a:t>from</a:t>
            </a:r>
            <a:r>
              <a:rPr lang="pt-BR" baseline="30000" dirty="0"/>
              <a:t> </a:t>
            </a:r>
            <a:r>
              <a:rPr lang="pt-BR" baseline="30000" dirty="0" err="1"/>
              <a:t>Theodotus</a:t>
            </a:r>
            <a:r>
              <a:rPr lang="pt-BR" baseline="30000" dirty="0"/>
              <a:t> 1/2</a:t>
            </a:r>
            <a:r>
              <a:rPr lang="pt-BR" dirty="0"/>
              <a:t> Clemente</a:t>
            </a:r>
            <a:r>
              <a:rPr lang="pt-BR" baseline="30000" dirty="0"/>
              <a:t>1/3</a:t>
            </a:r>
            <a:r>
              <a:rPr lang="pt-BR" dirty="0"/>
              <a:t> Clemente</a:t>
            </a:r>
            <a:r>
              <a:rPr lang="pt-BR" baseline="30000" dirty="0"/>
              <a:t>2/5</a:t>
            </a:r>
            <a:r>
              <a:rPr lang="pt-BR" dirty="0"/>
              <a:t> Cirilo</a:t>
            </a:r>
            <a:r>
              <a:rPr lang="pt-BR" baseline="30000" dirty="0"/>
              <a:t>1/4</a:t>
            </a:r>
            <a:r>
              <a:rPr lang="pt-BR" dirty="0"/>
              <a:t> </a:t>
            </a:r>
            <a:r>
              <a:rPr lang="pt-BR" dirty="0" err="1"/>
              <a:t>Crisóstomo</a:t>
            </a:r>
            <a:r>
              <a:rPr lang="pt-BR" dirty="0"/>
              <a:t>, Hipólito, </a:t>
            </a:r>
            <a:r>
              <a:rPr lang="pt-BR" dirty="0" err="1"/>
              <a:t>Origenes</a:t>
            </a:r>
            <a:r>
              <a:rPr lang="pt-BR" baseline="30000" dirty="0" err="1"/>
              <a:t>lat</a:t>
            </a:r>
            <a:r>
              <a:rPr lang="pt-BR" baseline="30000" dirty="0"/>
              <a:t> 1/2</a:t>
            </a:r>
            <a:r>
              <a:rPr lang="pt-BR" dirty="0"/>
              <a:t>, Cara de Himeneu, </a:t>
            </a:r>
            <a:r>
              <a:rPr lang="pt-BR" dirty="0" err="1"/>
              <a:t>Eustaquio</a:t>
            </a:r>
            <a:r>
              <a:rPr lang="pt-BR" dirty="0"/>
              <a:t>, Eusebio</a:t>
            </a:r>
            <a:r>
              <a:rPr lang="pt-BR" baseline="30000" dirty="0"/>
              <a:t>4/7</a:t>
            </a:r>
            <a:r>
              <a:rPr lang="pt-BR" dirty="0"/>
              <a:t> Serapião</a:t>
            </a:r>
            <a:r>
              <a:rPr lang="pt-BR" baseline="30000" dirty="0"/>
              <a:t>1/2</a:t>
            </a:r>
            <a:r>
              <a:rPr lang="pt-BR" dirty="0"/>
              <a:t> </a:t>
            </a:r>
            <a:r>
              <a:rPr lang="pt-BR" dirty="0" err="1"/>
              <a:t>Gregorio-Nazianzo</a:t>
            </a:r>
            <a:r>
              <a:rPr lang="pt-BR" dirty="0"/>
              <a:t>, </a:t>
            </a:r>
            <a:r>
              <a:rPr lang="pt-BR" dirty="0" err="1"/>
              <a:t>Proclo</a:t>
            </a:r>
            <a:r>
              <a:rPr lang="pt-BR" dirty="0"/>
              <a:t>, </a:t>
            </a:r>
            <a:r>
              <a:rPr lang="pt-BR" dirty="0" err="1"/>
              <a:t>Teodoreto</a:t>
            </a:r>
            <a:r>
              <a:rPr lang="pt-BR" dirty="0"/>
              <a:t>, João-Damasceno, Tertuliano, </a:t>
            </a:r>
            <a:r>
              <a:rPr lang="pt-BR" dirty="0" err="1"/>
              <a:t>Hegemonio</a:t>
            </a:r>
            <a:r>
              <a:rPr lang="pt-BR" dirty="0"/>
              <a:t>, Victorino-Roma, Hilario</a:t>
            </a:r>
            <a:r>
              <a:rPr lang="pt-BR" baseline="30000" dirty="0"/>
              <a:t>5/7</a:t>
            </a:r>
            <a:r>
              <a:rPr lang="pt-BR" dirty="0"/>
              <a:t> </a:t>
            </a:r>
            <a:r>
              <a:rPr lang="pt-BR" dirty="0" err="1"/>
              <a:t>Ps-Prisciliano</a:t>
            </a:r>
            <a:r>
              <a:rPr lang="pt-BR" dirty="0"/>
              <a:t>, Faustino, </a:t>
            </a:r>
            <a:r>
              <a:rPr lang="pt-BR" dirty="0" err="1"/>
              <a:t>Fulgêncio</a:t>
            </a:r>
            <a:r>
              <a:rPr lang="pt-BR" dirty="0"/>
              <a:t>, </a:t>
            </a:r>
            <a:r>
              <a:rPr lang="pt-BR" dirty="0" err="1"/>
              <a:t>Gregorio</a:t>
            </a:r>
            <a:r>
              <a:rPr lang="pt-BR" dirty="0"/>
              <a:t>-Elvira, </a:t>
            </a:r>
            <a:r>
              <a:rPr lang="pt-BR" dirty="0" err="1"/>
              <a:t>Febadio</a:t>
            </a:r>
            <a:r>
              <a:rPr lang="pt-BR" dirty="0"/>
              <a:t>, </a:t>
            </a:r>
            <a:r>
              <a:rPr lang="pt-BR" dirty="0" err="1"/>
              <a:t>Jeromimo</a:t>
            </a:r>
            <a:r>
              <a:rPr lang="pt-BR" dirty="0"/>
              <a:t>, </a:t>
            </a:r>
            <a:r>
              <a:rPr lang="pt-BR" dirty="0" err="1"/>
              <a:t>Varimado</a:t>
            </a:r>
            <a:r>
              <a:rPr lang="pt-BR" dirty="0"/>
              <a:t>, Nono, </a:t>
            </a:r>
            <a:r>
              <a:rPr lang="pt-BR" dirty="0" err="1"/>
              <a:t>Sinesio</a:t>
            </a:r>
            <a:r>
              <a:rPr lang="pt-BR" dirty="0"/>
              <a:t>, Tito de </a:t>
            </a:r>
            <a:r>
              <a:rPr lang="pt-BR" dirty="0" err="1"/>
              <a:t>Bostra</a:t>
            </a:r>
            <a:r>
              <a:rPr lang="pt-BR" dirty="0"/>
              <a:t>, Victorino de Roma</a:t>
            </a:r>
            <a:endParaRPr lang="pt-BR" sz="1700" dirty="0"/>
          </a:p>
          <a:p>
            <a:pPr marL="0" indent="0">
              <a:buNone/>
            </a:pPr>
            <a:endParaRPr lang="pt-BR" sz="4400" dirty="0"/>
          </a:p>
        </p:txBody>
      </p:sp>
    </p:spTree>
    <p:extLst>
      <p:ext uri="{BB962C8B-B14F-4D97-AF65-F5344CB8AC3E}">
        <p14:creationId xmlns:p14="http://schemas.microsoft.com/office/powerpoint/2010/main" val="221979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84176"/>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2492896"/>
            <a:ext cx="10225136" cy="3960440"/>
          </a:xfrm>
        </p:spPr>
        <p:txBody>
          <a:bodyPr rtlCol="0">
            <a:normAutofit/>
          </a:bodyPr>
          <a:lstStyle/>
          <a:p>
            <a:r>
              <a:rPr lang="pt-BR" b="1" dirty="0" err="1"/>
              <a:t>Rm</a:t>
            </a:r>
            <a:r>
              <a:rPr lang="pt-BR" b="1" dirty="0"/>
              <a:t>. 9.5 duas possíveis pontuações:</a:t>
            </a:r>
            <a:endParaRPr lang="pt-BR" dirty="0"/>
          </a:p>
          <a:p>
            <a:r>
              <a:rPr lang="pt-BR" dirty="0"/>
              <a:t>“</a:t>
            </a:r>
            <a:r>
              <a:rPr lang="pt-BR" i="1" dirty="0"/>
              <a:t>os patriarcas, e também deles descende o Cristo, segundo a carne, o qual é sobre todos</a:t>
            </a:r>
            <a:r>
              <a:rPr lang="pt-BR" i="1" dirty="0">
                <a:solidFill>
                  <a:srgbClr val="FF0000"/>
                </a:solidFill>
              </a:rPr>
              <a:t>,</a:t>
            </a:r>
            <a:r>
              <a:rPr lang="pt-BR" i="1" dirty="0"/>
              <a:t> Deus bendito para todo o sempre. Amém!</a:t>
            </a:r>
            <a:r>
              <a:rPr lang="pt-BR" dirty="0"/>
              <a:t>” (Versões da Almeida)</a:t>
            </a:r>
          </a:p>
          <a:p>
            <a:r>
              <a:rPr lang="pt-BR" dirty="0"/>
              <a:t>“</a:t>
            </a:r>
            <a:r>
              <a:rPr lang="pt-BR" i="1" dirty="0"/>
              <a:t>os patriarcas; de sua linhagem segunda a carne descende o Messias</a:t>
            </a:r>
            <a:r>
              <a:rPr lang="pt-BR" i="1" dirty="0">
                <a:solidFill>
                  <a:srgbClr val="FF0000"/>
                </a:solidFill>
              </a:rPr>
              <a:t>•</a:t>
            </a:r>
            <a:r>
              <a:rPr lang="pt-BR" i="1" dirty="0"/>
              <a:t> Seja para sempre bendito o Deus que está acima de Tudo. Amém</a:t>
            </a:r>
            <a:r>
              <a:rPr lang="pt-BR" dirty="0"/>
              <a:t>” (A Bíblia do Peregrino)</a:t>
            </a:r>
          </a:p>
        </p:txBody>
      </p:sp>
    </p:spTree>
    <p:extLst>
      <p:ext uri="{BB962C8B-B14F-4D97-AF65-F5344CB8AC3E}">
        <p14:creationId xmlns:p14="http://schemas.microsoft.com/office/powerpoint/2010/main" val="2500297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152128"/>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1700808"/>
            <a:ext cx="10225136" cy="4752528"/>
          </a:xfrm>
        </p:spPr>
        <p:txBody>
          <a:bodyPr rtlCol="0">
            <a:normAutofit/>
          </a:bodyPr>
          <a:lstStyle/>
          <a:p>
            <a:r>
              <a:rPr lang="pt-BR" dirty="0"/>
              <a:t>Um erudito </a:t>
            </a:r>
            <a:r>
              <a:rPr lang="pt-BR" dirty="0" err="1"/>
              <a:t>trinitariano</a:t>
            </a:r>
            <a:r>
              <a:rPr lang="pt-BR" dirty="0"/>
              <a:t> reconhece: “</a:t>
            </a:r>
            <a:r>
              <a:rPr lang="pt-BR" i="1" dirty="0"/>
              <a:t>em nenhuma outra passagem das cartas de Paulo (isto é, nas cartas que, segundo os eruditos, são genuinamente paulinas – em geral se entende que </a:t>
            </a:r>
            <a:r>
              <a:rPr lang="pt-BR" i="1" dirty="0" err="1"/>
              <a:t>Tt</a:t>
            </a:r>
            <a:r>
              <a:rPr lang="pt-BR" i="1" dirty="0"/>
              <a:t> 2.13 não é texto de Paulo) ὁ </a:t>
            </a:r>
            <a:r>
              <a:rPr lang="pt-BR" i="1" dirty="0" err="1"/>
              <a:t>Χριστός</a:t>
            </a:r>
            <a:r>
              <a:rPr lang="pt-BR" i="1" dirty="0"/>
              <a:t> é chamado de </a:t>
            </a:r>
            <a:r>
              <a:rPr lang="pt-BR" i="1" dirty="0" err="1"/>
              <a:t>θεός</a:t>
            </a:r>
            <a:r>
              <a:rPr lang="pt-BR" i="1" dirty="0"/>
              <a:t>. </a:t>
            </a:r>
            <a:r>
              <a:rPr lang="pt-BR" i="1" dirty="0">
                <a:solidFill>
                  <a:srgbClr val="FFFF00"/>
                </a:solidFill>
              </a:rPr>
              <a:t>A partir de uma perspectiva geral da teologia de Paulo, é difícil imaginar que o apóstolo teria verbalizado a grandeza de Cristo dizendo que ele é Deus bendito para sempre</a:t>
            </a:r>
            <a:r>
              <a:rPr lang="pt-BR" dirty="0"/>
              <a:t>”. (</a:t>
            </a:r>
            <a:r>
              <a:rPr lang="pt-BR" sz="2000" i="1" dirty="0"/>
              <a:t>Variantes Textuais do Novo Testamento, Roger L. </a:t>
            </a:r>
            <a:r>
              <a:rPr lang="pt-BR" sz="2000" i="1" dirty="0" err="1"/>
              <a:t>Omanson</a:t>
            </a:r>
            <a:r>
              <a:rPr lang="pt-BR" sz="2000" i="1" dirty="0"/>
              <a:t>, Sociedade Bíblia do Brasil &amp; Deutsche </a:t>
            </a:r>
            <a:r>
              <a:rPr lang="pt-BR" sz="2000" i="1" dirty="0" err="1"/>
              <a:t>Bibelgesellschaft</a:t>
            </a:r>
            <a:r>
              <a:rPr lang="pt-BR" sz="2000" i="1" dirty="0"/>
              <a:t>, Pág. 312 a 314 - 2010</a:t>
            </a:r>
            <a:r>
              <a:rPr lang="pt-BR" dirty="0"/>
              <a:t>)</a:t>
            </a:r>
          </a:p>
        </p:txBody>
      </p:sp>
    </p:spTree>
    <p:extLst>
      <p:ext uri="{BB962C8B-B14F-4D97-AF65-F5344CB8AC3E}">
        <p14:creationId xmlns:p14="http://schemas.microsoft.com/office/powerpoint/2010/main" val="4205500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2132856"/>
            <a:ext cx="10225136" cy="4320480"/>
          </a:xfrm>
        </p:spPr>
        <p:txBody>
          <a:bodyPr rtlCol="0">
            <a:normAutofit/>
          </a:bodyPr>
          <a:lstStyle/>
          <a:p>
            <a:r>
              <a:rPr lang="pt-BR" b="1" dirty="0"/>
              <a:t>At. 20.28 é preciso entender dentro da cultura </a:t>
            </a:r>
            <a:r>
              <a:rPr lang="pt-BR" b="1" dirty="0" smtClean="0"/>
              <a:t>judaica:</a:t>
            </a:r>
          </a:p>
          <a:p>
            <a:pPr marL="0" indent="0">
              <a:buNone/>
            </a:pPr>
            <a:r>
              <a:rPr lang="pt-BR" dirty="0"/>
              <a:t>“Atendei por vós e por todo o rebanho sobre o qual o Espírito Santo vos constituiu bispos, para pastoreardes a igreja de Deus, a qual ele comprou com </a:t>
            </a:r>
            <a:r>
              <a:rPr lang="pt-BR" b="1" dirty="0"/>
              <a:t>o seu próprio </a:t>
            </a:r>
            <a:r>
              <a:rPr lang="pt-BR" b="1" dirty="0" smtClean="0"/>
              <a:t>sangue </a:t>
            </a:r>
            <a:r>
              <a:rPr lang="el-GR" b="1" dirty="0"/>
              <a:t> </a:t>
            </a:r>
            <a:r>
              <a:rPr lang="pt-BR" b="1" dirty="0" smtClean="0"/>
              <a:t>(</a:t>
            </a:r>
            <a:r>
              <a:rPr lang="el-GR" b="1" dirty="0" smtClean="0">
                <a:solidFill>
                  <a:srgbClr val="FFFF00"/>
                </a:solidFill>
              </a:rPr>
              <a:t>τοῦ ἰδίου</a:t>
            </a:r>
            <a:r>
              <a:rPr lang="pt-BR" b="1" dirty="0" smtClean="0"/>
              <a:t>)</a:t>
            </a:r>
            <a:endParaRPr lang="pt-BR" b="1" dirty="0" smtClean="0"/>
          </a:p>
          <a:p>
            <a:pPr marL="0" indent="0" algn="ctr">
              <a:buNone/>
            </a:pPr>
            <a:r>
              <a:rPr lang="pt-BR" dirty="0">
                <a:solidFill>
                  <a:srgbClr val="FFFF00"/>
                </a:solidFill>
              </a:rPr>
              <a:t>A frase seu “próprio sangue” ou sua “própria carne” é uma expressão que denota parentesco</a:t>
            </a:r>
            <a:r>
              <a:rPr lang="pt-BR" dirty="0"/>
              <a:t>.</a:t>
            </a:r>
          </a:p>
          <a:p>
            <a:pPr marL="0" indent="0">
              <a:buNone/>
            </a:pPr>
            <a:endParaRPr lang="pt-BR" sz="4400" b="1" dirty="0"/>
          </a:p>
        </p:txBody>
      </p:sp>
    </p:spTree>
    <p:extLst>
      <p:ext uri="{BB962C8B-B14F-4D97-AF65-F5344CB8AC3E}">
        <p14:creationId xmlns:p14="http://schemas.microsoft.com/office/powerpoint/2010/main" val="64821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1484784"/>
            <a:ext cx="10225136" cy="4968552"/>
          </a:xfrm>
        </p:spPr>
        <p:txBody>
          <a:bodyPr rtlCol="0">
            <a:normAutofit fontScale="77500" lnSpcReduction="20000"/>
          </a:bodyPr>
          <a:lstStyle/>
          <a:p>
            <a:r>
              <a:rPr lang="pt-BR" b="1" dirty="0"/>
              <a:t>At. 20.28 é preciso entender dentro da cultura </a:t>
            </a:r>
            <a:r>
              <a:rPr lang="pt-BR" b="1" dirty="0" smtClean="0"/>
              <a:t>judaica:</a:t>
            </a:r>
          </a:p>
          <a:p>
            <a:pPr>
              <a:lnSpc>
                <a:spcPct val="120000"/>
              </a:lnSpc>
            </a:pPr>
            <a:r>
              <a:rPr lang="pt-BR" dirty="0"/>
              <a:t>os irmãos de José disseram “</a:t>
            </a:r>
            <a:r>
              <a:rPr lang="pt-BR" i="1" dirty="0"/>
              <a:t>Vinde e vendamo-lo a estes ismaelitas, e não seja nossa mão sobre ele; porque ele é nosso irmão,</a:t>
            </a:r>
            <a:r>
              <a:rPr lang="pt-BR" b="1" i="1" dirty="0"/>
              <a:t> nossa  </a:t>
            </a:r>
            <a:r>
              <a:rPr lang="pt-BR" b="1" dirty="0"/>
              <a:t>(</a:t>
            </a:r>
            <a:r>
              <a:rPr lang="pt-BR" b="1" dirty="0" err="1">
                <a:solidFill>
                  <a:srgbClr val="FFFF00"/>
                </a:solidFill>
              </a:rPr>
              <a:t>τοῦ</a:t>
            </a:r>
            <a:r>
              <a:rPr lang="pt-BR" b="1" dirty="0">
                <a:solidFill>
                  <a:srgbClr val="FFFF00"/>
                </a:solidFill>
              </a:rPr>
              <a:t> </a:t>
            </a:r>
            <a:r>
              <a:rPr lang="pt-BR" b="1" dirty="0" err="1">
                <a:solidFill>
                  <a:srgbClr val="FFFF00"/>
                </a:solidFill>
              </a:rPr>
              <a:t>ἰδίου</a:t>
            </a:r>
            <a:r>
              <a:rPr lang="pt-BR" b="1" dirty="0"/>
              <a:t>)</a:t>
            </a:r>
            <a:r>
              <a:rPr lang="pt-BR" b="1" i="1" dirty="0"/>
              <a:t> carne</a:t>
            </a:r>
            <a:r>
              <a:rPr lang="pt-BR" i="1" dirty="0"/>
              <a:t>. E seus irmãos obedeceram.</a:t>
            </a:r>
            <a:r>
              <a:rPr lang="pt-BR" dirty="0"/>
              <a:t>” Ou seja, venderam sua própria carne, isto é, seu parente próximo, José. Consideremos também que em </a:t>
            </a:r>
            <a:r>
              <a:rPr lang="pt-BR" dirty="0" err="1"/>
              <a:t>Jo</a:t>
            </a:r>
            <a:r>
              <a:rPr lang="pt-BR" dirty="0"/>
              <a:t>. 1.11 “</a:t>
            </a:r>
            <a:r>
              <a:rPr lang="pt-BR" b="1" dirty="0" err="1">
                <a:solidFill>
                  <a:srgbClr val="FFFF00"/>
                </a:solidFill>
              </a:rPr>
              <a:t>οἱ</a:t>
            </a:r>
            <a:r>
              <a:rPr lang="pt-BR" b="1" dirty="0">
                <a:solidFill>
                  <a:srgbClr val="FFFF00"/>
                </a:solidFill>
              </a:rPr>
              <a:t> </a:t>
            </a:r>
            <a:r>
              <a:rPr lang="pt-BR" b="1" dirty="0" err="1">
                <a:solidFill>
                  <a:srgbClr val="FFFF00"/>
                </a:solidFill>
              </a:rPr>
              <a:t>ἴδιοι</a:t>
            </a:r>
            <a:r>
              <a:rPr lang="pt-BR" b="1" dirty="0">
                <a:solidFill>
                  <a:srgbClr val="FFFF00"/>
                </a:solidFill>
              </a:rPr>
              <a:t> </a:t>
            </a:r>
            <a:r>
              <a:rPr lang="pt-BR" dirty="0"/>
              <a:t>α</a:t>
            </a:r>
            <a:r>
              <a:rPr lang="pt-BR" dirty="0" err="1"/>
              <a:t>ὐτὸν</a:t>
            </a:r>
            <a:r>
              <a:rPr lang="pt-BR" dirty="0"/>
              <a:t> </a:t>
            </a:r>
            <a:r>
              <a:rPr lang="pt-BR" dirty="0" err="1"/>
              <a:t>οὐ</a:t>
            </a:r>
            <a:r>
              <a:rPr lang="pt-BR" dirty="0"/>
              <a:t> πα</a:t>
            </a:r>
            <a:r>
              <a:rPr lang="pt-BR" dirty="0" err="1"/>
              <a:t>ρέλ</a:t>
            </a:r>
            <a:r>
              <a:rPr lang="pt-BR" dirty="0"/>
              <a:t>αβον” (</a:t>
            </a:r>
            <a:r>
              <a:rPr lang="pt-BR" i="1" dirty="0"/>
              <a:t>lit. “os seus próprios não o receberam”).</a:t>
            </a:r>
            <a:r>
              <a:rPr lang="pt-BR" dirty="0"/>
              <a:t> Aqui certamente cabe a pergunta “</a:t>
            </a:r>
            <a:r>
              <a:rPr lang="pt-BR" i="1" dirty="0"/>
              <a:t>seus próprios</a:t>
            </a:r>
            <a:r>
              <a:rPr lang="pt-BR" dirty="0"/>
              <a:t>” o quê? Evidentemente o contexto geral das Escrituras apontam que “seus próprios” nesse texto, ainda que não explicitamente dito, significa seu próprio povo, os judeus. Fraseologia similar pode ser encontrada em </a:t>
            </a:r>
            <a:r>
              <a:rPr lang="pt-BR" dirty="0" err="1"/>
              <a:t>Jo</a:t>
            </a:r>
            <a:r>
              <a:rPr lang="pt-BR" dirty="0"/>
              <a:t>. 13.1 “</a:t>
            </a:r>
            <a:r>
              <a:rPr lang="pt-BR" dirty="0" err="1"/>
              <a:t>ἀγ</a:t>
            </a:r>
            <a:r>
              <a:rPr lang="pt-BR" dirty="0"/>
              <a:t>απήσας τοὺς ἰδίους” (</a:t>
            </a:r>
            <a:r>
              <a:rPr lang="pt-BR" i="1" dirty="0"/>
              <a:t>lit.</a:t>
            </a:r>
            <a:r>
              <a:rPr lang="pt-BR" dirty="0"/>
              <a:t> “amado seus próprios”), e At. 4.23 “Ἀπ</a:t>
            </a:r>
            <a:r>
              <a:rPr lang="pt-BR" dirty="0" err="1"/>
              <a:t>ολυθέντες</a:t>
            </a:r>
            <a:r>
              <a:rPr lang="pt-BR" dirty="0"/>
              <a:t> </a:t>
            </a:r>
            <a:r>
              <a:rPr lang="pt-BR" dirty="0" err="1"/>
              <a:t>δὲ</a:t>
            </a:r>
            <a:r>
              <a:rPr lang="pt-BR" dirty="0"/>
              <a:t> </a:t>
            </a:r>
            <a:r>
              <a:rPr lang="pt-BR" dirty="0" err="1"/>
              <a:t>ἦλθον</a:t>
            </a:r>
            <a:r>
              <a:rPr lang="pt-BR" dirty="0"/>
              <a:t> π</a:t>
            </a:r>
            <a:r>
              <a:rPr lang="pt-BR" dirty="0" err="1"/>
              <a:t>ρὸς</a:t>
            </a:r>
            <a:r>
              <a:rPr lang="pt-BR" dirty="0"/>
              <a:t> </a:t>
            </a:r>
            <a:r>
              <a:rPr lang="pt-BR" b="1" dirty="0" err="1">
                <a:solidFill>
                  <a:srgbClr val="FFFF00"/>
                </a:solidFill>
              </a:rPr>
              <a:t>τοὺς</a:t>
            </a:r>
            <a:r>
              <a:rPr lang="pt-BR" b="1" dirty="0">
                <a:solidFill>
                  <a:srgbClr val="FFFF00"/>
                </a:solidFill>
              </a:rPr>
              <a:t> </a:t>
            </a:r>
            <a:r>
              <a:rPr lang="pt-BR" b="1" dirty="0" err="1">
                <a:solidFill>
                  <a:srgbClr val="FFFF00"/>
                </a:solidFill>
              </a:rPr>
              <a:t>ἰδίους</a:t>
            </a:r>
            <a:r>
              <a:rPr lang="pt-BR" dirty="0"/>
              <a:t>” (lit. “</a:t>
            </a:r>
            <a:r>
              <a:rPr lang="pt-BR" i="1" dirty="0"/>
              <a:t>E, sendo soltos, vieram para os seus próprios</a:t>
            </a:r>
            <a:r>
              <a:rPr lang="pt-BR" dirty="0"/>
              <a:t>”).</a:t>
            </a:r>
          </a:p>
          <a:p>
            <a:pPr marL="0" indent="0">
              <a:buNone/>
            </a:pPr>
            <a:endParaRPr lang="pt-BR" sz="4400" b="1" dirty="0"/>
          </a:p>
        </p:txBody>
      </p:sp>
    </p:spTree>
    <p:extLst>
      <p:ext uri="{BB962C8B-B14F-4D97-AF65-F5344CB8AC3E}">
        <p14:creationId xmlns:p14="http://schemas.microsoft.com/office/powerpoint/2010/main" val="1760924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800200"/>
          </a:xfrm>
        </p:spPr>
        <p:txBody>
          <a:bodyPr rtlCol="0">
            <a:noAutofit/>
          </a:bodyPr>
          <a:lstStyle/>
          <a:p>
            <a:pPr algn="ctr"/>
            <a:r>
              <a:rPr lang="pt-BR" sz="5400" dirty="0"/>
              <a:t>O QUE SIGNIFICA O VOCÁBULO (</a:t>
            </a:r>
            <a:r>
              <a:rPr lang="x-none" sz="5400" dirty="0"/>
              <a:t>אל</a:t>
            </a:r>
            <a:r>
              <a:rPr lang="pt-BR" sz="5400" dirty="0"/>
              <a:t>, </a:t>
            </a:r>
            <a:r>
              <a:rPr lang="x-none" sz="5400" dirty="0"/>
              <a:t>אלהים</a:t>
            </a:r>
            <a:r>
              <a:rPr lang="pt-BR" sz="5400" dirty="0" smtClean="0"/>
              <a:t>) “</a:t>
            </a:r>
            <a:r>
              <a:rPr lang="pt-BR" sz="5400" dirty="0"/>
              <a:t>DEUS”?</a:t>
            </a:r>
          </a:p>
        </p:txBody>
      </p:sp>
      <p:sp>
        <p:nvSpPr>
          <p:cNvPr id="14" name="Espaço reservado para conteúdo 13"/>
          <p:cNvSpPr>
            <a:spLocks noGrp="1"/>
          </p:cNvSpPr>
          <p:nvPr>
            <p:ph idx="1"/>
          </p:nvPr>
        </p:nvSpPr>
        <p:spPr>
          <a:xfrm>
            <a:off x="1593436" y="2636912"/>
            <a:ext cx="9782801" cy="3535288"/>
          </a:xfrm>
        </p:spPr>
        <p:txBody>
          <a:bodyPr rtlCol="0"/>
          <a:lstStyle/>
          <a:p>
            <a:pPr lvl="0"/>
            <a:r>
              <a:rPr lang="pt-BR" b="1" dirty="0"/>
              <a:t>ESSA PALAVRA DENTRO DA BÍBLIA HEBRAICA ESTÁ RELACIONADA A NOÇÃO DE PODER E PODE SER </a:t>
            </a:r>
            <a:r>
              <a:rPr lang="pt-BR" b="1" dirty="0" smtClean="0"/>
              <a:t>APLICADA, PELO MENOS, DE TRÊS FORMAS:</a:t>
            </a:r>
          </a:p>
          <a:p>
            <a:pPr lvl="0"/>
            <a:endParaRPr lang="pt-BR" b="1" dirty="0" smtClean="0"/>
          </a:p>
          <a:p>
            <a:pPr lvl="1"/>
            <a:r>
              <a:rPr lang="pt-BR" dirty="0" smtClean="0"/>
              <a:t>AO </a:t>
            </a:r>
            <a:r>
              <a:rPr lang="pt-BR" dirty="0"/>
              <a:t>VERDADEIRO DEUS</a:t>
            </a:r>
            <a:endParaRPr lang="pt-BR" sz="2000" dirty="0"/>
          </a:p>
          <a:p>
            <a:pPr lvl="1"/>
            <a:r>
              <a:rPr lang="pt-BR" dirty="0" smtClean="0"/>
              <a:t>A </a:t>
            </a:r>
            <a:r>
              <a:rPr lang="pt-BR" dirty="0"/>
              <a:t>FALSOS OBJETOS DE CULTO</a:t>
            </a:r>
            <a:endParaRPr lang="pt-BR" sz="2000" dirty="0"/>
          </a:p>
          <a:p>
            <a:pPr lvl="1"/>
            <a:r>
              <a:rPr lang="pt-BR" dirty="0" smtClean="0"/>
              <a:t>FORA </a:t>
            </a:r>
            <a:r>
              <a:rPr lang="pt-BR" dirty="0"/>
              <a:t>DA DICOTOMIA FALSO X VERDADEIRO</a:t>
            </a:r>
            <a:endParaRPr lang="pt-BR" sz="2000" dirty="0"/>
          </a:p>
        </p:txBody>
      </p:sp>
    </p:spTree>
    <p:extLst>
      <p:ext uri="{BB962C8B-B14F-4D97-AF65-F5344CB8AC3E}">
        <p14:creationId xmlns:p14="http://schemas.microsoft.com/office/powerpoint/2010/main" val="3306924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1916832"/>
            <a:ext cx="10225136" cy="4536504"/>
          </a:xfrm>
        </p:spPr>
        <p:txBody>
          <a:bodyPr rtlCol="0">
            <a:normAutofit/>
          </a:bodyPr>
          <a:lstStyle/>
          <a:p>
            <a:r>
              <a:rPr lang="pt-BR" b="1" dirty="0"/>
              <a:t>At. 20.28 é preciso entender dentro da cultura </a:t>
            </a:r>
            <a:r>
              <a:rPr lang="pt-BR" b="1" dirty="0" smtClean="0"/>
              <a:t>judaica:</a:t>
            </a:r>
          </a:p>
          <a:p>
            <a:pPr marL="0" indent="0">
              <a:buNone/>
            </a:pPr>
            <a:endParaRPr lang="pt-BR" dirty="0" smtClean="0"/>
          </a:p>
          <a:p>
            <a:pPr marL="0" indent="0">
              <a:buNone/>
            </a:pPr>
            <a:r>
              <a:rPr lang="pt-BR" dirty="0" smtClean="0"/>
              <a:t>A </a:t>
            </a:r>
            <a:r>
              <a:rPr lang="pt-BR" dirty="0"/>
              <a:t>Bíblia de Jerusalém, que é uma bíblia produzida por católicos e protestantes, assim verteu o verso: “</a:t>
            </a:r>
            <a:r>
              <a:rPr lang="pt-BR" i="1" dirty="0"/>
              <a:t>nele o Espírito Santo vos constituiu guardiães, para apascentardes a Igreja de Deus, que ele adquiriu para si </a:t>
            </a:r>
            <a:r>
              <a:rPr lang="pt-BR" b="1" i="1" dirty="0">
                <a:solidFill>
                  <a:srgbClr val="FFFF00"/>
                </a:solidFill>
              </a:rPr>
              <a:t>pelo sangue do seu próprio Filho</a:t>
            </a:r>
            <a:r>
              <a:rPr lang="pt-BR" dirty="0" smtClean="0"/>
              <a:t>”.</a:t>
            </a:r>
          </a:p>
          <a:p>
            <a:pPr marL="0" indent="0">
              <a:buNone/>
            </a:pPr>
            <a:r>
              <a:rPr lang="pt-BR" dirty="0"/>
              <a:t>Além do mais João 4.24 </a:t>
            </a:r>
            <a:r>
              <a:rPr lang="pt-BR" dirty="0" smtClean="0"/>
              <a:t>diz: “</a:t>
            </a:r>
            <a:r>
              <a:rPr lang="pt-BR" i="1" dirty="0" smtClean="0"/>
              <a:t>Deus </a:t>
            </a:r>
            <a:r>
              <a:rPr lang="pt-BR" i="1" dirty="0"/>
              <a:t>é Espírito</a:t>
            </a:r>
            <a:r>
              <a:rPr lang="pt-BR" dirty="0"/>
              <a:t>”. Espírito não tem carne, ossos ou sangue.</a:t>
            </a:r>
          </a:p>
          <a:p>
            <a:pPr marL="0" indent="0">
              <a:buNone/>
            </a:pPr>
            <a:endParaRPr lang="pt-BR" dirty="0"/>
          </a:p>
          <a:p>
            <a:pPr marL="0" indent="0">
              <a:buNone/>
            </a:pPr>
            <a:endParaRPr lang="pt-BR" sz="4400" b="1" dirty="0"/>
          </a:p>
        </p:txBody>
      </p:sp>
    </p:spTree>
    <p:extLst>
      <p:ext uri="{BB962C8B-B14F-4D97-AF65-F5344CB8AC3E}">
        <p14:creationId xmlns:p14="http://schemas.microsoft.com/office/powerpoint/2010/main" val="392234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a:t>VERSÍCULOS COM PROBLEMAS TEXTUAIS:</a:t>
            </a:r>
          </a:p>
        </p:txBody>
      </p:sp>
      <p:sp>
        <p:nvSpPr>
          <p:cNvPr id="14" name="Espaço reservado para conteúdo 13"/>
          <p:cNvSpPr>
            <a:spLocks noGrp="1"/>
          </p:cNvSpPr>
          <p:nvPr>
            <p:ph idx="1"/>
          </p:nvPr>
        </p:nvSpPr>
        <p:spPr>
          <a:xfrm>
            <a:off x="1269876" y="1628800"/>
            <a:ext cx="10225136" cy="4824536"/>
          </a:xfrm>
        </p:spPr>
        <p:txBody>
          <a:bodyPr rtlCol="0">
            <a:normAutofit fontScale="85000" lnSpcReduction="20000"/>
          </a:bodyPr>
          <a:lstStyle/>
          <a:p>
            <a:r>
              <a:rPr lang="pt-BR" b="1" dirty="0" err="1"/>
              <a:t>Hb</a:t>
            </a:r>
            <a:r>
              <a:rPr lang="pt-BR" b="1" dirty="0"/>
              <a:t>. 1.8 a quem se refere essa citação no antigo testamento?</a:t>
            </a:r>
            <a:endParaRPr lang="pt-BR" dirty="0"/>
          </a:p>
          <a:p>
            <a:pPr marL="0" indent="0">
              <a:buNone/>
            </a:pPr>
            <a:endParaRPr lang="pt-BR" dirty="0" smtClean="0"/>
          </a:p>
          <a:p>
            <a:pPr>
              <a:lnSpc>
                <a:spcPct val="120000"/>
              </a:lnSpc>
            </a:pPr>
            <a:r>
              <a:rPr lang="pt-BR" dirty="0" err="1"/>
              <a:t>Sl</a:t>
            </a:r>
            <a:r>
              <a:rPr lang="pt-BR" dirty="0"/>
              <a:t> 46.5 “mas acerca do Filho: O teu trono, ó Deus, é para todo o sempre; e: Cetro de equidade é o cetro do seu reino”.</a:t>
            </a:r>
          </a:p>
          <a:p>
            <a:pPr marL="0" indent="0">
              <a:lnSpc>
                <a:spcPct val="120000"/>
              </a:lnSpc>
              <a:buNone/>
            </a:pPr>
            <a:r>
              <a:rPr lang="pt-BR" dirty="0"/>
              <a:t>A Bíblia de Jerusalém </a:t>
            </a:r>
            <a:r>
              <a:rPr lang="pt-BR" dirty="0" smtClean="0"/>
              <a:t>traduziu </a:t>
            </a:r>
            <a:r>
              <a:rPr lang="pt-BR" dirty="0"/>
              <a:t>o Salmo, a partir do hebraico, assim: “</a:t>
            </a:r>
            <a:r>
              <a:rPr lang="pt-BR" i="1" dirty="0"/>
              <a:t>Teu trono é de Deus, para sempre e eternamente! O cetro do teu reino é cetro de retidão!</a:t>
            </a:r>
            <a:r>
              <a:rPr lang="pt-BR" dirty="0"/>
              <a:t>”. Na nota de rodapé dessa Bíblia se informa: </a:t>
            </a:r>
            <a:r>
              <a:rPr lang="pt-BR" b="1" dirty="0">
                <a:solidFill>
                  <a:srgbClr val="FFFF00"/>
                </a:solidFill>
              </a:rPr>
              <a:t>“</a:t>
            </a:r>
            <a:r>
              <a:rPr lang="pt-BR" b="1" i="1" dirty="0">
                <a:solidFill>
                  <a:srgbClr val="FFFF00"/>
                </a:solidFill>
              </a:rPr>
              <a:t>O grego traduz: ‘Teu trono, ó Deus...’, vendo no termo </a:t>
            </a:r>
            <a:r>
              <a:rPr lang="pt-BR" b="1" i="1" dirty="0" err="1">
                <a:solidFill>
                  <a:srgbClr val="FFFF00"/>
                </a:solidFill>
              </a:rPr>
              <a:t>elohim</a:t>
            </a:r>
            <a:r>
              <a:rPr lang="pt-BR" b="1" i="1" dirty="0">
                <a:solidFill>
                  <a:srgbClr val="FFFF00"/>
                </a:solidFill>
              </a:rPr>
              <a:t> um vocativo qualificando o rei; este título protocolar é de fato aplicado ao Messias (Is.9.5), assim como aos chefes e aos juízes (Ex. 22.6/ </a:t>
            </a:r>
            <a:r>
              <a:rPr lang="pt-BR" b="1" i="1" dirty="0" err="1">
                <a:solidFill>
                  <a:srgbClr val="FFFF00"/>
                </a:solidFill>
              </a:rPr>
              <a:t>Sl</a:t>
            </a:r>
            <a:r>
              <a:rPr lang="pt-BR" b="1" i="1" dirty="0">
                <a:solidFill>
                  <a:srgbClr val="FFFF00"/>
                </a:solidFill>
              </a:rPr>
              <a:t>. 82.6), a Moisés (Ex. 4.16/ 7.1) e à casa de Davi (</a:t>
            </a:r>
            <a:r>
              <a:rPr lang="pt-BR" b="1" i="1" dirty="0" err="1">
                <a:solidFill>
                  <a:srgbClr val="FFFF00"/>
                </a:solidFill>
              </a:rPr>
              <a:t>Zc</a:t>
            </a:r>
            <a:r>
              <a:rPr lang="pt-BR" b="1" i="1" dirty="0">
                <a:solidFill>
                  <a:srgbClr val="FFFF00"/>
                </a:solidFill>
              </a:rPr>
              <a:t>. 12.8)</a:t>
            </a:r>
            <a:r>
              <a:rPr lang="pt-BR" b="1" dirty="0">
                <a:solidFill>
                  <a:srgbClr val="FFFF00"/>
                </a:solidFill>
              </a:rPr>
              <a:t>.”</a:t>
            </a:r>
          </a:p>
          <a:p>
            <a:pPr marL="0" indent="0">
              <a:buNone/>
            </a:pPr>
            <a:endParaRPr lang="pt-BR" dirty="0"/>
          </a:p>
          <a:p>
            <a:pPr marL="0" indent="0">
              <a:buNone/>
            </a:pPr>
            <a:endParaRPr lang="pt-BR" sz="4400" b="1" dirty="0"/>
          </a:p>
        </p:txBody>
      </p:sp>
    </p:spTree>
    <p:extLst>
      <p:ext uri="{BB962C8B-B14F-4D97-AF65-F5344CB8AC3E}">
        <p14:creationId xmlns:p14="http://schemas.microsoft.com/office/powerpoint/2010/main" val="1527542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060848"/>
            <a:ext cx="10225136" cy="4392488"/>
          </a:xfrm>
        </p:spPr>
        <p:txBody>
          <a:bodyPr rtlCol="0">
            <a:normAutofit/>
          </a:bodyPr>
          <a:lstStyle/>
          <a:p>
            <a:r>
              <a:rPr lang="pt-BR" sz="3200" b="1" dirty="0" err="1"/>
              <a:t>Jo</a:t>
            </a:r>
            <a:r>
              <a:rPr lang="pt-BR" sz="3200" b="1" dirty="0"/>
              <a:t>. 1.1: </a:t>
            </a:r>
            <a:r>
              <a:rPr lang="pt-BR" sz="3200" dirty="0"/>
              <a:t>“</a:t>
            </a:r>
            <a:r>
              <a:rPr lang="pt-BR" sz="3200" i="1" dirty="0"/>
              <a:t>No princípio era o Verbo, e o Verbo estava com Deus, e o Verbo era Deus</a:t>
            </a:r>
            <a:r>
              <a:rPr lang="pt-BR" sz="3200" dirty="0"/>
              <a:t>”</a:t>
            </a:r>
          </a:p>
          <a:p>
            <a:pPr marL="0" indent="0">
              <a:buNone/>
            </a:pPr>
            <a:r>
              <a:rPr lang="pt-BR" sz="3200" dirty="0"/>
              <a:t>A construção fraseológica é predicativa, não </a:t>
            </a:r>
            <a:r>
              <a:rPr lang="pt-BR" sz="3200" dirty="0" smtClean="0"/>
              <a:t>atributiva</a:t>
            </a:r>
            <a:r>
              <a:rPr lang="pt-BR" sz="3200" dirty="0"/>
              <a:t>, isso implica dizer que o Verbo foi qualificado com termo “Deus” e não </a:t>
            </a:r>
            <a:r>
              <a:rPr lang="pt-BR" sz="3200" dirty="0" smtClean="0"/>
              <a:t>identificado</a:t>
            </a:r>
            <a:r>
              <a:rPr lang="pt-BR" sz="3200" dirty="0"/>
              <a:t> </a:t>
            </a:r>
            <a:r>
              <a:rPr lang="pt-BR" sz="3200" dirty="0" smtClean="0"/>
              <a:t>como sendo o ente DEUS. </a:t>
            </a:r>
            <a:r>
              <a:rPr lang="pt-BR" sz="3200" dirty="0"/>
              <a:t>Até porque se ele estava com Deus não poderia ser esse mesmo Deus com quem estava.</a:t>
            </a:r>
          </a:p>
          <a:p>
            <a:pPr marL="0" indent="0">
              <a:buNone/>
            </a:pPr>
            <a:endParaRPr lang="pt-BR" dirty="0"/>
          </a:p>
          <a:p>
            <a:pPr marL="0" indent="0">
              <a:buNone/>
            </a:pPr>
            <a:endParaRPr lang="pt-BR" sz="4400" b="1" dirty="0"/>
          </a:p>
        </p:txBody>
      </p:sp>
    </p:spTree>
    <p:extLst>
      <p:ext uri="{BB962C8B-B14F-4D97-AF65-F5344CB8AC3E}">
        <p14:creationId xmlns:p14="http://schemas.microsoft.com/office/powerpoint/2010/main" val="32705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1700808"/>
            <a:ext cx="10225136" cy="4896544"/>
          </a:xfrm>
        </p:spPr>
        <p:txBody>
          <a:bodyPr rtlCol="0">
            <a:normAutofit fontScale="62500" lnSpcReduction="20000"/>
          </a:bodyPr>
          <a:lstStyle/>
          <a:p>
            <a:pPr>
              <a:lnSpc>
                <a:spcPct val="120000"/>
              </a:lnSpc>
            </a:pPr>
            <a:r>
              <a:rPr lang="pt-BR" sz="3200" dirty="0" err="1"/>
              <a:t>Jo</a:t>
            </a:r>
            <a:r>
              <a:rPr lang="pt-BR" sz="3200" dirty="0"/>
              <a:t>. 20.28: “Respondeu-lhe Tomé: Senhor meu e Deus meu!”</a:t>
            </a:r>
          </a:p>
          <a:p>
            <a:pPr marL="0" indent="0">
              <a:lnSpc>
                <a:spcPct val="120000"/>
              </a:lnSpc>
              <a:buNone/>
            </a:pPr>
            <a:r>
              <a:rPr lang="pt-BR" sz="3200" dirty="0" smtClean="0"/>
              <a:t>Quatro </a:t>
            </a:r>
            <a:r>
              <a:rPr lang="pt-BR" sz="3200" dirty="0"/>
              <a:t>possibilidades.</a:t>
            </a:r>
          </a:p>
          <a:p>
            <a:pPr>
              <a:lnSpc>
                <a:spcPct val="120000"/>
              </a:lnSpc>
            </a:pPr>
            <a:r>
              <a:rPr lang="pt-BR" sz="3200" dirty="0"/>
              <a:t>Dada a ocasião de impacto Tomé poderia:</a:t>
            </a:r>
          </a:p>
          <a:p>
            <a:pPr>
              <a:lnSpc>
                <a:spcPct val="120000"/>
              </a:lnSpc>
            </a:pPr>
            <a:r>
              <a:rPr lang="pt-BR" sz="3200" dirty="0"/>
              <a:t>1 – Na visão trinitária: </a:t>
            </a:r>
            <a:r>
              <a:rPr lang="pt-BR" sz="3200" dirty="0" smtClean="0"/>
              <a:t>Se </a:t>
            </a:r>
            <a:r>
              <a:rPr lang="pt-BR" sz="3200" dirty="0"/>
              <a:t>dirigir a Jesus como Senhor e Deus, o considerando o Deus de Israel (Essa é a possibilidade menos contextual).</a:t>
            </a:r>
          </a:p>
          <a:p>
            <a:pPr>
              <a:lnSpc>
                <a:spcPct val="120000"/>
              </a:lnSpc>
            </a:pPr>
            <a:r>
              <a:rPr lang="pt-BR" sz="3200" dirty="0"/>
              <a:t>2 –  Em uma visão não trinitária: Se dirigiu ao Pai somente, </a:t>
            </a:r>
            <a:r>
              <a:rPr lang="pt-BR" sz="3200" dirty="0" smtClean="0"/>
              <a:t>diante do fato, recitando </a:t>
            </a:r>
            <a:r>
              <a:rPr lang="pt-BR" sz="3200" dirty="0"/>
              <a:t>o Salmo </a:t>
            </a:r>
            <a:r>
              <a:rPr lang="pt-BR" sz="3200" dirty="0" smtClean="0"/>
              <a:t>35.23.</a:t>
            </a:r>
            <a:endParaRPr lang="pt-BR" sz="3200" dirty="0"/>
          </a:p>
          <a:p>
            <a:pPr>
              <a:lnSpc>
                <a:spcPct val="120000"/>
              </a:lnSpc>
            </a:pPr>
            <a:r>
              <a:rPr lang="pt-BR" sz="3200" dirty="0"/>
              <a:t>3 – Outra visão não trinitária: Se dirigiu ao Filho e ao Pai. Ao Filho como Senhor e ao Pai como Deus. (Essa possibilidade </a:t>
            </a:r>
            <a:r>
              <a:rPr lang="pt-BR" sz="3200" dirty="0" smtClean="0"/>
              <a:t>decorre </a:t>
            </a:r>
            <a:r>
              <a:rPr lang="pt-BR" sz="3200" dirty="0"/>
              <a:t>da Regra de Sharp).</a:t>
            </a:r>
          </a:p>
          <a:p>
            <a:pPr>
              <a:lnSpc>
                <a:spcPct val="120000"/>
              </a:lnSpc>
            </a:pPr>
            <a:r>
              <a:rPr lang="pt-BR" sz="3200" dirty="0"/>
              <a:t>4 – O termo Deus, se aplicado a Jesus pode estar dentro da possibilidade do uso do vocábulo sem atribuição de Deidade, como já foi visto.</a:t>
            </a:r>
          </a:p>
          <a:p>
            <a:pPr marL="0" indent="0">
              <a:buNone/>
            </a:pPr>
            <a:endParaRPr lang="pt-BR" dirty="0"/>
          </a:p>
          <a:p>
            <a:pPr marL="0" indent="0">
              <a:buNone/>
            </a:pPr>
            <a:endParaRPr lang="pt-BR" sz="4400" b="1" dirty="0"/>
          </a:p>
        </p:txBody>
      </p:sp>
    </p:spTree>
    <p:extLst>
      <p:ext uri="{BB962C8B-B14F-4D97-AF65-F5344CB8AC3E}">
        <p14:creationId xmlns:p14="http://schemas.microsoft.com/office/powerpoint/2010/main" val="1995566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1700808"/>
            <a:ext cx="10225136" cy="4896544"/>
          </a:xfrm>
        </p:spPr>
        <p:txBody>
          <a:bodyPr rtlCol="0">
            <a:normAutofit/>
          </a:bodyPr>
          <a:lstStyle/>
          <a:p>
            <a:r>
              <a:rPr lang="pt-BR" dirty="0" err="1"/>
              <a:t>Fp</a:t>
            </a:r>
            <a:r>
              <a:rPr lang="pt-BR" dirty="0"/>
              <a:t>. 2.6: “pois ele, subsistindo em forma de Deus, não julgou como usurpação o ser igual a Deus”.</a:t>
            </a:r>
          </a:p>
          <a:p>
            <a:pPr marL="0" indent="0">
              <a:buNone/>
            </a:pPr>
            <a:endParaRPr lang="pt-BR" dirty="0" smtClean="0"/>
          </a:p>
          <a:p>
            <a:pPr marL="0" indent="0">
              <a:buNone/>
            </a:pPr>
            <a:r>
              <a:rPr lang="pt-BR" dirty="0" smtClean="0"/>
              <a:t>Na </a:t>
            </a:r>
            <a:r>
              <a:rPr lang="pt-BR" dirty="0"/>
              <a:t>linguagem coloquial não se compara </a:t>
            </a:r>
            <a:r>
              <a:rPr lang="pt-BR" dirty="0" smtClean="0"/>
              <a:t>a forma de coisas idênticas. </a:t>
            </a:r>
            <a:r>
              <a:rPr lang="pt-BR" dirty="0"/>
              <a:t>Ou seja, não se diz: Uma maçã em forma de maçã, mas se diz: Um jarro em forma de maçã. </a:t>
            </a:r>
            <a:endParaRPr lang="pt-BR" dirty="0" smtClean="0"/>
          </a:p>
          <a:p>
            <a:pPr marL="0" indent="0">
              <a:buNone/>
            </a:pPr>
            <a:r>
              <a:rPr lang="pt-BR" dirty="0" smtClean="0"/>
              <a:t>Ter </a:t>
            </a:r>
            <a:r>
              <a:rPr lang="pt-BR" dirty="0"/>
              <a:t>a forma não significa ser o próprio, mas ser a expressa imagem, como está dito em </a:t>
            </a:r>
            <a:r>
              <a:rPr lang="pt-BR" dirty="0" err="1"/>
              <a:t>Hb</a:t>
            </a:r>
            <a:r>
              <a:rPr lang="pt-BR" dirty="0"/>
              <a:t>. 1.3.</a:t>
            </a:r>
          </a:p>
          <a:p>
            <a:pPr marL="0" indent="0">
              <a:buNone/>
            </a:pPr>
            <a:endParaRPr lang="pt-BR" dirty="0"/>
          </a:p>
          <a:p>
            <a:pPr marL="0" indent="0">
              <a:buNone/>
            </a:pPr>
            <a:endParaRPr lang="pt-BR" sz="4400" b="1" dirty="0"/>
          </a:p>
        </p:txBody>
      </p:sp>
    </p:spTree>
    <p:extLst>
      <p:ext uri="{BB962C8B-B14F-4D97-AF65-F5344CB8AC3E}">
        <p14:creationId xmlns:p14="http://schemas.microsoft.com/office/powerpoint/2010/main" val="2973928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060848"/>
            <a:ext cx="10225136" cy="4536504"/>
          </a:xfrm>
        </p:spPr>
        <p:txBody>
          <a:bodyPr rtlCol="0">
            <a:normAutofit/>
          </a:bodyPr>
          <a:lstStyle/>
          <a:p>
            <a:r>
              <a:rPr lang="pt-BR" dirty="0" err="1"/>
              <a:t>Tt</a:t>
            </a:r>
            <a:r>
              <a:rPr lang="pt-BR" dirty="0"/>
              <a:t> 2.13: “aguardando a bendita esperança e a manifestação da glória do nosso grande Deus e Salvador Cristo Jesus”.</a:t>
            </a:r>
          </a:p>
          <a:p>
            <a:pPr marL="0" indent="0">
              <a:buNone/>
            </a:pPr>
            <a:endParaRPr lang="pt-BR" dirty="0" smtClean="0"/>
          </a:p>
          <a:p>
            <a:pPr marL="0" indent="0">
              <a:buNone/>
            </a:pPr>
            <a:r>
              <a:rPr lang="pt-BR" dirty="0" smtClean="0"/>
              <a:t>O </a:t>
            </a:r>
            <a:r>
              <a:rPr lang="pt-BR" dirty="0"/>
              <a:t>conjunto de escritos paulinos indica, como reconhece Gordon </a:t>
            </a:r>
            <a:r>
              <a:rPr lang="pt-BR" dirty="0" err="1"/>
              <a:t>Fee</a:t>
            </a:r>
            <a:r>
              <a:rPr lang="pt-BR" dirty="0"/>
              <a:t>, em seu livro </a:t>
            </a:r>
            <a:r>
              <a:rPr lang="pt-BR" i="1" dirty="0"/>
              <a:t>Pauline </a:t>
            </a:r>
            <a:r>
              <a:rPr lang="pt-BR" i="1" dirty="0" err="1"/>
              <a:t>Christology</a:t>
            </a:r>
            <a:r>
              <a:rPr lang="pt-BR" dirty="0"/>
              <a:t>, </a:t>
            </a:r>
            <a:r>
              <a:rPr lang="pt-BR" dirty="0" err="1"/>
              <a:t>pág</a:t>
            </a:r>
            <a:r>
              <a:rPr lang="pt-BR" dirty="0"/>
              <a:t>, 17, comentando </a:t>
            </a:r>
            <a:r>
              <a:rPr lang="pt-BR" dirty="0" err="1"/>
              <a:t>Rm</a:t>
            </a:r>
            <a:r>
              <a:rPr lang="pt-BR" dirty="0"/>
              <a:t>. 9.5 e </a:t>
            </a:r>
            <a:r>
              <a:rPr lang="pt-BR" dirty="0" err="1"/>
              <a:t>Tt</a:t>
            </a:r>
            <a:r>
              <a:rPr lang="pt-BR" dirty="0"/>
              <a:t>. 2.13 que: “</a:t>
            </a:r>
            <a:r>
              <a:rPr lang="pt-BR" b="1" i="1" dirty="0">
                <a:solidFill>
                  <a:srgbClr val="FFFF00"/>
                </a:solidFill>
              </a:rPr>
              <a:t>a evidência parece fortemente a favor da coerência: </a:t>
            </a:r>
            <a:r>
              <a:rPr lang="pt-BR" b="1" i="1" dirty="0" err="1">
                <a:solidFill>
                  <a:srgbClr val="FFFF00"/>
                </a:solidFill>
              </a:rPr>
              <a:t>theos</a:t>
            </a:r>
            <a:r>
              <a:rPr lang="pt-BR" b="1" i="1" dirty="0">
                <a:solidFill>
                  <a:srgbClr val="FFFF00"/>
                </a:solidFill>
              </a:rPr>
              <a:t> em cada caso refere-se a Deus Pai </a:t>
            </a:r>
            <a:r>
              <a:rPr lang="pt-BR" dirty="0"/>
              <a:t>”</a:t>
            </a:r>
          </a:p>
          <a:p>
            <a:pPr marL="0" indent="0">
              <a:buNone/>
            </a:pPr>
            <a:endParaRPr lang="pt-BR" sz="4400" b="1" dirty="0"/>
          </a:p>
        </p:txBody>
      </p:sp>
    </p:spTree>
    <p:extLst>
      <p:ext uri="{BB962C8B-B14F-4D97-AF65-F5344CB8AC3E}">
        <p14:creationId xmlns:p14="http://schemas.microsoft.com/office/powerpoint/2010/main" val="2650283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060848"/>
            <a:ext cx="10225136" cy="4536504"/>
          </a:xfrm>
        </p:spPr>
        <p:txBody>
          <a:bodyPr rtlCol="0">
            <a:normAutofit fontScale="92500" lnSpcReduction="20000"/>
          </a:bodyPr>
          <a:lstStyle/>
          <a:p>
            <a:pPr>
              <a:lnSpc>
                <a:spcPct val="110000"/>
              </a:lnSpc>
            </a:pPr>
            <a:r>
              <a:rPr lang="pt-BR" dirty="0" err="1"/>
              <a:t>Tt</a:t>
            </a:r>
            <a:r>
              <a:rPr lang="pt-BR" dirty="0"/>
              <a:t> 2.13: “aguardando a bendita esperança e a manifestação da glória do nosso grande Deus e Salvador Cristo Jesus”.</a:t>
            </a:r>
          </a:p>
          <a:p>
            <a:pPr marL="0" indent="0">
              <a:lnSpc>
                <a:spcPct val="110000"/>
              </a:lnSpc>
              <a:buNone/>
            </a:pPr>
            <a:endParaRPr lang="pt-BR" dirty="0" smtClean="0"/>
          </a:p>
          <a:p>
            <a:pPr marL="0" indent="0">
              <a:lnSpc>
                <a:spcPct val="110000"/>
              </a:lnSpc>
              <a:buNone/>
            </a:pPr>
            <a:r>
              <a:rPr lang="pt-BR" dirty="0"/>
              <a:t>A gramática permite a tradução como reconhecida na </a:t>
            </a:r>
            <a:r>
              <a:rPr lang="pt-BR" dirty="0" smtClean="0">
                <a:solidFill>
                  <a:srgbClr val="FFFF00"/>
                </a:solidFill>
              </a:rPr>
              <a:t>Bíblia </a:t>
            </a:r>
            <a:r>
              <a:rPr lang="pt-BR" dirty="0">
                <a:solidFill>
                  <a:srgbClr val="FFFF00"/>
                </a:solidFill>
              </a:rPr>
              <a:t>Pão Nosso</a:t>
            </a:r>
            <a:r>
              <a:rPr lang="pt-BR" dirty="0"/>
              <a:t>, da Editora Vozes em conjunto com a Editora Santuário: “</a:t>
            </a:r>
            <a:r>
              <a:rPr lang="pt-BR" i="1" dirty="0"/>
              <a:t>Aguardando nossa esperança feliz e a vinda gloriosa do grande Deus e </a:t>
            </a:r>
            <a:r>
              <a:rPr lang="pt-BR" b="1" i="1" u="sng" dirty="0"/>
              <a:t>do</a:t>
            </a:r>
            <a:r>
              <a:rPr lang="pt-BR" i="1" dirty="0"/>
              <a:t> Salvador nosso, Jesus Cristo</a:t>
            </a:r>
            <a:r>
              <a:rPr lang="pt-BR" dirty="0"/>
              <a:t>.” A </a:t>
            </a:r>
            <a:r>
              <a:rPr lang="pt-BR" dirty="0">
                <a:solidFill>
                  <a:srgbClr val="FFFF00"/>
                </a:solidFill>
              </a:rPr>
              <a:t>Bíblia do Peregrino</a:t>
            </a:r>
            <a:r>
              <a:rPr lang="pt-BR" dirty="0"/>
              <a:t>, também católica, traduz: “</a:t>
            </a:r>
            <a:r>
              <a:rPr lang="pt-BR" i="1" dirty="0"/>
              <a:t>Esperando a promessa feliz e a manifestação da glória do nosso grande Deus e </a:t>
            </a:r>
            <a:r>
              <a:rPr lang="pt-BR" b="1" i="1" u="sng" dirty="0"/>
              <a:t>do</a:t>
            </a:r>
            <a:r>
              <a:rPr lang="pt-BR" i="1" dirty="0"/>
              <a:t> nosso Salvador Jesus Cristo.</a:t>
            </a:r>
            <a:r>
              <a:rPr lang="pt-BR" dirty="0"/>
              <a:t>”</a:t>
            </a:r>
          </a:p>
          <a:p>
            <a:pPr marL="0" indent="0">
              <a:buNone/>
            </a:pPr>
            <a:endParaRPr lang="pt-BR" sz="4400" b="1" dirty="0"/>
          </a:p>
        </p:txBody>
      </p:sp>
    </p:spTree>
    <p:extLst>
      <p:ext uri="{BB962C8B-B14F-4D97-AF65-F5344CB8AC3E}">
        <p14:creationId xmlns:p14="http://schemas.microsoft.com/office/powerpoint/2010/main" val="1180130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348880"/>
            <a:ext cx="10225136" cy="4248472"/>
          </a:xfrm>
        </p:spPr>
        <p:txBody>
          <a:bodyPr rtlCol="0">
            <a:normAutofit/>
          </a:bodyPr>
          <a:lstStyle/>
          <a:p>
            <a:r>
              <a:rPr lang="pt-BR" dirty="0"/>
              <a:t>II Pe. 1. 1: “</a:t>
            </a:r>
            <a:r>
              <a:rPr lang="pt-BR" i="1" dirty="0"/>
              <a:t>Simão Pedro, servo e apóstolo de Jesus Cristo, aos que conosco obtiveram fé igualmente preciosa na justiça do nosso Deus e Salvador Jesus Cristo</a:t>
            </a:r>
            <a:r>
              <a:rPr lang="pt-BR" dirty="0"/>
              <a:t>”. </a:t>
            </a:r>
            <a:endParaRPr lang="pt-BR" dirty="0" smtClean="0"/>
          </a:p>
          <a:p>
            <a:pPr marL="0" indent="0">
              <a:buNone/>
            </a:pPr>
            <a:r>
              <a:rPr lang="pt-BR" dirty="0" smtClean="0"/>
              <a:t>Além </a:t>
            </a:r>
            <a:r>
              <a:rPr lang="pt-BR" dirty="0"/>
              <a:t>de ter o mesmo princípio gramatical de </a:t>
            </a:r>
            <a:r>
              <a:rPr lang="pt-BR" dirty="0" err="1"/>
              <a:t>Tt</a:t>
            </a:r>
            <a:r>
              <a:rPr lang="pt-BR" dirty="0"/>
              <a:t>. 2.13, o verso 2 esclarece o texto do verso 1: “</a:t>
            </a:r>
            <a:r>
              <a:rPr lang="pt-BR" i="1" dirty="0"/>
              <a:t>Graça e paz vos sejam multiplicadas, pelo conhecimento </a:t>
            </a:r>
            <a:r>
              <a:rPr lang="pt-BR" b="1" i="1" dirty="0">
                <a:solidFill>
                  <a:srgbClr val="FFFF00"/>
                </a:solidFill>
              </a:rPr>
              <a:t>de Deus, e de Jesus nosso Senhor</a:t>
            </a:r>
            <a:r>
              <a:rPr lang="pt-BR" dirty="0"/>
              <a:t>”</a:t>
            </a:r>
          </a:p>
          <a:p>
            <a:pPr marL="0" indent="0">
              <a:buNone/>
            </a:pPr>
            <a:endParaRPr lang="pt-BR" sz="4400" b="1" dirty="0"/>
          </a:p>
        </p:txBody>
      </p:sp>
    </p:spTree>
    <p:extLst>
      <p:ext uri="{BB962C8B-B14F-4D97-AF65-F5344CB8AC3E}">
        <p14:creationId xmlns:p14="http://schemas.microsoft.com/office/powerpoint/2010/main" val="978369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348880"/>
            <a:ext cx="10225136" cy="4248472"/>
          </a:xfrm>
        </p:spPr>
        <p:txBody>
          <a:bodyPr rtlCol="0">
            <a:normAutofit fontScale="92500"/>
          </a:bodyPr>
          <a:lstStyle/>
          <a:p>
            <a:pPr>
              <a:lnSpc>
                <a:spcPct val="110000"/>
              </a:lnSpc>
            </a:pPr>
            <a:r>
              <a:rPr lang="pt-BR" dirty="0"/>
              <a:t>I </a:t>
            </a:r>
            <a:r>
              <a:rPr lang="pt-BR" dirty="0" err="1"/>
              <a:t>Jo</a:t>
            </a:r>
            <a:r>
              <a:rPr lang="pt-BR" dirty="0"/>
              <a:t>. 5.20: “</a:t>
            </a:r>
            <a:r>
              <a:rPr lang="pt-BR" i="1" dirty="0"/>
              <a:t>Também sabemos que o Filho de Deus é vindo e nos tem dado entendimento para reconhecermos o verdadeiro; e estamos no verdadeiro, em seu Filho, Jesus Cristo. Este é o verdadeiro Deus e a vida eterna</a:t>
            </a:r>
            <a:r>
              <a:rPr lang="pt-BR" dirty="0"/>
              <a:t>.”</a:t>
            </a:r>
          </a:p>
          <a:p>
            <a:pPr marL="0" indent="0">
              <a:lnSpc>
                <a:spcPct val="110000"/>
              </a:lnSpc>
              <a:buNone/>
            </a:pPr>
            <a:r>
              <a:rPr lang="pt-BR" dirty="0"/>
              <a:t>O próprio João em 1.18 de seu evangelho reconhece que o Filho nos veio dar a conhecer a Deus. </a:t>
            </a:r>
            <a:r>
              <a:rPr lang="pt-BR" dirty="0" smtClean="0"/>
              <a:t>I </a:t>
            </a:r>
            <a:r>
              <a:rPr lang="pt-BR" dirty="0" err="1"/>
              <a:t>Jo</a:t>
            </a:r>
            <a:r>
              <a:rPr lang="pt-BR" dirty="0"/>
              <a:t>. 5.20 apenas confirma isso. </a:t>
            </a:r>
            <a:r>
              <a:rPr lang="pt-BR" dirty="0" smtClean="0"/>
              <a:t>Ora, se </a:t>
            </a:r>
            <a:r>
              <a:rPr lang="pt-BR" dirty="0"/>
              <a:t>o texto diz que estamos no Filho do Verdadeiro, logo o Verdadeiro precisa ser alguém diferente do Filho, se não estaríamos no Filho do Filho.</a:t>
            </a:r>
          </a:p>
          <a:p>
            <a:pPr marL="0" indent="0">
              <a:buNone/>
            </a:pPr>
            <a:endParaRPr lang="pt-BR" sz="4400" b="1" dirty="0"/>
          </a:p>
        </p:txBody>
      </p:sp>
    </p:spTree>
    <p:extLst>
      <p:ext uri="{BB962C8B-B14F-4D97-AF65-F5344CB8AC3E}">
        <p14:creationId xmlns:p14="http://schemas.microsoft.com/office/powerpoint/2010/main" val="806162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204864"/>
            <a:ext cx="10225136" cy="4392488"/>
          </a:xfrm>
        </p:spPr>
        <p:txBody>
          <a:bodyPr rtlCol="0">
            <a:normAutofit/>
          </a:bodyPr>
          <a:lstStyle/>
          <a:p>
            <a:pPr>
              <a:lnSpc>
                <a:spcPct val="110000"/>
              </a:lnSpc>
            </a:pPr>
            <a:r>
              <a:rPr lang="pt-BR" dirty="0" smtClean="0"/>
              <a:t>Até mesmo produções católicas entendem que se fala do Filho do Verdadeiro:</a:t>
            </a:r>
          </a:p>
          <a:p>
            <a:pPr marL="0" indent="0">
              <a:lnSpc>
                <a:spcPct val="110000"/>
              </a:lnSpc>
              <a:buNone/>
            </a:pPr>
            <a:endParaRPr lang="pt-BR" dirty="0" smtClean="0"/>
          </a:p>
          <a:p>
            <a:r>
              <a:rPr lang="pt-BR" dirty="0"/>
              <a:t>“</a:t>
            </a:r>
            <a:r>
              <a:rPr lang="pt-BR" i="1" dirty="0"/>
              <a:t>Sabemos que o Filho de Deus veio e nos deu entendimento para conhecermos o Verdadeiro. E estamos no Verdadeiro, </a:t>
            </a:r>
            <a:r>
              <a:rPr lang="pt-BR" b="1" i="1" dirty="0">
                <a:solidFill>
                  <a:srgbClr val="FFFF00"/>
                </a:solidFill>
              </a:rPr>
              <a:t>nós que estamos em seu Filho Jesus Cristo</a:t>
            </a:r>
            <a:r>
              <a:rPr lang="pt-BR" i="1" dirty="0"/>
              <a:t>. Este é o verdadeiro Deus e a vida eterna</a:t>
            </a:r>
            <a:r>
              <a:rPr lang="pt-BR" dirty="0"/>
              <a:t>.” Bíblia Ave Maria.</a:t>
            </a:r>
          </a:p>
          <a:p>
            <a:pPr marL="0" indent="0">
              <a:buNone/>
            </a:pPr>
            <a:endParaRPr lang="pt-BR" sz="4400" b="1" dirty="0"/>
          </a:p>
        </p:txBody>
      </p:sp>
    </p:spTree>
    <p:extLst>
      <p:ext uri="{BB962C8B-B14F-4D97-AF65-F5344CB8AC3E}">
        <p14:creationId xmlns:p14="http://schemas.microsoft.com/office/powerpoint/2010/main" val="327350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12168"/>
          </a:xfrm>
        </p:spPr>
        <p:txBody>
          <a:bodyPr rtlCol="0">
            <a:noAutofit/>
          </a:bodyPr>
          <a:lstStyle/>
          <a:p>
            <a:pPr algn="ctr"/>
            <a:r>
              <a:rPr lang="pt-BR" sz="4800" dirty="0"/>
              <a:t>APLICADA AO VERDADEIRO DEUS</a:t>
            </a:r>
          </a:p>
        </p:txBody>
      </p:sp>
      <p:sp>
        <p:nvSpPr>
          <p:cNvPr id="14" name="Espaço reservado para conteúdo 13"/>
          <p:cNvSpPr>
            <a:spLocks noGrp="1"/>
          </p:cNvSpPr>
          <p:nvPr>
            <p:ph idx="1"/>
          </p:nvPr>
        </p:nvSpPr>
        <p:spPr>
          <a:xfrm>
            <a:off x="1593436" y="2492896"/>
            <a:ext cx="9782801" cy="3960440"/>
          </a:xfrm>
        </p:spPr>
        <p:txBody>
          <a:bodyPr rtlCol="0">
            <a:normAutofit/>
          </a:bodyPr>
          <a:lstStyle/>
          <a:p>
            <a:r>
              <a:rPr lang="pt-BR" sz="3200" dirty="0" err="1"/>
              <a:t>Dt</a:t>
            </a:r>
            <a:r>
              <a:rPr lang="pt-BR" sz="3200" dirty="0"/>
              <a:t>. 4.35 “</a:t>
            </a:r>
            <a:r>
              <a:rPr lang="pt-BR" sz="3200" i="1" dirty="0"/>
              <a:t>A ti te foi mostrado para que soubesses que YAHWEH é Deus; nenhum outro há senão ele</a:t>
            </a:r>
            <a:r>
              <a:rPr lang="pt-BR" sz="3200" dirty="0" smtClean="0"/>
              <a:t>”</a:t>
            </a:r>
          </a:p>
          <a:p>
            <a:r>
              <a:rPr lang="pt-BR" sz="3200" dirty="0" smtClean="0"/>
              <a:t>II </a:t>
            </a:r>
            <a:r>
              <a:rPr lang="pt-BR" sz="3200" dirty="0" err="1" smtClean="0"/>
              <a:t>Sm</a:t>
            </a:r>
            <a:r>
              <a:rPr lang="pt-BR" sz="3200" dirty="0" smtClean="0"/>
              <a:t>. 7.22 “</a:t>
            </a:r>
            <a:r>
              <a:rPr lang="pt-BR" sz="3200" i="1" dirty="0" smtClean="0"/>
              <a:t>Portanto</a:t>
            </a:r>
            <a:r>
              <a:rPr lang="pt-BR" sz="3200" i="1" dirty="0"/>
              <a:t>, grandioso és, ó </a:t>
            </a:r>
            <a:r>
              <a:rPr lang="pt-BR" sz="3200" i="1" dirty="0" smtClean="0"/>
              <a:t>YAHWEH </a:t>
            </a:r>
            <a:r>
              <a:rPr lang="pt-BR" sz="3200" i="1" dirty="0"/>
              <a:t>Deus, porque não há semelhante a ti, e não há outro Deus senão tu só, segundo tudo o que temos ouvido com os nossos </a:t>
            </a:r>
            <a:r>
              <a:rPr lang="pt-BR" sz="3200" i="1" dirty="0" smtClean="0"/>
              <a:t>ouvidos</a:t>
            </a:r>
            <a:r>
              <a:rPr lang="pt-BR" sz="3200" dirty="0" smtClean="0"/>
              <a:t>”</a:t>
            </a:r>
            <a:endParaRPr lang="pt-BR" sz="3200" dirty="0"/>
          </a:p>
        </p:txBody>
      </p:sp>
    </p:spTree>
    <p:extLst>
      <p:ext uri="{BB962C8B-B14F-4D97-AF65-F5344CB8AC3E}">
        <p14:creationId xmlns:p14="http://schemas.microsoft.com/office/powerpoint/2010/main" val="3053968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4000" dirty="0" smtClean="0"/>
              <a:t>OS VERSOS MAIS USADOS POR TRINITÁRIOS</a:t>
            </a:r>
            <a:endParaRPr lang="pt-BR" sz="4000" dirty="0"/>
          </a:p>
        </p:txBody>
      </p:sp>
      <p:sp>
        <p:nvSpPr>
          <p:cNvPr id="14" name="Espaço reservado para conteúdo 13"/>
          <p:cNvSpPr>
            <a:spLocks noGrp="1"/>
          </p:cNvSpPr>
          <p:nvPr>
            <p:ph idx="1"/>
          </p:nvPr>
        </p:nvSpPr>
        <p:spPr>
          <a:xfrm>
            <a:off x="1269876" y="2204864"/>
            <a:ext cx="10225136" cy="4392488"/>
          </a:xfrm>
        </p:spPr>
        <p:txBody>
          <a:bodyPr rtlCol="0">
            <a:normAutofit/>
          </a:bodyPr>
          <a:lstStyle/>
          <a:p>
            <a:r>
              <a:rPr lang="pt-BR" sz="3600" dirty="0"/>
              <a:t>A expressão “ESTE” nesse verso não se refere ao nome que está mais próximo como também ocorre em outros versos das </a:t>
            </a:r>
            <a:r>
              <a:rPr lang="pt-BR" sz="3600" dirty="0" smtClean="0"/>
              <a:t>Escrituras</a:t>
            </a:r>
            <a:r>
              <a:rPr lang="pt-BR" sz="3600" dirty="0"/>
              <a:t>: II </a:t>
            </a:r>
            <a:r>
              <a:rPr lang="pt-BR" sz="3600" dirty="0" err="1"/>
              <a:t>Jo</a:t>
            </a:r>
            <a:r>
              <a:rPr lang="pt-BR" sz="3600" dirty="0"/>
              <a:t>. v.7 “</a:t>
            </a:r>
            <a:r>
              <a:rPr lang="pt-BR" sz="3600" i="1" dirty="0"/>
              <a:t>Porque já muitos enganadores entraram no mundo, os quais não confessam que Jesus Cristo veio em carne. </a:t>
            </a:r>
            <a:r>
              <a:rPr lang="pt-BR" sz="3600" b="1" i="1" u="sng" dirty="0">
                <a:solidFill>
                  <a:srgbClr val="FFFF00"/>
                </a:solidFill>
              </a:rPr>
              <a:t>Este</a:t>
            </a:r>
            <a:r>
              <a:rPr lang="pt-BR" sz="3600" i="1" dirty="0"/>
              <a:t> tal é o enganador e o anticristo.</a:t>
            </a:r>
            <a:r>
              <a:rPr lang="pt-BR" sz="3600" dirty="0"/>
              <a:t>”</a:t>
            </a:r>
          </a:p>
          <a:p>
            <a:pPr marL="0" indent="0">
              <a:buNone/>
            </a:pPr>
            <a:endParaRPr lang="pt-BR" sz="4400" b="1" dirty="0"/>
          </a:p>
        </p:txBody>
      </p:sp>
    </p:spTree>
    <p:extLst>
      <p:ext uri="{BB962C8B-B14F-4D97-AF65-F5344CB8AC3E}">
        <p14:creationId xmlns:p14="http://schemas.microsoft.com/office/powerpoint/2010/main" val="66144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936104"/>
          </a:xfrm>
        </p:spPr>
        <p:txBody>
          <a:bodyPr rtlCol="0">
            <a:noAutofit/>
          </a:bodyPr>
          <a:lstStyle/>
          <a:p>
            <a:pPr algn="ctr"/>
            <a:r>
              <a:rPr lang="pt-BR" sz="6600" dirty="0" smtClean="0"/>
              <a:t>CONSIDERAÇÃO FINAL</a:t>
            </a:r>
            <a:endParaRPr lang="pt-BR" sz="6600" dirty="0"/>
          </a:p>
        </p:txBody>
      </p:sp>
      <p:sp>
        <p:nvSpPr>
          <p:cNvPr id="14" name="Espaço reservado para conteúdo 13"/>
          <p:cNvSpPr>
            <a:spLocks noGrp="1"/>
          </p:cNvSpPr>
          <p:nvPr>
            <p:ph idx="1"/>
          </p:nvPr>
        </p:nvSpPr>
        <p:spPr>
          <a:xfrm>
            <a:off x="981844" y="1412776"/>
            <a:ext cx="10369152" cy="5184576"/>
          </a:xfrm>
        </p:spPr>
        <p:txBody>
          <a:bodyPr rtlCol="0">
            <a:normAutofit fontScale="85000" lnSpcReduction="10000"/>
          </a:bodyPr>
          <a:lstStyle/>
          <a:p>
            <a:pPr marL="0" indent="0">
              <a:lnSpc>
                <a:spcPct val="110000"/>
              </a:lnSpc>
              <a:buNone/>
            </a:pPr>
            <a:r>
              <a:rPr lang="pt-BR" sz="4400" b="1" dirty="0" smtClean="0"/>
              <a:t>Todos os versos indicados para sugerir que Jesus é tão Deus quanto o Pai é, na verdade, não afirmam isso. Muitos deles tem outras traduções possíveis e estão envolvidos em questões interpretativas. Assim, usando apenas a Bíblia não se pode afirmar que Jesus é o Deus Todo-Poderoso. Ainda que o Filho seja o ser mais exaltado por Deus em todo o universo.</a:t>
            </a:r>
            <a:endParaRPr lang="pt-BR" sz="4400" b="1" dirty="0"/>
          </a:p>
        </p:txBody>
      </p:sp>
    </p:spTree>
    <p:extLst>
      <p:ext uri="{BB962C8B-B14F-4D97-AF65-F5344CB8AC3E}">
        <p14:creationId xmlns:p14="http://schemas.microsoft.com/office/powerpoint/2010/main" val="1028883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05780" y="260648"/>
            <a:ext cx="10729192" cy="936104"/>
          </a:xfrm>
        </p:spPr>
        <p:txBody>
          <a:bodyPr rtlCol="0">
            <a:noAutofit/>
          </a:bodyPr>
          <a:lstStyle/>
          <a:p>
            <a:pPr algn="ctr"/>
            <a:r>
              <a:rPr lang="pt-BR" sz="5400" dirty="0" smtClean="0"/>
              <a:t>REVISTA TROMBETA UNITARISTA</a:t>
            </a:r>
            <a:endParaRPr lang="pt-BR" sz="5400" dirty="0"/>
          </a:p>
        </p:txBody>
      </p:sp>
      <p:sp>
        <p:nvSpPr>
          <p:cNvPr id="3" name="Espaço Reservado para Conteúdo 2"/>
          <p:cNvSpPr>
            <a:spLocks noGrp="1"/>
          </p:cNvSpPr>
          <p:nvPr>
            <p:ph idx="1"/>
          </p:nvPr>
        </p:nvSpPr>
        <p:spPr>
          <a:xfrm>
            <a:off x="981844" y="2996952"/>
            <a:ext cx="10394393" cy="3175248"/>
          </a:xfrm>
        </p:spPr>
        <p:txBody>
          <a:bodyPr>
            <a:normAutofit/>
          </a:bodyPr>
          <a:lstStyle/>
          <a:p>
            <a:pPr marL="0" indent="0">
              <a:buNone/>
            </a:pPr>
            <a:r>
              <a:rPr lang="pt-BR" sz="6600" dirty="0">
                <a:solidFill>
                  <a:srgbClr val="FFFF00"/>
                </a:solidFill>
              </a:rPr>
              <a:t>https://</a:t>
            </a:r>
            <a:r>
              <a:rPr lang="pt-BR" sz="6600" dirty="0" smtClean="0">
                <a:solidFill>
                  <a:srgbClr val="FFFF00"/>
                </a:solidFill>
              </a:rPr>
              <a:t>pt.calameo.com</a:t>
            </a:r>
            <a:endParaRPr lang="pt-BR" sz="6600" dirty="0">
              <a:solidFill>
                <a:srgbClr val="FFFF00"/>
              </a:solidFill>
            </a:endParaRPr>
          </a:p>
        </p:txBody>
      </p:sp>
    </p:spTree>
    <p:extLst>
      <p:ext uri="{BB962C8B-B14F-4D97-AF65-F5344CB8AC3E}">
        <p14:creationId xmlns:p14="http://schemas.microsoft.com/office/powerpoint/2010/main" val="2174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p:cNvPicPr>
            <a:picLocks noGrp="1" noChangeAspect="1"/>
          </p:cNvPicPr>
          <p:nvPr>
            <p:ph idx="1"/>
          </p:nvPr>
        </p:nvPicPr>
        <p:blipFill>
          <a:blip r:embed="rId3"/>
          <a:stretch>
            <a:fillRect/>
          </a:stretch>
        </p:blipFill>
        <p:spPr>
          <a:xfrm>
            <a:off x="1053852" y="188640"/>
            <a:ext cx="9765943" cy="6487263"/>
          </a:xfrm>
          <a:prstGeom prst="rect">
            <a:avLst/>
          </a:prstGeom>
        </p:spPr>
      </p:pic>
    </p:spTree>
    <p:extLst>
      <p:ext uri="{BB962C8B-B14F-4D97-AF65-F5344CB8AC3E}">
        <p14:creationId xmlns:p14="http://schemas.microsoft.com/office/powerpoint/2010/main" val="2687764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05780" y="260648"/>
            <a:ext cx="10729192" cy="936104"/>
          </a:xfrm>
        </p:spPr>
        <p:txBody>
          <a:bodyPr rtlCol="0">
            <a:noAutofit/>
          </a:bodyPr>
          <a:lstStyle/>
          <a:p>
            <a:pPr algn="ctr"/>
            <a:r>
              <a:rPr lang="pt-BR" sz="5400" dirty="0" smtClean="0"/>
              <a:t>SITE DE ESTUDOS</a:t>
            </a:r>
            <a:endParaRPr lang="pt-BR" sz="5400" dirty="0"/>
          </a:p>
        </p:txBody>
      </p:sp>
      <p:sp>
        <p:nvSpPr>
          <p:cNvPr id="3" name="Espaço Reservado para Conteúdo 2"/>
          <p:cNvSpPr>
            <a:spLocks noGrp="1"/>
          </p:cNvSpPr>
          <p:nvPr>
            <p:ph idx="1"/>
          </p:nvPr>
        </p:nvSpPr>
        <p:spPr>
          <a:xfrm>
            <a:off x="1197868" y="3068960"/>
            <a:ext cx="10178369" cy="1944216"/>
          </a:xfrm>
        </p:spPr>
        <p:txBody>
          <a:bodyPr>
            <a:normAutofit/>
          </a:bodyPr>
          <a:lstStyle/>
          <a:p>
            <a:pPr marL="0" indent="0">
              <a:buNone/>
            </a:pPr>
            <a:r>
              <a:rPr lang="pt-BR" sz="5400" dirty="0" smtClean="0">
                <a:solidFill>
                  <a:srgbClr val="FFFF00"/>
                </a:solidFill>
              </a:rPr>
              <a:t>www.unitarismobiblico.com</a:t>
            </a:r>
            <a:endParaRPr lang="pt-BR" sz="5400" dirty="0">
              <a:solidFill>
                <a:srgbClr val="FFFF00"/>
              </a:solidFill>
            </a:endParaRPr>
          </a:p>
        </p:txBody>
      </p:sp>
    </p:spTree>
    <p:extLst>
      <p:ext uri="{BB962C8B-B14F-4D97-AF65-F5344CB8AC3E}">
        <p14:creationId xmlns:p14="http://schemas.microsoft.com/office/powerpoint/2010/main" val="6080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12168"/>
          </a:xfrm>
        </p:spPr>
        <p:txBody>
          <a:bodyPr rtlCol="0">
            <a:noAutofit/>
          </a:bodyPr>
          <a:lstStyle/>
          <a:p>
            <a:pPr algn="ctr"/>
            <a:r>
              <a:rPr lang="pt-BR" sz="4000" dirty="0"/>
              <a:t>APLICADA A </a:t>
            </a:r>
            <a:r>
              <a:rPr lang="pt-BR" sz="4400" dirty="0"/>
              <a:t>FALSOS</a:t>
            </a:r>
            <a:r>
              <a:rPr lang="pt-BR" sz="4000" dirty="0"/>
              <a:t> OBJETOS DE CULTO</a:t>
            </a:r>
          </a:p>
        </p:txBody>
      </p:sp>
      <p:sp>
        <p:nvSpPr>
          <p:cNvPr id="14" name="Espaço reservado para conteúdo 13"/>
          <p:cNvSpPr>
            <a:spLocks noGrp="1"/>
          </p:cNvSpPr>
          <p:nvPr>
            <p:ph idx="1"/>
          </p:nvPr>
        </p:nvSpPr>
        <p:spPr>
          <a:xfrm>
            <a:off x="1593436" y="2636912"/>
            <a:ext cx="9782801" cy="3600400"/>
          </a:xfrm>
        </p:spPr>
        <p:txBody>
          <a:bodyPr rtlCol="0">
            <a:normAutofit/>
          </a:bodyPr>
          <a:lstStyle/>
          <a:p>
            <a:r>
              <a:rPr lang="pt-BR" sz="3200" dirty="0"/>
              <a:t>Jr. 16.20 “</a:t>
            </a:r>
            <a:r>
              <a:rPr lang="pt-BR" sz="3200" i="1" dirty="0"/>
              <a:t>Porventura fará um homem deuses para si, que contudo não são deuses</a:t>
            </a:r>
            <a:r>
              <a:rPr lang="pt-BR" sz="3200" i="1" dirty="0" smtClean="0"/>
              <a:t>?”</a:t>
            </a:r>
          </a:p>
          <a:p>
            <a:endParaRPr lang="pt-BR" sz="3200" i="1" dirty="0"/>
          </a:p>
          <a:p>
            <a:r>
              <a:rPr lang="pt-BR" sz="3200" i="1" dirty="0" err="1" smtClean="0"/>
              <a:t>Gl</a:t>
            </a:r>
            <a:r>
              <a:rPr lang="pt-BR" sz="3200" i="1" dirty="0" smtClean="0"/>
              <a:t>. 4.8 “</a:t>
            </a:r>
            <a:r>
              <a:rPr lang="pt-BR" i="1" dirty="0"/>
              <a:t>Mas, quando não conhecíeis a Deus, servíeis aos que por natureza não são deuses</a:t>
            </a:r>
            <a:r>
              <a:rPr lang="pt-BR" sz="3200" i="1" dirty="0" smtClean="0"/>
              <a:t>”</a:t>
            </a:r>
            <a:endParaRPr lang="pt-BR" sz="4400" dirty="0"/>
          </a:p>
        </p:txBody>
      </p:sp>
    </p:spTree>
    <p:extLst>
      <p:ext uri="{BB962C8B-B14F-4D97-AF65-F5344CB8AC3E}">
        <p14:creationId xmlns:p14="http://schemas.microsoft.com/office/powerpoint/2010/main" val="226122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12168"/>
          </a:xfrm>
        </p:spPr>
        <p:txBody>
          <a:bodyPr rtlCol="0">
            <a:noAutofit/>
          </a:bodyPr>
          <a:lstStyle/>
          <a:p>
            <a:pPr algn="ctr"/>
            <a:r>
              <a:rPr lang="pt-BR" sz="4800" dirty="0" smtClean="0"/>
              <a:t>APLICADA </a:t>
            </a:r>
            <a:r>
              <a:rPr lang="pt-BR" sz="4800" dirty="0"/>
              <a:t>FORA DA DICOTOMIA VERDADEIRO X FALSO</a:t>
            </a:r>
          </a:p>
        </p:txBody>
      </p:sp>
      <p:sp>
        <p:nvSpPr>
          <p:cNvPr id="14" name="Espaço reservado para conteúdo 13"/>
          <p:cNvSpPr>
            <a:spLocks noGrp="1"/>
          </p:cNvSpPr>
          <p:nvPr>
            <p:ph idx="1"/>
          </p:nvPr>
        </p:nvSpPr>
        <p:spPr>
          <a:xfrm>
            <a:off x="1593436" y="2132856"/>
            <a:ext cx="9782801" cy="4320480"/>
          </a:xfrm>
        </p:spPr>
        <p:txBody>
          <a:bodyPr rtlCol="0">
            <a:normAutofit fontScale="40000" lnSpcReduction="20000"/>
          </a:bodyPr>
          <a:lstStyle/>
          <a:p>
            <a:r>
              <a:rPr lang="pt-BR" sz="5900" dirty="0"/>
              <a:t>ALGUNS EXEMPLOS</a:t>
            </a:r>
            <a:r>
              <a:rPr lang="pt-BR" sz="5900" dirty="0" smtClean="0"/>
              <a:t>:</a:t>
            </a:r>
          </a:p>
          <a:p>
            <a:pPr marL="0" indent="0">
              <a:buNone/>
            </a:pPr>
            <a:endParaRPr lang="pt-BR" sz="5900" dirty="0"/>
          </a:p>
          <a:p>
            <a:pPr marL="0" indent="0">
              <a:buNone/>
            </a:pPr>
            <a:r>
              <a:rPr lang="pt-BR" sz="5900" dirty="0"/>
              <a:t>Gn. 31.29 “</a:t>
            </a:r>
            <a:r>
              <a:rPr lang="pt-BR" sz="5900" b="1" i="1" dirty="0"/>
              <a:t>Poder</a:t>
            </a:r>
            <a:r>
              <a:rPr lang="pt-BR" sz="5900" i="1" dirty="0"/>
              <a:t> </a:t>
            </a:r>
            <a:r>
              <a:rPr lang="pt-BR" sz="5900" dirty="0"/>
              <a:t>(</a:t>
            </a:r>
            <a:r>
              <a:rPr lang="x-none" sz="5900" dirty="0"/>
              <a:t>אל</a:t>
            </a:r>
            <a:r>
              <a:rPr lang="pt-BR" sz="5900" dirty="0"/>
              <a:t>) </a:t>
            </a:r>
            <a:r>
              <a:rPr lang="pt-BR" sz="5900" i="1" dirty="0"/>
              <a:t>havia em minha mão para vos fazer mal, mas o Deus de vosso pai me falou ontem à noite, dizendo: Guarda-te, que não fales com Jacó nem bem nem mal.</a:t>
            </a:r>
            <a:r>
              <a:rPr lang="pt-BR" sz="5900" dirty="0"/>
              <a:t>” </a:t>
            </a:r>
          </a:p>
          <a:p>
            <a:pPr marL="0" indent="0">
              <a:buNone/>
            </a:pPr>
            <a:r>
              <a:rPr lang="pt-BR" sz="5900" dirty="0" smtClean="0"/>
              <a:t>O </a:t>
            </a:r>
            <a:r>
              <a:rPr lang="pt-BR" sz="5900" dirty="0" err="1"/>
              <a:t>Sl</a:t>
            </a:r>
            <a:r>
              <a:rPr lang="pt-BR" sz="5900" dirty="0"/>
              <a:t>. 36.6 ao dizer: “</a:t>
            </a:r>
            <a:r>
              <a:rPr lang="pt-BR" sz="5900" i="1" dirty="0"/>
              <a:t>A tua justiça é como as </a:t>
            </a:r>
            <a:r>
              <a:rPr lang="pt-BR" sz="5900" b="1" i="1" dirty="0"/>
              <a:t>grandes</a:t>
            </a:r>
            <a:r>
              <a:rPr lang="pt-BR" sz="5900" i="1" dirty="0"/>
              <a:t> </a:t>
            </a:r>
            <a:r>
              <a:rPr lang="pt-BR" sz="5900" dirty="0"/>
              <a:t>(</a:t>
            </a:r>
            <a:r>
              <a:rPr lang="x-none" sz="5900" dirty="0"/>
              <a:t>אל</a:t>
            </a:r>
            <a:r>
              <a:rPr lang="pt-BR" sz="5900" dirty="0"/>
              <a:t>)</a:t>
            </a:r>
            <a:r>
              <a:rPr lang="pt-BR" sz="5900" i="1" dirty="0"/>
              <a:t> montanhas</a:t>
            </a:r>
            <a:r>
              <a:rPr lang="pt-BR" sz="5900" dirty="0"/>
              <a:t>”</a:t>
            </a:r>
          </a:p>
          <a:p>
            <a:pPr marL="0" indent="0">
              <a:buNone/>
            </a:pPr>
            <a:r>
              <a:rPr lang="pt-BR" sz="5900" dirty="0"/>
              <a:t> </a:t>
            </a:r>
            <a:endParaRPr lang="pt-BR" sz="5900" dirty="0" smtClean="0"/>
          </a:p>
          <a:p>
            <a:pPr marL="0" indent="0">
              <a:buNone/>
            </a:pPr>
            <a:r>
              <a:rPr lang="pt-BR" sz="5900" dirty="0" smtClean="0"/>
              <a:t>As palavras “</a:t>
            </a:r>
            <a:r>
              <a:rPr lang="pt-BR" sz="5900" b="1" dirty="0" smtClean="0"/>
              <a:t>poder</a:t>
            </a:r>
            <a:r>
              <a:rPr lang="pt-BR" sz="5900" dirty="0" smtClean="0"/>
              <a:t>” e “</a:t>
            </a:r>
            <a:r>
              <a:rPr lang="pt-BR" sz="5900" b="1" dirty="0" smtClean="0"/>
              <a:t>grande</a:t>
            </a:r>
            <a:r>
              <a:rPr lang="pt-BR" sz="5900" dirty="0" smtClean="0"/>
              <a:t>” que estão contidas nos versos é </a:t>
            </a:r>
            <a:r>
              <a:rPr lang="x-none" sz="5900" dirty="0" smtClean="0"/>
              <a:t>אל</a:t>
            </a:r>
            <a:r>
              <a:rPr lang="pt-BR" sz="5900" dirty="0" smtClean="0"/>
              <a:t> </a:t>
            </a:r>
            <a:r>
              <a:rPr lang="pt-BR" sz="300" dirty="0" smtClean="0"/>
              <a:t>_</a:t>
            </a:r>
            <a:r>
              <a:rPr lang="pt-BR" sz="5900" dirty="0" smtClean="0"/>
              <a:t> a  mesma palavra que é traduzida por “Deus” (Também em </a:t>
            </a:r>
            <a:r>
              <a:rPr lang="pt-BR" sz="5900" dirty="0" err="1" smtClean="0"/>
              <a:t>Dt</a:t>
            </a:r>
            <a:r>
              <a:rPr lang="pt-BR" sz="5900" dirty="0" smtClean="0"/>
              <a:t>. 28.32, Ne. 5.5.)</a:t>
            </a:r>
          </a:p>
          <a:p>
            <a:pPr marL="0" indent="0">
              <a:buNone/>
            </a:pPr>
            <a:endParaRPr lang="pt-BR" sz="4400" dirty="0"/>
          </a:p>
        </p:txBody>
      </p:sp>
    </p:spTree>
    <p:extLst>
      <p:ext uri="{BB962C8B-B14F-4D97-AF65-F5344CB8AC3E}">
        <p14:creationId xmlns:p14="http://schemas.microsoft.com/office/powerpoint/2010/main" val="270934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12168"/>
          </a:xfrm>
        </p:spPr>
        <p:txBody>
          <a:bodyPr rtlCol="0">
            <a:noAutofit/>
          </a:bodyPr>
          <a:lstStyle/>
          <a:p>
            <a:pPr algn="ctr"/>
            <a:r>
              <a:rPr lang="pt-BR" sz="4800" dirty="0" smtClean="0"/>
              <a:t>APLICADA </a:t>
            </a:r>
            <a:r>
              <a:rPr lang="pt-BR" sz="4800" dirty="0"/>
              <a:t>FORA DA DICOTOMIA VERDADEIRO X FALSO</a:t>
            </a:r>
          </a:p>
        </p:txBody>
      </p:sp>
      <p:sp>
        <p:nvSpPr>
          <p:cNvPr id="14" name="Espaço reservado para conteúdo 13"/>
          <p:cNvSpPr>
            <a:spLocks noGrp="1"/>
          </p:cNvSpPr>
          <p:nvPr>
            <p:ph idx="1"/>
          </p:nvPr>
        </p:nvSpPr>
        <p:spPr>
          <a:xfrm>
            <a:off x="1593436" y="2132856"/>
            <a:ext cx="9782801" cy="4320480"/>
          </a:xfrm>
        </p:spPr>
        <p:txBody>
          <a:bodyPr rtlCol="0">
            <a:normAutofit/>
          </a:bodyPr>
          <a:lstStyle/>
          <a:p>
            <a:r>
              <a:rPr lang="pt-BR" sz="3000" dirty="0" smtClean="0"/>
              <a:t>MAIS EXEMPLOS:</a:t>
            </a:r>
          </a:p>
          <a:p>
            <a:r>
              <a:rPr lang="pt-BR" sz="3200" dirty="0" smtClean="0"/>
              <a:t>O </a:t>
            </a:r>
            <a:r>
              <a:rPr lang="pt-BR" sz="3200" dirty="0"/>
              <a:t>famoso </a:t>
            </a:r>
            <a:r>
              <a:rPr lang="pt-BR" sz="3200" dirty="0" err="1"/>
              <a:t>Sl</a:t>
            </a:r>
            <a:r>
              <a:rPr lang="pt-BR" sz="3200" dirty="0"/>
              <a:t>. 82.6 apresenta: “</a:t>
            </a:r>
            <a:r>
              <a:rPr lang="pt-BR" sz="3200" i="1" dirty="0"/>
              <a:t>Eu disse: Vós sois deuses </a:t>
            </a:r>
            <a:r>
              <a:rPr lang="pt-BR" sz="3200" dirty="0"/>
              <a:t>(</a:t>
            </a:r>
            <a:r>
              <a:rPr lang="x-none" sz="3200" dirty="0"/>
              <a:t>אלהים</a:t>
            </a:r>
            <a:r>
              <a:rPr lang="pt-BR" sz="3200" dirty="0"/>
              <a:t>)</a:t>
            </a:r>
            <a:r>
              <a:rPr lang="pt-BR" sz="3200" i="1" dirty="0"/>
              <a:t>, e todos vós filhos do Altíssimo</a:t>
            </a:r>
            <a:r>
              <a:rPr lang="pt-BR" sz="3200" dirty="0"/>
              <a:t>”</a:t>
            </a:r>
          </a:p>
          <a:p>
            <a:pPr marL="0" indent="0">
              <a:buNone/>
            </a:pPr>
            <a:r>
              <a:rPr lang="pt-BR" sz="3200" dirty="0"/>
              <a:t> </a:t>
            </a:r>
          </a:p>
          <a:p>
            <a:r>
              <a:rPr lang="pt-BR" sz="3200" dirty="0"/>
              <a:t>Êxodo 7.1 “</a:t>
            </a:r>
            <a:r>
              <a:rPr lang="pt-BR" sz="3200" i="1" dirty="0"/>
              <a:t>Então, disse YAHWEH a Moisés: Vê que te constituí como Deus </a:t>
            </a:r>
            <a:r>
              <a:rPr lang="pt-BR" sz="3200" dirty="0"/>
              <a:t>(</a:t>
            </a:r>
            <a:r>
              <a:rPr lang="x-none" sz="3200" dirty="0"/>
              <a:t>אלהים</a:t>
            </a:r>
            <a:r>
              <a:rPr lang="pt-BR" sz="3200" dirty="0"/>
              <a:t>) </a:t>
            </a:r>
            <a:r>
              <a:rPr lang="pt-BR" sz="3200" i="1" dirty="0"/>
              <a:t>sobre Faraó</a:t>
            </a:r>
            <a:r>
              <a:rPr lang="pt-BR" sz="3200" dirty="0"/>
              <a:t>” (ARA</a:t>
            </a:r>
            <a:r>
              <a:rPr lang="pt-BR" sz="3200" dirty="0" smtClean="0"/>
              <a:t>)</a:t>
            </a:r>
            <a:endParaRPr lang="pt-BR" sz="3200" dirty="0"/>
          </a:p>
          <a:p>
            <a:pPr marL="0" indent="0">
              <a:buNone/>
            </a:pPr>
            <a:endParaRPr lang="pt-BR" sz="4400" dirty="0"/>
          </a:p>
        </p:txBody>
      </p:sp>
    </p:spTree>
    <p:extLst>
      <p:ext uri="{BB962C8B-B14F-4D97-AF65-F5344CB8AC3E}">
        <p14:creationId xmlns:p14="http://schemas.microsoft.com/office/powerpoint/2010/main" val="315185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12168"/>
          </a:xfrm>
        </p:spPr>
        <p:txBody>
          <a:bodyPr rtlCol="0">
            <a:noAutofit/>
          </a:bodyPr>
          <a:lstStyle/>
          <a:p>
            <a:pPr algn="ctr"/>
            <a:r>
              <a:rPr lang="pt-BR" sz="4800" dirty="0" smtClean="0"/>
              <a:t>APLICADA </a:t>
            </a:r>
            <a:r>
              <a:rPr lang="pt-BR" sz="4800" dirty="0"/>
              <a:t>FORA DA DICOTOMIA VERDADEIRO X FALSO</a:t>
            </a:r>
          </a:p>
        </p:txBody>
      </p:sp>
      <p:sp>
        <p:nvSpPr>
          <p:cNvPr id="14" name="Espaço reservado para conteúdo 13"/>
          <p:cNvSpPr>
            <a:spLocks noGrp="1"/>
          </p:cNvSpPr>
          <p:nvPr>
            <p:ph idx="1"/>
          </p:nvPr>
        </p:nvSpPr>
        <p:spPr>
          <a:xfrm>
            <a:off x="1593436" y="2132856"/>
            <a:ext cx="9782801" cy="4320480"/>
          </a:xfrm>
        </p:spPr>
        <p:txBody>
          <a:bodyPr rtlCol="0">
            <a:normAutofit lnSpcReduction="10000"/>
          </a:bodyPr>
          <a:lstStyle/>
          <a:p>
            <a:r>
              <a:rPr lang="pt-BR" sz="3000" dirty="0" smtClean="0"/>
              <a:t>OUTROS EXEMPLOS:</a:t>
            </a:r>
          </a:p>
          <a:p>
            <a:pPr marL="0" indent="0">
              <a:buNone/>
            </a:pPr>
            <a:r>
              <a:rPr lang="pt-BR" dirty="0"/>
              <a:t>Êxodo 22.28 “Não dirás maldição contra os juízes (</a:t>
            </a:r>
            <a:r>
              <a:rPr lang="x-none" dirty="0"/>
              <a:t>אלהים</a:t>
            </a:r>
            <a:r>
              <a:rPr lang="pt-BR" dirty="0"/>
              <a:t>), nem amaldiçoarás o líder do teu povo.” (ALMEDIA XXI)  . </a:t>
            </a:r>
            <a:r>
              <a:rPr lang="pt-BR" u="sng" dirty="0"/>
              <a:t>Na </a:t>
            </a:r>
            <a:r>
              <a:rPr lang="pt-BR" u="sng" dirty="0" smtClean="0"/>
              <a:t>ARC </a:t>
            </a:r>
            <a:r>
              <a:rPr lang="pt-BR" u="sng" dirty="0"/>
              <a:t>consta “Deus” no lugar de “Juízes”</a:t>
            </a:r>
            <a:r>
              <a:rPr lang="pt-BR" dirty="0"/>
              <a:t>.</a:t>
            </a:r>
          </a:p>
          <a:p>
            <a:pPr marL="0" indent="0">
              <a:buNone/>
            </a:pPr>
            <a:endParaRPr lang="pt-BR" dirty="0"/>
          </a:p>
          <a:p>
            <a:pPr marL="0" indent="0">
              <a:buNone/>
            </a:pPr>
            <a:r>
              <a:rPr lang="pt-BR" dirty="0" err="1"/>
              <a:t>Zc</a:t>
            </a:r>
            <a:r>
              <a:rPr lang="pt-BR" dirty="0"/>
              <a:t>. 12.8 “Naquele dia, YAHWEH defenderá os habitantes de Jerusalém, de modo que o mais fraco deles será como Davi, e a casa de Davi será como Deus, como o anjo do YAHWEH diante deles.” (ARA)</a:t>
            </a:r>
          </a:p>
          <a:p>
            <a:pPr marL="0" indent="0">
              <a:buNone/>
            </a:pPr>
            <a:endParaRPr lang="pt-BR" sz="4400" dirty="0"/>
          </a:p>
        </p:txBody>
      </p:sp>
    </p:spTree>
    <p:extLst>
      <p:ext uri="{BB962C8B-B14F-4D97-AF65-F5344CB8AC3E}">
        <p14:creationId xmlns:p14="http://schemas.microsoft.com/office/powerpoint/2010/main" val="14262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1512168"/>
          </a:xfrm>
        </p:spPr>
        <p:txBody>
          <a:bodyPr rtlCol="0">
            <a:noAutofit/>
          </a:bodyPr>
          <a:lstStyle/>
          <a:p>
            <a:pPr algn="ctr"/>
            <a:r>
              <a:rPr lang="pt-BR" sz="4800" dirty="0" smtClean="0"/>
              <a:t>APLICADA </a:t>
            </a:r>
            <a:r>
              <a:rPr lang="pt-BR" sz="4800" dirty="0"/>
              <a:t>FORA DA DICOTOMIA VERDADEIRO X FALSO</a:t>
            </a:r>
          </a:p>
        </p:txBody>
      </p:sp>
      <p:sp>
        <p:nvSpPr>
          <p:cNvPr id="14" name="Espaço reservado para conteúdo 13"/>
          <p:cNvSpPr>
            <a:spLocks noGrp="1"/>
          </p:cNvSpPr>
          <p:nvPr>
            <p:ph idx="1"/>
          </p:nvPr>
        </p:nvSpPr>
        <p:spPr>
          <a:xfrm>
            <a:off x="1593436" y="2132856"/>
            <a:ext cx="9782801" cy="4320480"/>
          </a:xfrm>
        </p:spPr>
        <p:txBody>
          <a:bodyPr rtlCol="0">
            <a:normAutofit fontScale="92500"/>
          </a:bodyPr>
          <a:lstStyle/>
          <a:p>
            <a:r>
              <a:rPr lang="pt-BR" dirty="0"/>
              <a:t>RECONHECIMENTO POR </a:t>
            </a:r>
            <a:r>
              <a:rPr lang="pt-BR" dirty="0" smtClean="0"/>
              <a:t>TRINITÁRIOS</a:t>
            </a:r>
            <a:r>
              <a:rPr lang="pt-BR" sz="3000" dirty="0" smtClean="0"/>
              <a:t>:</a:t>
            </a:r>
          </a:p>
          <a:p>
            <a:pPr marL="0" indent="0">
              <a:buNone/>
            </a:pPr>
            <a:r>
              <a:rPr lang="pt-BR" dirty="0"/>
              <a:t>“</a:t>
            </a:r>
            <a:r>
              <a:rPr lang="pt-BR" i="1" dirty="0"/>
              <a:t>De fato, o AT e a literatura do Segundo Templo apresentam várias passagens em que outros seres, que não Deus, são chamados de 'deus”. Filo se refere a Moisés como 'deus' (</a:t>
            </a:r>
            <a:r>
              <a:rPr lang="pt-BR" i="1" dirty="0" err="1"/>
              <a:t>Mos</a:t>
            </a:r>
            <a:r>
              <a:rPr lang="pt-BR" i="1" dirty="0"/>
              <a:t>. 1.155-158; </a:t>
            </a:r>
            <a:r>
              <a:rPr lang="pt-BR" i="1" dirty="0" err="1"/>
              <a:t>Prob</a:t>
            </a:r>
            <a:r>
              <a:rPr lang="pt-BR" i="1" dirty="0"/>
              <a:t>. 42-44; cf. Ex. 7.1). Os juízes humanos são chamados de 'deuses' na LXX (</a:t>
            </a:r>
            <a:r>
              <a:rPr lang="pt-BR" i="1" dirty="0" err="1"/>
              <a:t>Êx</a:t>
            </a:r>
            <a:r>
              <a:rPr lang="pt-BR" i="1" dirty="0"/>
              <a:t>. 22.27), assim como os anjos (</a:t>
            </a:r>
            <a:r>
              <a:rPr lang="pt-BR" i="1" dirty="0" err="1"/>
              <a:t>Sl</a:t>
            </a:r>
            <a:r>
              <a:rPr lang="pt-BR" i="1" dirty="0"/>
              <a:t>. 8.6; 82.1,6; 97.6; 138.1) e a figura misteriosa de </a:t>
            </a:r>
            <a:r>
              <a:rPr lang="pt-BR" i="1" dirty="0" err="1"/>
              <a:t>Melquisedeque</a:t>
            </a:r>
            <a:r>
              <a:rPr lang="pt-BR" i="1" dirty="0"/>
              <a:t> (11QMelch 2.24,25).</a:t>
            </a:r>
            <a:r>
              <a:rPr lang="pt-BR" dirty="0"/>
              <a:t>” (Andreas J. </a:t>
            </a:r>
            <a:r>
              <a:rPr lang="pt-BR" dirty="0" err="1"/>
              <a:t>Köstenberg</a:t>
            </a:r>
            <a:r>
              <a:rPr lang="pt-BR" dirty="0"/>
              <a:t> e Scott R. </a:t>
            </a:r>
            <a:r>
              <a:rPr lang="pt-BR" dirty="0" err="1"/>
              <a:t>Swain</a:t>
            </a:r>
            <a:r>
              <a:rPr lang="pt-BR" dirty="0"/>
              <a:t> em Pai, Filho e Espírito  - A Trindade no Evangelho de João. Edições Vida Nova, 1ª Edição – 2014, pag. 45)</a:t>
            </a:r>
          </a:p>
          <a:p>
            <a:pPr marL="0" indent="0">
              <a:buNone/>
            </a:pPr>
            <a:endParaRPr lang="pt-BR" sz="4400" dirty="0"/>
          </a:p>
        </p:txBody>
      </p:sp>
    </p:spTree>
    <p:extLst>
      <p:ext uri="{BB962C8B-B14F-4D97-AF65-F5344CB8AC3E}">
        <p14:creationId xmlns:p14="http://schemas.microsoft.com/office/powerpoint/2010/main" val="17019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477788" y="404664"/>
            <a:ext cx="10729192" cy="2304256"/>
          </a:xfrm>
        </p:spPr>
        <p:txBody>
          <a:bodyPr rtlCol="0">
            <a:noAutofit/>
          </a:bodyPr>
          <a:lstStyle/>
          <a:p>
            <a:pPr algn="ctr"/>
            <a:r>
              <a:rPr lang="pt-BR" sz="4800" dirty="0"/>
              <a:t>PROBLEMA DA SECULARIZAÇÃO OU CONTEMPORANEIDADE NO USO DO VOCÁBULO DEUS</a:t>
            </a:r>
          </a:p>
        </p:txBody>
      </p:sp>
      <p:sp>
        <p:nvSpPr>
          <p:cNvPr id="14" name="Espaço reservado para conteúdo 13"/>
          <p:cNvSpPr>
            <a:spLocks noGrp="1"/>
          </p:cNvSpPr>
          <p:nvPr>
            <p:ph idx="1"/>
          </p:nvPr>
        </p:nvSpPr>
        <p:spPr>
          <a:xfrm>
            <a:off x="1593436" y="3356992"/>
            <a:ext cx="9782801" cy="3096344"/>
          </a:xfrm>
        </p:spPr>
        <p:txBody>
          <a:bodyPr rtlCol="0">
            <a:normAutofit/>
          </a:bodyPr>
          <a:lstStyle/>
          <a:p>
            <a:r>
              <a:rPr lang="pt-BR" sz="3200" dirty="0"/>
              <a:t>ESSE TERMO É USUALMENTE APLICADO, HOJE, QUASE QUE EXCLUSIVAMENTE EM SENTIDO </a:t>
            </a:r>
            <a:r>
              <a:rPr lang="pt-BR" sz="3200" dirty="0" smtClean="0"/>
              <a:t>RELIGIOSO, OU DE CULTO, </a:t>
            </a:r>
            <a:r>
              <a:rPr lang="pt-BR" sz="3200" dirty="0"/>
              <a:t>E ISSO DIFICULTA A PERCEPÇÃO DAS </a:t>
            </a:r>
            <a:r>
              <a:rPr lang="pt-BR" sz="3200" dirty="0" smtClean="0"/>
              <a:t>FORMAS </a:t>
            </a:r>
            <a:r>
              <a:rPr lang="pt-BR" sz="3200" dirty="0"/>
              <a:t>COMO A PALAVRA PODE SER UTILIZADA</a:t>
            </a:r>
          </a:p>
          <a:p>
            <a:pPr marL="0" indent="0">
              <a:buNone/>
            </a:pPr>
            <a:endParaRPr lang="pt-BR" sz="4400" dirty="0"/>
          </a:p>
        </p:txBody>
      </p:sp>
    </p:spTree>
    <p:extLst>
      <p:ext uri="{BB962C8B-B14F-4D97-AF65-F5344CB8AC3E}">
        <p14:creationId xmlns:p14="http://schemas.microsoft.com/office/powerpoint/2010/main" val="348821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Modelo de design de quebra-cabeças">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15685147_TF03460527.potx" id="{ED6C867D-0B00-4453-8B3C-DDE546E1E978}" vid="{3D036D47-936D-49EB-8597-7DB5C41335F7}"/>
    </a:ext>
  </a:extLst>
</a:theme>
</file>

<file path=ppt/theme/theme2.xml><?xml version="1.0" encoding="utf-8"?>
<a:theme xmlns:a="http://schemas.openxmlformats.org/drawingml/2006/main" name="Tema do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com design de quebra-cabeças</Template>
  <TotalTime>176</TotalTime>
  <Words>2934</Words>
  <Application>Microsoft Office PowerPoint</Application>
  <PresentationFormat>Personalizar</PresentationFormat>
  <Paragraphs>160</Paragraphs>
  <Slides>34</Slides>
  <Notes>34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34</vt:i4>
      </vt:variant>
    </vt:vector>
  </HeadingPairs>
  <TitlesOfParts>
    <vt:vector size="38" baseType="lpstr">
      <vt:lpstr>Arial</vt:lpstr>
      <vt:lpstr>Century Gothic</vt:lpstr>
      <vt:lpstr>Euphemia</vt:lpstr>
      <vt:lpstr>Modelo de design de quebra-cabeças</vt:lpstr>
      <vt:lpstr>O TÍTULO “DEUS” APLICADO A JESUS, COMO ENTENDER?</vt:lpstr>
      <vt:lpstr>O QUE SIGNIFICA O VOCÁBULO (אל, אלהים) “DEUS”?</vt:lpstr>
      <vt:lpstr>APLICADA AO VERDADEIRO DEUS</vt:lpstr>
      <vt:lpstr>APLICADA A FALSOS OBJETOS DE CULTO</vt:lpstr>
      <vt:lpstr>APLICADA FORA DA DICOTOMIA VERDADEIRO X FALSO</vt:lpstr>
      <vt:lpstr>APLICADA FORA DA DICOTOMIA VERDADEIRO X FALSO</vt:lpstr>
      <vt:lpstr>APLICADA FORA DA DICOTOMIA VERDADEIRO X FALSO</vt:lpstr>
      <vt:lpstr>APLICADA FORA DA DICOTOMIA VERDADEIRO X FALSO</vt:lpstr>
      <vt:lpstr>PROBLEMA DA SECULARIZAÇÃO OU CONTEMPORANEIDADE NO USO DO VOCÁBULO DEUS</vt:lpstr>
      <vt:lpstr>QUANTAS VEZES JESUS É CHAMADO DE DEUS NA BÍBLIA?</vt:lpstr>
      <vt:lpstr>QUAL SERIA ESSA MEIA DÚZIA?</vt:lpstr>
      <vt:lpstr>OUTROS TEXTOS CITADOS</vt:lpstr>
      <vt:lpstr>PORQUE ESSES TEXTOS NÃO IDENTIFICAM JESUS COMO SENDO DEUS TAL QUAL O PAI É?</vt:lpstr>
      <vt:lpstr>VERSÍCULOS COM PROBLEMAS TEXTUAIS:</vt:lpstr>
      <vt:lpstr>ATESTAÇÃO DA LEITURA  “FILHO UNIGÊNTIO”</vt:lpstr>
      <vt:lpstr>VERSÍCULOS COM PROBLEMAS TEXTUAIS:</vt:lpstr>
      <vt:lpstr>VERSÍCULOS COM PROBLEMAS TEXTUAIS:</vt:lpstr>
      <vt:lpstr>VERSÍCULOS COM PROBLEMAS TEXTUAIS:</vt:lpstr>
      <vt:lpstr>VERSÍCULOS COM PROBLEMAS TEXTUAIS:</vt:lpstr>
      <vt:lpstr>VERSÍCULOS COM PROBLEMAS TEXTUAIS:</vt:lpstr>
      <vt:lpstr>VERSÍCULOS COM PROBLEMAS TEXTUAIS:</vt:lpstr>
      <vt:lpstr>OS VERSOS MAIS USADOS POR TRINITÁRIOS</vt:lpstr>
      <vt:lpstr>OS VERSOS MAIS USADOS POR TRINITÁRIOS</vt:lpstr>
      <vt:lpstr>OS VERSOS MAIS USADOS POR TRINITÁRIOS</vt:lpstr>
      <vt:lpstr>OS VERSOS MAIS USADOS POR TRINITÁRIOS</vt:lpstr>
      <vt:lpstr>OS VERSOS MAIS USADOS POR TRINITÁRIOS</vt:lpstr>
      <vt:lpstr>OS VERSOS MAIS USADOS POR TRINITÁRIOS</vt:lpstr>
      <vt:lpstr>OS VERSOS MAIS USADOS POR TRINITÁRIOS</vt:lpstr>
      <vt:lpstr>OS VERSOS MAIS USADOS POR TRINITÁRIOS</vt:lpstr>
      <vt:lpstr>OS VERSOS MAIS USADOS POR TRINITÁRIOS</vt:lpstr>
      <vt:lpstr>CONSIDERAÇÃO FINAL</vt:lpstr>
      <vt:lpstr>REVISTA TROMBETA UNITARISTA</vt:lpstr>
      <vt:lpstr>Apresentação do PowerPoint</vt:lpstr>
      <vt:lpstr>SITE DE ESTUDOS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TÍTULO “DEUS” APLICADO A JESUS, COMO ENTENDER?</dc:title>
  <dc:creator>Valdomiro Nascimento de Oliveira Filho</dc:creator>
  <cp:lastModifiedBy>UNO</cp:lastModifiedBy>
  <cp:revision>57</cp:revision>
  <dcterms:created xsi:type="dcterms:W3CDTF">2017-11-16T16:54:26Z</dcterms:created>
  <dcterms:modified xsi:type="dcterms:W3CDTF">2017-12-03T14:42:00Z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